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6" r:id="rId3"/>
    <p:sldId id="265" r:id="rId4"/>
    <p:sldId id="263" r:id="rId5"/>
    <p:sldId id="268" r:id="rId6"/>
    <p:sldId id="269" r:id="rId7"/>
    <p:sldId id="264" r:id="rId8"/>
    <p:sldId id="267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68C4FF4-6EE1-4A76-9B8F-B2F594D6C874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12.10.2022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BF7A747-1B53-4B3F-B8D2-D8AB0E128148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24BD201-5F9C-4593-BEFD-74C971F0B552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12.10.2022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B22E6F0-797A-404D-B2F0-96032D2C16E5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37A3035-02C7-4538-A480-C6887B19F5A6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12.10.2022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518664C-3B03-4311-A452-8E87A1DF2E36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152DDE1-E9F2-4B50-AB95-1A36B28481DE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12.10.2022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087BA6C-DE82-4922-A007-5CB817EE4E20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5011FA9-72D4-4D0D-AA04-5200C8F96D1C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12.10.2022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4CBFCBB-F7D8-4AD9-B5F9-93687358CA6B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18AA105-3B9A-485F-A7BD-B3B1C1BFF994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12.10.2022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9217202-91A5-4841-8837-12B3422A9C13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003E727-7E97-4B76-A273-97C117DFD6DE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12.10.2022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9F140D1-42AB-456C-B3EB-2E58162D29C5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62FDA9A-A9AF-4522-BA4E-959710ABA8F2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12.10.2022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C4C3DF-49FF-4AA4-A1AB-8615103FAECA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81C31E6-6AC6-4E62-806B-D0CB1E8C6262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12.10.2022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1B0E188-B191-46AC-99B7-5113417AE6AB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9E59BE0-226E-4980-AAF5-F1A9DF7C7AE8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12.10.2022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ED8319C-EFFD-43A6-A723-9E31BBA50F68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194FB44-2B3A-4EA5-B708-4FEB9F41BBF1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12.10.2022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C51498-F984-481A-8E8C-4DDFA9BC9183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://linda6035.ucoz.ru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 userDrawn="1"/>
        </p:nvSpPr>
        <p:spPr>
          <a:xfrm>
            <a:off x="0" y="6642556"/>
            <a:ext cx="1199367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800" dirty="0">
                <a:solidFill>
                  <a:srgbClr val="4F81B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  <a:hlinkClick r:id="rId14"/>
              </a:rPr>
              <a:t>http://linda6035.ucoz.ru/</a:t>
            </a:r>
            <a:endParaRPr lang="ru-RU" sz="800" dirty="0">
              <a:solidFill>
                <a:srgbClr val="4F81BD">
                  <a:lumMod val="50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6"/>
          <p:cNvGrpSpPr/>
          <p:nvPr/>
        </p:nvGrpSpPr>
        <p:grpSpPr>
          <a:xfrm>
            <a:off x="285720" y="1844824"/>
            <a:ext cx="8572560" cy="3290304"/>
            <a:chOff x="1115616" y="2146448"/>
            <a:chExt cx="7165477" cy="3310314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1115616" y="2146448"/>
              <a:ext cx="7165477" cy="102184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6000" b="1" dirty="0">
                <a:ln w="19050">
                  <a:solidFill>
                    <a:prstClr val="white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  <a:cs typeface="Arial" charset="0"/>
              </a:endParaRPr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2187089" y="5085184"/>
              <a:ext cx="5084703" cy="37157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dirty="0">
                <a:solidFill>
                  <a:schemeClr val="accent6">
                    <a:lumMod val="75000"/>
                  </a:schemeClr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5" name="Прямоугольник 4"/>
          <p:cNvSpPr/>
          <p:nvPr/>
        </p:nvSpPr>
        <p:spPr>
          <a:xfrm>
            <a:off x="756762" y="1617684"/>
            <a:ext cx="7704856" cy="1673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3200" b="1" i="1" dirty="0" smtClean="0">
                <a:solidFill>
                  <a:srgbClr val="C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Малый педагогический совет:</a:t>
            </a:r>
            <a:endParaRPr lang="ru-RU" sz="3200" i="1" dirty="0">
              <a:solidFill>
                <a:srgbClr val="C00000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3200" b="1" i="1" dirty="0">
                <a:solidFill>
                  <a:srgbClr val="C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«Адаптация первоклассников </a:t>
            </a:r>
            <a:endParaRPr lang="ru-RU" sz="3200" i="1" dirty="0">
              <a:solidFill>
                <a:srgbClr val="C00000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3200" b="1" i="1" dirty="0">
                <a:solidFill>
                  <a:srgbClr val="C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 новым условиям школьной жизни».</a:t>
            </a:r>
            <a:endParaRPr lang="ru-RU" sz="3200" i="1" dirty="0">
              <a:solidFill>
                <a:srgbClr val="C00000"/>
              </a:solidFill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11560" y="3489022"/>
            <a:ext cx="6624736" cy="157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b="1" i="1" dirty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Дата проведения: 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13 октября 2022 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года</a:t>
            </a:r>
            <a:endParaRPr lang="ru-RU" sz="2800" dirty="0">
              <a:solidFill>
                <a:schemeClr val="accent2">
                  <a:lumMod val="50000"/>
                </a:schemeClr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b="1" i="1" dirty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Место проведения: 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методический 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кабинет МБОУ «СШ №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16 им. С Иванова»</a:t>
            </a:r>
            <a:endParaRPr lang="ru-RU" sz="2800" dirty="0">
              <a:solidFill>
                <a:schemeClr val="accent2">
                  <a:lumMod val="50000"/>
                </a:schemeClr>
              </a:solidFill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6" y="0"/>
            <a:ext cx="9143999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763688" y="476672"/>
            <a:ext cx="6624736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ru-RU" sz="2800" b="1" dirty="0">
                <a:solidFill>
                  <a:srgbClr val="FF0000"/>
                </a:solidFill>
              </a:rPr>
              <a:t>Цель:</a:t>
            </a:r>
            <a:r>
              <a:rPr lang="ru-RU" sz="2800" dirty="0">
                <a:solidFill>
                  <a:schemeClr val="accent2">
                    <a:lumMod val="75000"/>
                  </a:schemeClr>
                </a:solidFill>
              </a:rPr>
              <a:t> </a:t>
            </a:r>
          </a:p>
          <a:p>
            <a:r>
              <a:rPr lang="ru-RU" sz="2800" b="1" i="1" dirty="0">
                <a:solidFill>
                  <a:schemeClr val="accent2">
                    <a:lumMod val="75000"/>
                  </a:schemeClr>
                </a:solidFill>
              </a:rPr>
              <a:t>определение уровня адаптации первоклассников к школьному обучению. </a:t>
            </a:r>
            <a:endParaRPr lang="ru-RU" sz="2800" dirty="0">
              <a:solidFill>
                <a:schemeClr val="accent2">
                  <a:lumMod val="75000"/>
                </a:schemeClr>
              </a:solidFill>
            </a:endParaRPr>
          </a:p>
          <a:p>
            <a:pPr>
              <a:spcBef>
                <a:spcPts val="0"/>
              </a:spcBef>
            </a:pPr>
            <a:r>
              <a:rPr lang="ru-RU" sz="2800" b="1" dirty="0">
                <a:solidFill>
                  <a:srgbClr val="FF0000"/>
                </a:solidFill>
              </a:rPr>
              <a:t>Задачи: </a:t>
            </a:r>
            <a:endParaRPr lang="ru-RU" sz="2800" dirty="0">
              <a:solidFill>
                <a:srgbClr val="FF0000"/>
              </a:solidFill>
            </a:endParaRPr>
          </a:p>
          <a:p>
            <a:pPr>
              <a:spcBef>
                <a:spcPts val="0"/>
              </a:spcBef>
              <a:buFontTx/>
              <a:buChar char="-"/>
            </a:pPr>
            <a:r>
              <a:rPr lang="ru-RU" sz="2800" b="1" i="1" dirty="0">
                <a:solidFill>
                  <a:schemeClr val="accent2">
                    <a:lumMod val="75000"/>
                  </a:schemeClr>
                </a:solidFill>
              </a:rPr>
              <a:t>выявить основные проблемы, возникшие у  </a:t>
            </a:r>
            <a:r>
              <a:rPr lang="ru-RU" sz="2800" b="1" i="1" dirty="0" smtClean="0">
                <a:solidFill>
                  <a:schemeClr val="accent2">
                    <a:lumMod val="75000"/>
                  </a:schemeClr>
                </a:solidFill>
              </a:rPr>
              <a:t>первоклассников в адаптационный </a:t>
            </a:r>
            <a:r>
              <a:rPr lang="ru-RU" sz="2800" b="1" i="1" dirty="0">
                <a:solidFill>
                  <a:schemeClr val="accent2">
                    <a:lumMod val="75000"/>
                  </a:schemeClr>
                </a:solidFill>
              </a:rPr>
              <a:t>период;</a:t>
            </a:r>
            <a:endParaRPr lang="ru-RU" sz="2800" dirty="0">
              <a:solidFill>
                <a:schemeClr val="accent2">
                  <a:lumMod val="75000"/>
                </a:schemeClr>
              </a:solidFill>
            </a:endParaRPr>
          </a:p>
          <a:p>
            <a:pPr>
              <a:spcBef>
                <a:spcPts val="0"/>
              </a:spcBef>
              <a:buFontTx/>
              <a:buChar char="-"/>
            </a:pPr>
            <a:r>
              <a:rPr lang="ru-RU" sz="2800" b="1" i="1" dirty="0">
                <a:solidFill>
                  <a:schemeClr val="accent2">
                    <a:lumMod val="75000"/>
                  </a:schemeClr>
                </a:solidFill>
              </a:rPr>
              <a:t>определить направления дальнейшей работы с учащимися 1 классов по формированию позитивной мотивации </a:t>
            </a:r>
          </a:p>
          <a:p>
            <a:r>
              <a:rPr lang="ru-RU" sz="2800" b="1" i="1" dirty="0" smtClean="0">
                <a:solidFill>
                  <a:schemeClr val="accent2">
                    <a:lumMod val="75000"/>
                  </a:schemeClr>
                </a:solidFill>
              </a:rPr>
              <a:t>к </a:t>
            </a:r>
            <a:r>
              <a:rPr lang="ru-RU" sz="2800" b="1" i="1" dirty="0">
                <a:solidFill>
                  <a:schemeClr val="accent2">
                    <a:lumMod val="75000"/>
                  </a:schemeClr>
                </a:solidFill>
              </a:rPr>
              <a:t>учебной деятельности.</a:t>
            </a:r>
            <a:endParaRPr lang="ru-RU" sz="2800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sz="2800" dirty="0">
                <a:solidFill>
                  <a:schemeClr val="accent2">
                    <a:lumMod val="75000"/>
                  </a:schemeClr>
                </a:solidFill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593862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10399" y="0"/>
            <a:ext cx="9154399" cy="68658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403648" y="404664"/>
            <a:ext cx="7769736" cy="50361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Повестка:</a:t>
            </a:r>
            <a:endParaRPr lang="ru-R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Характеристика </a:t>
            </a:r>
            <a:r>
              <a:rPr lang="ru-RU" sz="2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класса, </a:t>
            </a: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успехи и проблемы. </a:t>
            </a:r>
            <a:r>
              <a:rPr lang="ru-RU" sz="22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(Классные руководители 1 классов</a:t>
            </a:r>
            <a:r>
              <a:rPr lang="ru-RU" sz="22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ru-RU" sz="22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Лёгкая А.С., Аносова Л.В., Ибадулаева С.И., Колбина В.С., Можарова И.Н.)</a:t>
            </a:r>
            <a:endParaRPr lang="ru-RU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Результаты психолого-педагогического обследования учащихся 1-х </a:t>
            </a:r>
            <a:r>
              <a:rPr lang="ru-RU" sz="2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классов, мониторинг готовности к обучению. </a:t>
            </a:r>
            <a:r>
              <a:rPr lang="ru-RU" sz="22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(Педагог-психолог </a:t>
            </a:r>
            <a:r>
              <a:rPr lang="ru-RU" sz="22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Кислая Т.А.)</a:t>
            </a:r>
            <a:endParaRPr lang="ru-RU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Отчёт о результатах логопедического обследования учащихся 1-х классов. </a:t>
            </a:r>
            <a:endParaRPr lang="ru-RU" sz="22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buFont typeface="+mj-lt"/>
              <a:buAutoNum type="arabicPeriod"/>
            </a:pPr>
            <a:r>
              <a:rPr lang="ru-RU" sz="22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(Учителя-логопеды  Корнилевич М.П</a:t>
            </a:r>
            <a:r>
              <a:rPr lang="ru-RU" sz="22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., Чернобиль Ю.Г</a:t>
            </a:r>
            <a:r>
              <a:rPr lang="ru-RU" sz="22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.)</a:t>
            </a:r>
            <a:r>
              <a:rPr lang="ru-RU" sz="22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Организация </a:t>
            </a: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учебно-воспитательного процесса </a:t>
            </a:r>
            <a:endParaRPr lang="ru-RU" sz="22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ru-RU" sz="2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</a:t>
            </a: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 классах. </a:t>
            </a:r>
            <a:r>
              <a:rPr lang="ru-RU" sz="22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ru-RU" sz="22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Зам.директора по УВР Полищук Т.В</a:t>
            </a:r>
            <a:r>
              <a:rPr lang="ru-RU" sz="22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.)</a:t>
            </a:r>
            <a:endParaRPr lang="ru-RU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3111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99392"/>
            <a:ext cx="9144000" cy="6858001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23528" y="476672"/>
            <a:ext cx="8784976" cy="371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Решение</a:t>
            </a:r>
            <a:endParaRPr lang="ru-RU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>
              <a:lnSpc>
                <a:spcPct val="107000"/>
              </a:lnSpc>
              <a:spcAft>
                <a:spcPts val="0"/>
              </a:spcAft>
            </a:pPr>
            <a:r>
              <a:rPr lang="ru-RU" sz="20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Период адаптации к школьному обучению у учащихся 1-х классов проходит </a:t>
            </a:r>
            <a:r>
              <a:rPr lang="ru-RU" sz="2000" b="1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пределах нормы и, в основном, завершен. </a:t>
            </a:r>
            <a:endParaRPr lang="ru-RU" sz="2000" b="1" i="1" dirty="0" smtClean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000" b="1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1.Зам.директора </a:t>
            </a:r>
            <a:r>
              <a:rPr lang="ru-RU" sz="20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УВР (в течение года):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1.1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Создавать условия для четкой организации </a:t>
            </a:r>
            <a:endParaRPr lang="ru-RU" sz="20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учебно-воспитательного  процесса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1 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классах.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1.2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Осуществлять контроль деятельности классных руководителей </a:t>
            </a:r>
            <a:endParaRPr lang="ru-RU" sz="20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и  учителей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работающих в 1-х 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классах,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 учетом  специфики </a:t>
            </a:r>
            <a:endParaRPr lang="ru-RU" sz="20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данного  периода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результатов диагностики.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2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547664" y="4005064"/>
            <a:ext cx="6768752" cy="269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0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Классным руководителям, учителям-предметникам </a:t>
            </a:r>
            <a:r>
              <a:rPr lang="ru-RU" sz="2000" b="1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0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(</a:t>
            </a:r>
            <a:r>
              <a:rPr lang="ru-RU" sz="20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течение года):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0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2.1. Спланировать работу по осуществлению социально-педагогического сопровождения по результатам диагностических обследований и рекомендаций психолого-педагогического консилиума.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67544" y="620688"/>
            <a:ext cx="7848872" cy="2802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07000"/>
              </a:lnSpc>
            </a:pPr>
            <a:r>
              <a:rPr lang="ru-RU" sz="1200" b="1" i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0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23528" y="-4850189"/>
            <a:ext cx="8568952" cy="43735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07000"/>
              </a:lnSpc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2.2. Использовать методы и приемы, развивающие познавательные процессы детей, повышающие мотивацию к учебному процессу. </a:t>
            </a:r>
            <a:endParaRPr lang="ru-RU" sz="16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</a:pPr>
            <a:r>
              <a:rPr lang="ru-RU" sz="2000" kern="50" dirty="0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2.3. Развивать кругозор учащихся не только через систему уроков, но и через систему воспитательных мероприятий.</a:t>
            </a:r>
            <a:endParaRPr lang="ru-RU" sz="16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</a:pPr>
            <a:r>
              <a:rPr lang="ru-RU" sz="2000" kern="50" dirty="0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2.4. Проводить воспитательные мероприятия по снижению тревожности, повышению уверенности в себе и сплочению коллектива. </a:t>
            </a:r>
            <a:endParaRPr lang="ru-RU" sz="16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</a:pPr>
            <a:r>
              <a:rPr lang="ru-RU" sz="2000" kern="50" dirty="0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2.5. Способствовать созданию доброжелательной, благоприятной атмосферы в классе, формируя позитивное отношение к учению.</a:t>
            </a:r>
            <a:endParaRPr lang="ru-RU" sz="16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</a:pPr>
            <a:r>
              <a:rPr lang="ru-RU" sz="2000" kern="50" dirty="0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2.6. Использовать «ситуацию успеха» в учебной деятельности каждого ученика.</a:t>
            </a:r>
            <a:endParaRPr lang="ru-RU" sz="16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</a:pPr>
            <a:r>
              <a:rPr lang="ru-RU" sz="2000" kern="50" dirty="0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2.7. Развивать дисциплинированность, терпимость к недостаткам других людей.</a:t>
            </a:r>
            <a:endParaRPr lang="ru-RU" sz="16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</a:pP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6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909707"/>
            <a:ext cx="8352928" cy="56907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2.2. Использовать методы и приемы, развивающие познавательные процессы детей, повышающие мотивацию к учебному процессу. 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000" kern="50" dirty="0">
                <a:latin typeface="Times New Roman" panose="020206030504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2.3. Развивать кругозор учащихся не только через систему уроков, но и через систему воспитательных мероприятий.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000" kern="50" dirty="0">
                <a:latin typeface="Times New Roman" panose="020206030504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2.4. Проводить воспитательные мероприятия по снижению тревожности, повышению уверенности в себе и сплочению коллектива. 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000" kern="50" dirty="0">
                <a:latin typeface="Times New Roman" panose="020206030504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2.5. Способствовать созданию доброжелательной, благоприятной атмосферы в классе, формируя позитивное отношение к учению.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000" kern="50" dirty="0">
                <a:latin typeface="Times New Roman" panose="020206030504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2.6. Использовать «ситуацию успеха» в учебной деятельности каждого ученика.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000" kern="50" dirty="0">
                <a:latin typeface="Times New Roman" panose="020206030504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2.7. Развивать дисциплинированность, терпимость к недостаткам других людей</a:t>
            </a:r>
            <a:r>
              <a:rPr lang="ru-RU" sz="2000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.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2.8. Проводить индивидуальные беседы с первоклассниками, которые показали во время диагностического обследования низкий уровень психофизической адаптации к обучению в школе, а также с их родителями.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46057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39552" y="1484784"/>
            <a:ext cx="7848872" cy="42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20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95536" y="1484784"/>
            <a:ext cx="8424936" cy="371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07000"/>
              </a:lnSpc>
            </a:pP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2.9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Уделять больше внимания учащимся с низким уровнем эмоциональной адаптации. Проводить с ними индивидуальные беседы для определения причин неудовлетворенности взаимоотношений в классном коллективе, семье, с друзьями.</a:t>
            </a:r>
            <a:endParaRPr lang="ru-RU" sz="16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</a:pP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2.10. Проводить целенаправленную работу с учащимися и их родителями, имеющими серьёзные трудности к школьному обучению (</a:t>
            </a:r>
            <a:r>
              <a:rPr lang="ru-RU" sz="2000" i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См. </a:t>
            </a:r>
            <a:r>
              <a:rPr lang="ru-RU" sz="2000" i="1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Аналитическую справку  </a:t>
            </a:r>
            <a:r>
              <a:rPr lang="ru-RU" sz="2000" i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результатам комплексного психологического обследования учащихся первых </a:t>
            </a:r>
            <a:r>
              <a:rPr lang="ru-RU" sz="2000" i="1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классов  педагога-психолога </a:t>
            </a:r>
            <a:r>
              <a:rPr lang="ru-RU" sz="2000" i="1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Кислой Т.А.)</a:t>
            </a:r>
            <a:endParaRPr lang="ru-RU" sz="16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</a:pP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2.11. Уделять особое внимание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леворуким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детям, учитывая их особенности при обучении письму и чтению. (</a:t>
            </a:r>
            <a:r>
              <a:rPr lang="ru-RU" sz="2000" i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См. Рекомендации для работы с </a:t>
            </a:r>
            <a:r>
              <a:rPr lang="ru-RU" sz="2000" i="1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леворукими</a:t>
            </a:r>
            <a:r>
              <a:rPr lang="ru-RU" sz="2000" i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детьми учителя-логопеда Корнилевич М.П.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ru-RU" sz="16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17813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67544" y="620688"/>
            <a:ext cx="7848872" cy="63495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07000"/>
              </a:lnSpc>
            </a:pPr>
            <a:r>
              <a:rPr lang="ru-RU" sz="1200" b="1" i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200" b="1" i="1" dirty="0" smtClean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</a:pPr>
            <a:endParaRPr lang="ru-RU" sz="1200" b="1" i="1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</a:pPr>
            <a:endParaRPr lang="ru-RU" sz="1200" b="1" i="1" dirty="0" smtClean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</a:pPr>
            <a:endParaRPr lang="ru-RU" sz="1200" b="1" i="1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</a:pPr>
            <a:r>
              <a:rPr lang="ru-RU" sz="2000" b="1" i="1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000" b="1" i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Педагогу-психологу школы (в течение года):</a:t>
            </a:r>
            <a:endParaRPr lang="ru-RU" sz="20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</a:pP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3.1. Организовать коррекционную работу с учащимися, которые испытывают трудности в адаптации.</a:t>
            </a:r>
            <a:endParaRPr lang="ru-RU" sz="20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</a:pP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3.2. Проводить индивидуальные консультации для родителей по проблемным вопросам воспитания.</a:t>
            </a:r>
            <a:endParaRPr lang="ru-RU" sz="20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</a:pP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3.3. Провести повторное обследование первоклассников, имеющих низкий уровень адаптации к школьной жизни. </a:t>
            </a:r>
            <a:r>
              <a:rPr lang="ru-RU" sz="2000" b="1" i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(Апрель, </a:t>
            </a:r>
            <a:r>
              <a:rPr lang="ru-RU" sz="2000" b="1" i="1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202</a:t>
            </a:r>
            <a:r>
              <a:rPr lang="en-US" sz="2000" b="1" i="1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000" b="1" i="1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2000" b="1" i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.) </a:t>
            </a:r>
            <a:endParaRPr lang="ru-RU" sz="20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</a:pPr>
            <a:r>
              <a:rPr lang="ru-RU" sz="2000" b="1" i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b="1" i="1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2000" b="1" i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Учителям-логопедам (в течение года):</a:t>
            </a:r>
            <a:endParaRPr lang="ru-RU" sz="20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</a:pP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4.1. Продолжить логопедические занятия с первоклассниками, зачисленными в группы по результатам логопедического обследования.</a:t>
            </a:r>
            <a:endParaRPr lang="ru-RU" sz="20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</a:pP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4.2.  Оказывать консультационную помощь педагогам и родителям в рамках своей компетенции.</a:t>
            </a:r>
            <a:endParaRPr lang="ru-RU" sz="20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</a:pPr>
            <a:r>
              <a:rPr lang="ru-RU" sz="2000" b="1" i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</a:pPr>
            <a:endParaRPr lang="ru-RU" sz="20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20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2622" y="-1"/>
            <a:ext cx="9157889" cy="6868417"/>
          </a:xfrm>
          <a:prstGeom prst="rect">
            <a:avLst/>
          </a:prstGeom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619672" y="1556792"/>
            <a:ext cx="6624736" cy="4525963"/>
          </a:xfrm>
        </p:spPr>
        <p:txBody>
          <a:bodyPr/>
          <a:lstStyle/>
          <a:p>
            <a:pPr marL="0" indent="0" algn="ctr">
              <a:buNone/>
            </a:pPr>
            <a:r>
              <a:rPr lang="ru-RU" sz="5400" b="1" i="1" dirty="0" smtClean="0">
                <a:solidFill>
                  <a:srgbClr val="C00000"/>
                </a:solidFill>
              </a:rPr>
              <a:t>Спасибо за работу!</a:t>
            </a:r>
          </a:p>
          <a:p>
            <a:pPr marL="0" indent="0" algn="ctr">
              <a:buNone/>
            </a:pPr>
            <a:r>
              <a:rPr lang="ru-RU" sz="5400" b="1" i="1" dirty="0" smtClean="0">
                <a:solidFill>
                  <a:srgbClr val="C00000"/>
                </a:solidFill>
              </a:rPr>
              <a:t>Дальнейших успехов!</a:t>
            </a:r>
            <a:endParaRPr lang="ru-RU" sz="5400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5975304"/>
      </p:ext>
    </p:extLst>
  </p:cSld>
  <p:clrMapOvr>
    <a:masterClrMapping/>
  </p:clrMapOvr>
</p:sld>
</file>

<file path=ppt/theme/theme1.xml><?xml version="1.0" encoding="utf-8"?>
<a:theme xmlns:a="http://schemas.openxmlformats.org/drawingml/2006/main" name="1_Тема Office">
  <a:themeElements>
    <a:clrScheme name="Другая 11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E36C09"/>
      </a:hlink>
      <a:folHlink>
        <a:srgbClr val="974806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525</Words>
  <Application>Microsoft Office PowerPoint</Application>
  <PresentationFormat>Экран (4:3)</PresentationFormat>
  <Paragraphs>71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6" baseType="lpstr">
      <vt:lpstr>SimSun</vt:lpstr>
      <vt:lpstr>Arial</vt:lpstr>
      <vt:lpstr>Arial Narrow</vt:lpstr>
      <vt:lpstr>Calibri</vt:lpstr>
      <vt:lpstr>Mangal</vt:lpstr>
      <vt:lpstr>Monotype Corsiva</vt:lpstr>
      <vt:lpstr>Times New Roman</vt:lpstr>
      <vt:lpstr>1_Тема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user01</cp:lastModifiedBy>
  <cp:revision>47</cp:revision>
  <dcterms:created xsi:type="dcterms:W3CDTF">2014-07-06T18:18:01Z</dcterms:created>
  <dcterms:modified xsi:type="dcterms:W3CDTF">2022-10-12T12:45:37Z</dcterms:modified>
</cp:coreProperties>
</file>