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64" r:id="rId3"/>
    <p:sldId id="265" r:id="rId4"/>
    <p:sldId id="266" r:id="rId5"/>
    <p:sldId id="258" r:id="rId6"/>
    <p:sldId id="269" r:id="rId7"/>
    <p:sldId id="268" r:id="rId8"/>
    <p:sldId id="270" r:id="rId9"/>
    <p:sldId id="267" r:id="rId10"/>
    <p:sldId id="261" r:id="rId11"/>
    <p:sldId id="27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00EA3-7A7B-4499-8DED-7410524B81A3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68308-65EC-439B-835E-4CAA1ED82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873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68308-65EC-439B-835E-4CAA1ED8231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505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4085-D2A4-4685-A76F-49E5FF8146E7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21E4-9982-40C1-BD81-C737D9801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239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4085-D2A4-4685-A76F-49E5FF8146E7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21E4-9982-40C1-BD81-C737D9801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489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4085-D2A4-4685-A76F-49E5FF8146E7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21E4-9982-40C1-BD81-C737D9801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428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4085-D2A4-4685-A76F-49E5FF8146E7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21E4-9982-40C1-BD81-C737D9801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7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4085-D2A4-4685-A76F-49E5FF8146E7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21E4-9982-40C1-BD81-C737D9801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836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4085-D2A4-4685-A76F-49E5FF8146E7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21E4-9982-40C1-BD81-C737D9801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90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4085-D2A4-4685-A76F-49E5FF8146E7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21E4-9982-40C1-BD81-C737D9801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096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4085-D2A4-4685-A76F-49E5FF8146E7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21E4-9982-40C1-BD81-C737D9801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33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4085-D2A4-4685-A76F-49E5FF8146E7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21E4-9982-40C1-BD81-C737D9801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21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4085-D2A4-4685-A76F-49E5FF8146E7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21E4-9982-40C1-BD81-C737D9801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106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4085-D2A4-4685-A76F-49E5FF8146E7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21E4-9982-40C1-BD81-C737D9801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051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04085-D2A4-4685-A76F-49E5FF8146E7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21E4-9982-40C1-BD81-C737D9801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9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eb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9070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4752" y="1321653"/>
            <a:ext cx="9144000" cy="23876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 преподавания математики в начальной школе.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4164" y="4141950"/>
            <a:ext cx="9144000" cy="1777912"/>
          </a:xfrm>
        </p:spPr>
        <p:txBody>
          <a:bodyPr>
            <a:normAutofit fontScale="55000" lnSpcReduction="20000"/>
          </a:bodyPr>
          <a:lstStyle/>
          <a:p>
            <a:r>
              <a:rPr lang="ru-RU" sz="5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  <a:endParaRPr 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</a:t>
            </a:r>
            <a:r>
              <a:rPr lang="ru-RU" sz="5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УВР, </a:t>
            </a:r>
          </a:p>
          <a:p>
            <a:r>
              <a:rPr lang="ru-RU" sz="5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</a:t>
            </a:r>
            <a:endParaRPr 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Полищук Татьяна </a:t>
            </a:r>
            <a:r>
              <a:rPr lang="ru-RU" sz="5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Васильевна</a:t>
            </a:r>
          </a:p>
          <a:p>
            <a:endParaRPr lang="ru-RU" sz="5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97280" y="245328"/>
            <a:ext cx="914994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88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88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88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«Средняя школа № 16 города Евпатории Республики Крым»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2752" y="6211669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Евпатория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2019г.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76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27832" y="4247495"/>
            <a:ext cx="81381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«Моральные силы для преодоления своих слабых сторон ребёнок черпает в своих успехах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         </a:t>
            </a:r>
            <a:r>
              <a:rPr lang="ru-RU" sz="3200" b="1" i="1" dirty="0" smtClean="0"/>
              <a:t>В.А. Сухомлинский</a:t>
            </a:r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461" y="478720"/>
            <a:ext cx="7029555" cy="376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2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690026"/>
              </p:ext>
            </p:extLst>
          </p:nvPr>
        </p:nvGraphicFramePr>
        <p:xfrm>
          <a:off x="1252728" y="822960"/>
          <a:ext cx="11320272" cy="6797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1814"/>
                <a:gridCol w="5188458"/>
              </a:tblGrid>
              <a:tr h="6788132"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«Актуальные вопросы преподавания математики в начальной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школе».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>
                        <a:buAutoNum type="arabicPeriod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Нестандартные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формы изучения состава чисел»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«Устный счёт как средство формирования вычислительных навыков».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«Игровые технологии на уроках математики».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«Математический диктант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средство контроля, обучения, диагностики и воспитания».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Дифференцированный подход как важнейший фактор развития познавательных интересов учащихся начальных классов».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«Алгоритм изучения табличного умножения и деления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Рефлексия. Игра «Соковыжималка».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>
                        <a:buAutoNum type="arabicPeriod"/>
                      </a:pPr>
                      <a:endParaRPr lang="ru-RU" sz="2400" dirty="0" smtClean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>
                        <a:buAutoNum type="arabicPeriod"/>
                      </a:pPr>
                      <a:endParaRPr lang="ru-RU" sz="2400" dirty="0" smtClean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>
                        <a:buAutoNum type="arabicPeriod"/>
                      </a:pPr>
                      <a:endParaRPr lang="ru-RU" sz="2400" dirty="0" smtClean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>
                        <a:buAutoNum type="arabicPeriod"/>
                      </a:pPr>
                      <a:endParaRPr lang="ru-RU" sz="2400" dirty="0" smtClean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>
                        <a:buAutoNum type="arabicPeriod"/>
                      </a:pPr>
                      <a:endParaRPr lang="ru-RU" sz="240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Полищук Татьяна Васильевна</a:t>
                      </a:r>
                    </a:p>
                    <a:p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Козинец Наталия 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Владимировна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Фёдорова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Ольга  Анатольевна </a:t>
                      </a:r>
                    </a:p>
                    <a:p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Кожаева Любовь Ильинична</a:t>
                      </a:r>
                    </a:p>
                    <a:p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Швец Зоя Васильевна</a:t>
                      </a:r>
                    </a:p>
                    <a:p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Можарова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Инна Николаевна</a:t>
                      </a:r>
                    </a:p>
                    <a:p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Кудряшова Ирина Ивановна</a:t>
                      </a:r>
                    </a:p>
                    <a:p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Костыль Евгения Михайловна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25" marB="45725"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63676" y="107942"/>
            <a:ext cx="5900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семинара-практикума</a:t>
            </a:r>
            <a:r>
              <a:rPr lang="ru-RU" sz="28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0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9070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0519" y="234619"/>
            <a:ext cx="77805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«Математика </a:t>
            </a:r>
            <a:r>
              <a:rPr lang="ru-RU" sz="3600" b="1" dirty="0"/>
              <a:t>– это язык, на котором </a:t>
            </a:r>
            <a:r>
              <a:rPr lang="ru-RU" sz="3600" b="1" dirty="0" smtClean="0"/>
              <a:t>      </a:t>
            </a:r>
          </a:p>
          <a:p>
            <a:r>
              <a:rPr lang="ru-RU" sz="3600" b="1" dirty="0"/>
              <a:t> </a:t>
            </a:r>
            <a:r>
              <a:rPr lang="ru-RU" sz="3600" b="1" dirty="0" smtClean="0"/>
              <a:t>                написана </a:t>
            </a:r>
            <a:r>
              <a:rPr lang="ru-RU" sz="3600" b="1" dirty="0"/>
              <a:t>книга </a:t>
            </a:r>
            <a:r>
              <a:rPr lang="ru-RU" sz="3600" b="1" dirty="0" smtClean="0"/>
              <a:t>природы.» 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063" y="234619"/>
            <a:ext cx="2990814" cy="27573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12454" y="1434948"/>
            <a:ext cx="3642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/>
              <a:t>Галилео  Галилей</a:t>
            </a:r>
            <a:endParaRPr lang="ru-RU" sz="36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331317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/>
              <a:t>«Математику </a:t>
            </a:r>
            <a:r>
              <a:rPr lang="ru-RU" sz="3600" b="1" dirty="0"/>
              <a:t>уже затем учить надо, что она ум в порядок приводит</a:t>
            </a:r>
            <a:r>
              <a:rPr lang="ru-RU" sz="3600" b="1" dirty="0" smtClean="0"/>
              <a:t>.»</a:t>
            </a:r>
            <a:r>
              <a:rPr lang="ru-RU" sz="3600" b="1" dirty="0"/>
              <a:t>   </a:t>
            </a:r>
            <a:endParaRPr lang="ru-RU" sz="3600" b="1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655" y="2432609"/>
            <a:ext cx="2957696" cy="35154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414199" y="4977819"/>
            <a:ext cx="34596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/>
              <a:t>М.В. Ломоносов</a:t>
            </a:r>
          </a:p>
        </p:txBody>
      </p:sp>
    </p:spTree>
    <p:extLst>
      <p:ext uri="{BB962C8B-B14F-4D97-AF65-F5344CB8AC3E}">
        <p14:creationId xmlns:p14="http://schemas.microsoft.com/office/powerpoint/2010/main" val="70216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90704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73074" y="598344"/>
            <a:ext cx="7718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«Математика </a:t>
            </a:r>
            <a:r>
              <a:rPr lang="ru-RU" sz="3600" b="1" dirty="0"/>
              <a:t>- гимнастика ума</a:t>
            </a:r>
            <a:r>
              <a:rPr lang="ru-RU" sz="3600" b="1" dirty="0" smtClean="0"/>
              <a:t>.» 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23" y="264026"/>
            <a:ext cx="3045953" cy="27837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25934" y="1150569"/>
            <a:ext cx="27400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/>
              <a:t>А.В. Суворов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48365" y="3174174"/>
            <a:ext cx="84917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«Математика </a:t>
            </a:r>
            <a:r>
              <a:rPr lang="ru-RU" sz="3600" b="1" dirty="0"/>
              <a:t>– это цепь понятий: выпадет одно </a:t>
            </a:r>
            <a:r>
              <a:rPr lang="ru-RU" sz="3600" b="1" dirty="0" err="1" smtClean="0"/>
              <a:t>звёнышко</a:t>
            </a:r>
            <a:r>
              <a:rPr lang="ru-RU" sz="3600" b="1" dirty="0" smtClean="0"/>
              <a:t> – </a:t>
            </a:r>
          </a:p>
          <a:p>
            <a:r>
              <a:rPr lang="ru-RU" sz="3600" b="1" dirty="0" smtClean="0"/>
              <a:t>и </a:t>
            </a:r>
            <a:r>
              <a:rPr lang="ru-RU" sz="3600" b="1" dirty="0"/>
              <a:t>не понятно будет дальнейшее</a:t>
            </a:r>
            <a:r>
              <a:rPr lang="ru-RU" sz="3600" b="1" dirty="0" smtClean="0"/>
              <a:t>.» </a:t>
            </a:r>
            <a:endParaRPr lang="ru-RU" sz="3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460" y="2073819"/>
            <a:ext cx="2577846" cy="32089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30206" y="5210808"/>
            <a:ext cx="29280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/>
              <a:t>Н.К. Крупская</a:t>
            </a:r>
          </a:p>
        </p:txBody>
      </p:sp>
    </p:spTree>
    <p:extLst>
      <p:ext uri="{BB962C8B-B14F-4D97-AF65-F5344CB8AC3E}">
        <p14:creationId xmlns:p14="http://schemas.microsoft.com/office/powerpoint/2010/main" val="268609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5"/>
            <a:ext cx="12192000" cy="68376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9184" y="338329"/>
            <a:ext cx="10661904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 традиционной системе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относятся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программы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Школа России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»,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Начальная школа XXI века», </a:t>
            </a: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Школа 2100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...»,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Гармония», </a:t>
            </a: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«Перспективная начальная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школа», </a:t>
            </a: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Классическая начальная школа», </a:t>
            </a: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Планета знаний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»,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Перспектива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»,</a:t>
            </a:r>
          </a:p>
          <a:p>
            <a:pPr marL="285750" indent="-285750">
              <a:buFontTx/>
              <a:buChar char="-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«Школа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2000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...»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развивающим системам относятся две программы: </a:t>
            </a:r>
            <a:endPara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Л.В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Занкова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Д.Б. </a:t>
            </a:r>
            <a:r>
              <a:rPr lang="ru-RU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Эльконина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В.В. Давыдова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491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90704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93776" y="352151"/>
            <a:ext cx="116982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Недостатки начального курса математики:</a:t>
            </a:r>
            <a:r>
              <a:rPr lang="ru-RU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нестабильность содержания образования;</a:t>
            </a:r>
            <a:br>
              <a:rPr lang="ru-RU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несогласованность основных вопросов начального курса математики;</a:t>
            </a:r>
            <a:br>
              <a:rPr lang="ru-RU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замкнутость многих существующих программ рамками начального звена обучения;</a:t>
            </a:r>
            <a:br>
              <a:rPr lang="ru-RU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отсутствие преемственности между начальным и средним звеньями обучения;</a:t>
            </a:r>
            <a:br>
              <a:rPr lang="ru-RU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значительное уменьшение роли практических умений, к важнейшим из которых относятся вычислительные умения и навыки.</a:t>
            </a:r>
            <a:br>
              <a:rPr lang="ru-RU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588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70" y="1773936"/>
            <a:ext cx="7784522" cy="44580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67128" y="582091"/>
            <a:ext cx="10927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Почему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детей невозможно 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оторвать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от 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компьютеров </a:t>
            </a:r>
          </a:p>
          <a:p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отличие от изучения 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математики?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210505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08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02392" y="354830"/>
            <a:ext cx="91032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притягивает детей в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компьютерных играх?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01215" y="1089942"/>
            <a:ext cx="4406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/>
              <a:t>их</a:t>
            </a:r>
            <a:r>
              <a:rPr lang="ru-RU" sz="2800" b="1" i="1" dirty="0"/>
              <a:t> не заставляют </a:t>
            </a:r>
            <a:r>
              <a:rPr lang="ru-RU" sz="2800" b="1" i="1" dirty="0" smtClean="0"/>
              <a:t>играть</a:t>
            </a:r>
            <a:endParaRPr lang="ru-RU" sz="28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78939" y="1651717"/>
            <a:ext cx="4754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/>
              <a:t>не ругают в случае </a:t>
            </a:r>
            <a:r>
              <a:rPr lang="ru-RU" sz="2800" b="1" i="1" dirty="0" smtClean="0"/>
              <a:t>неуспеха</a:t>
            </a:r>
            <a:endParaRPr lang="ru-RU" sz="28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84159" y="4132434"/>
            <a:ext cx="722377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/>
              <a:t>детям понятна цель, она значима для них, </a:t>
            </a:r>
            <a:endParaRPr lang="ru-RU" sz="2800" b="1" i="1" dirty="0" smtClean="0"/>
          </a:p>
          <a:p>
            <a:r>
              <a:rPr lang="ru-RU" sz="2800" b="1" i="1" dirty="0" smtClean="0"/>
              <a:t>и</a:t>
            </a:r>
            <a:r>
              <a:rPr lang="ru-RU" sz="2800" b="1" i="1" dirty="0"/>
              <a:t> они достигают её сами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93679" y="5281304"/>
            <a:ext cx="6661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/>
              <a:t>им интересно содержание, оформление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880" y="4625752"/>
            <a:ext cx="3047908" cy="20116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302" y="2343158"/>
            <a:ext cx="3294704" cy="18532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084" y="1089942"/>
            <a:ext cx="2752344" cy="275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6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03191" y="4726906"/>
            <a:ext cx="104840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результаты игры значимы для сверстников, и, </a:t>
            </a:r>
            <a:endParaRPr lang="ru-RU" sz="2800" b="1" i="1" dirty="0" smtClean="0"/>
          </a:p>
          <a:p>
            <a:r>
              <a:rPr lang="ru-RU" sz="2800" b="1" i="1" dirty="0" smtClean="0"/>
              <a:t>таким </a:t>
            </a:r>
            <a:r>
              <a:rPr lang="ru-RU" sz="2800" b="1" i="1" dirty="0"/>
              <a:t>образом, удовлетворяется потребность ребёнка в признании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21536" y="399679"/>
            <a:ext cx="10805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достижения обязательно фиксируются (баллы, уровни), </a:t>
            </a:r>
            <a:endParaRPr lang="ru-RU" sz="2800" b="1" i="1" dirty="0" smtClean="0"/>
          </a:p>
          <a:p>
            <a:r>
              <a:rPr lang="ru-RU" sz="2800" b="1" i="1" dirty="0" smtClean="0"/>
              <a:t>что </a:t>
            </a:r>
            <a:r>
              <a:rPr lang="ru-RU" sz="2800" b="1" i="1" dirty="0"/>
              <a:t>подпитывает чувство победы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195" y="1606453"/>
            <a:ext cx="4768665" cy="27552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06" y="1493627"/>
            <a:ext cx="4178808" cy="298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9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53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90670" y="309627"/>
            <a:ext cx="8885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Как заинтересовать ребёнка </a:t>
            </a:r>
            <a:r>
              <a:rPr lang="ru-RU" sz="3600" b="1" dirty="0" smtClean="0"/>
              <a:t>математикой?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1106424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     </a:t>
            </a:r>
            <a:r>
              <a:rPr lang="ru-RU" sz="3600" b="1" dirty="0" smtClean="0">
                <a:solidFill>
                  <a:srgbClr val="C00000"/>
                </a:solidFill>
              </a:rPr>
              <a:t>Не заставлять, </a:t>
            </a:r>
            <a:r>
              <a:rPr lang="ru-RU" sz="3600" b="1" i="1" dirty="0" smtClean="0">
                <a:solidFill>
                  <a:srgbClr val="0070C0"/>
                </a:solidFill>
              </a:rPr>
              <a:t>а</a:t>
            </a:r>
            <a:r>
              <a:rPr lang="ru-RU" sz="3600" b="1" i="1" dirty="0" smtClean="0"/>
              <a:t> </a:t>
            </a:r>
            <a:r>
              <a:rPr lang="ru-RU" sz="3600" b="1" dirty="0" smtClean="0"/>
              <a:t>  </a:t>
            </a:r>
          </a:p>
          <a:p>
            <a:pPr marL="342900" indent="-342900">
              <a:buAutoNum type="arabicPeriod"/>
            </a:pPr>
            <a:endParaRPr lang="ru-RU" sz="36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950045" y="1144120"/>
            <a:ext cx="30439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вдохновлять!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2534" y="1937421"/>
            <a:ext cx="62855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  За </a:t>
            </a:r>
            <a:r>
              <a:rPr lang="ru-RU" sz="3600" b="1" dirty="0">
                <a:solidFill>
                  <a:srgbClr val="C00000"/>
                </a:solidFill>
              </a:rPr>
              <a:t>ошибки и плохие отметки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76235" y="1920481"/>
            <a:ext cx="25115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не ругать! </a:t>
            </a:r>
            <a:endParaRPr lang="ru-RU" sz="3600" i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1913" y="2768416"/>
            <a:ext cx="4663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     Достигнуть цели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89188" y="2781099"/>
            <a:ext cx="1851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помочь!</a:t>
            </a:r>
            <a:endParaRPr lang="ru-RU" sz="3600" i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46504" y="3691742"/>
            <a:ext cx="2487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Интерес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12964" y="3674807"/>
            <a:ext cx="35092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поддерживать!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46504" y="4581196"/>
            <a:ext cx="3602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Ситуацию успеха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67611" y="4569992"/>
            <a:ext cx="57485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замечать </a:t>
            </a:r>
            <a:r>
              <a:rPr lang="ru-RU" sz="3600" b="1" i="1" dirty="0">
                <a:solidFill>
                  <a:srgbClr val="0070C0"/>
                </a:solidFill>
              </a:rPr>
              <a:t>и </a:t>
            </a:r>
            <a:r>
              <a:rPr lang="ru-RU" sz="3600" b="1" i="1" dirty="0" smtClean="0">
                <a:solidFill>
                  <a:srgbClr val="0070C0"/>
                </a:solidFill>
              </a:rPr>
              <a:t>фиксировать! </a:t>
            </a:r>
            <a:endParaRPr lang="ru-RU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62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</TotalTime>
  <Words>369</Words>
  <Application>Microsoft Office PowerPoint</Application>
  <PresentationFormat>Широкоэкранный</PresentationFormat>
  <Paragraphs>87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Актуальные вопросы преподавания математики в начальной школе.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вопросы преподавания математики в начальной школе.</dc:title>
  <dc:creator>user01</dc:creator>
  <cp:lastModifiedBy>user01</cp:lastModifiedBy>
  <cp:revision>70</cp:revision>
  <dcterms:created xsi:type="dcterms:W3CDTF">2019-11-14T11:46:51Z</dcterms:created>
  <dcterms:modified xsi:type="dcterms:W3CDTF">2019-11-22T12:47:55Z</dcterms:modified>
</cp:coreProperties>
</file>