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80" r:id="rId4"/>
    <p:sldId id="270" r:id="rId5"/>
    <p:sldId id="281" r:id="rId6"/>
    <p:sldId id="292" r:id="rId7"/>
    <p:sldId id="258" r:id="rId8"/>
    <p:sldId id="262" r:id="rId9"/>
    <p:sldId id="263" r:id="rId10"/>
    <p:sldId id="276" r:id="rId11"/>
    <p:sldId id="293" r:id="rId12"/>
    <p:sldId id="294" r:id="rId13"/>
    <p:sldId id="295" r:id="rId14"/>
    <p:sldId id="296" r:id="rId15"/>
    <p:sldId id="297" r:id="rId16"/>
    <p:sldId id="275" r:id="rId17"/>
    <p:sldId id="265" r:id="rId18"/>
    <p:sldId id="266" r:id="rId19"/>
    <p:sldId id="27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D4BEB-2448-4691-B640-66DAAEBB4D2E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46921-E4DB-4A37-BE30-FB3D7BB3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7359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525A0-CE11-4839-9F7D-CC4F447A7A5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6F70-6822-44BC-B86A-7657FB2B7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461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E6F70-6822-44BC-B86A-7657FB2B786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367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E6F70-6822-44BC-B86A-7657FB2B786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5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8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170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6489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540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5423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291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8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74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89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1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90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77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14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8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13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9D3F3C-8E6C-4B1A-B4D6-F6B2CEBC0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45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abarkan.ucoz.com/publ/dedovshhina_v_shkole_ili_shkolnyj_bulling/1-1-0-18" TargetMode="External"/><Relationship Id="rId2" Type="http://schemas.openxmlformats.org/officeDocument/2006/relationships/hyperlink" Target="http://psy.su/feed/2510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4555" y="338634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ru-RU" sz="15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endParaRPr lang="ru-RU" sz="15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952" y="1942733"/>
            <a:ext cx="6947065" cy="463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4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27" y="187008"/>
            <a:ext cx="9161605" cy="8348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Жертвой буллинга может стать любой ученик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833736"/>
              </p:ext>
            </p:extLst>
          </p:nvPr>
        </p:nvGraphicFramePr>
        <p:xfrm>
          <a:off x="478395" y="1782057"/>
          <a:ext cx="11522803" cy="4782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757">
                  <a:extLst>
                    <a:ext uri="{9D8B030D-6E8A-4147-A177-3AD203B41FA5}">
                      <a16:colId xmlns="" xmlns:a16="http://schemas.microsoft.com/office/drawing/2014/main" val="1974521061"/>
                    </a:ext>
                  </a:extLst>
                </a:gridCol>
                <a:gridCol w="5762046">
                  <a:extLst>
                    <a:ext uri="{9D8B030D-6E8A-4147-A177-3AD203B41FA5}">
                      <a16:colId xmlns="" xmlns:a16="http://schemas.microsoft.com/office/drawing/2014/main" val="1281789398"/>
                    </a:ext>
                  </a:extLst>
                </a:gridCol>
              </a:tblGrid>
              <a:tr h="354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ПОКОРНЫЕ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АГРЕССИВНЫЕ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="" xmlns:a16="http://schemas.microsoft.com/office/drawing/2014/main" val="4007088490"/>
                  </a:ext>
                </a:extLst>
              </a:tr>
              <a:tr h="442828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 свойственна отрицательная «Я-концепция», часто представляют себя неудачниками, глупыми, стыдливыми и непривлекательными людьми;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могут находиться в одиночестве, не проявлять агрессии и отдаляться от группы школьников.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страдают от низкого чувства собственного достоинства;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интроверты, с плохо развитыми коммуникативными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навыками.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сверхагрессивные и эмоционально нестабильные; 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легко раздражаются и впадают в состояние гнева, поддаются провокациям; 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способны правильно интерпретировать намерения или высказывания;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используют агрессию в качестве инструмента для достижения цели; 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используют агрессию в качестве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="" xmlns:a16="http://schemas.microsoft.com/office/drawing/2014/main" val="3667717807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78395" y="800634"/>
            <a:ext cx="8518121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роли непопулярных школьников:  «Шут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Козел отпущения», «Покорная жертва», «Раб», «Белая ворона» «Озлобленные», «Непопулярные», «Агрессоры»: агрессор-нападающий, отвергаемый агрессор, «Ябеды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52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84" y="212351"/>
            <a:ext cx="10164837" cy="1076697"/>
          </a:xfrm>
        </p:spPr>
        <p:txBody>
          <a:bodyPr>
            <a:noAutofit/>
          </a:bodyPr>
          <a:lstStyle/>
          <a:p>
            <a:r>
              <a:rPr lang="ru-RU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диагностика буллинга</a:t>
            </a:r>
            <a:endParaRPr lang="ru-RU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9895" y="1112688"/>
            <a:ext cx="8779443" cy="5146754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школе: 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признаки: регулярные насмешки, высмеивания, участник драк, синяки.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признаки: одиночество, расстроен,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депрессивен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часто плачет, ухудшение успеваемости.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6" y="170595"/>
            <a:ext cx="10675476" cy="1320800"/>
          </a:xfrm>
        </p:spPr>
        <p:txBody>
          <a:bodyPr>
            <a:noAutofit/>
          </a:bodyPr>
          <a:lstStyle/>
          <a:p>
            <a:r>
              <a:rPr lang="ru-RU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диагностика буллинга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691" y="1044308"/>
            <a:ext cx="8922774" cy="537123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Дома:</a:t>
            </a:r>
          </a:p>
          <a:p>
            <a:r>
              <a:rPr lang="ru-RU" sz="3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признаки: возвращается с порванной одеждой и учебниками, есть синяки, порезы, царапины.</a:t>
            </a:r>
          </a:p>
          <a:p>
            <a:r>
              <a:rPr lang="ru-RU" sz="3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признаки: никогда не приводит домой сверстников, редко проводит время в гостях у одноклассников,  нет ни одного друга с которым можно провести время, выглядит несчастным, плохо спит, не хочет идти в школу, требует или крадет деньги у родителей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08" y="245655"/>
            <a:ext cx="9420547" cy="1406164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Последствия травли для детей-жертв:</a:t>
            </a:r>
            <a:endParaRPr lang="ru-RU" sz="4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6343" y="1182141"/>
            <a:ext cx="9129932" cy="4586067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Аффективные нарушения.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Соматические нарушения.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Когнитивные нарушения.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школьной адаптации.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Поведенческие нарушения.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Суицидные мысли и попытки.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141" y="167147"/>
            <a:ext cx="9145092" cy="13961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Профилактика </a:t>
            </a:r>
            <a:br>
              <a:rPr lang="ru-RU" sz="4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предотвращение </a:t>
            </a:r>
            <a:r>
              <a:rPr lang="ru-RU" sz="4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endParaRPr lang="ru-RU" sz="4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844" y="1768963"/>
            <a:ext cx="9619311" cy="4324617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Информирование  взрослых о проблеме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его механизмах и последствиях.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Единые правила в отношении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скоординированные мероприятия по профилактике.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Обучение педагогов.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 занятия с детьми.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Оказание помощи жертвам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Взаимодействие с родителями.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5" y="398584"/>
            <a:ext cx="8492760" cy="1474461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 профилактики </a:t>
            </a:r>
            <a:b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суицида:</a:t>
            </a:r>
            <a:endParaRPr lang="ru-RU" sz="4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0540" y="2141075"/>
            <a:ext cx="8748020" cy="4268347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игнорировать, не преуменьшать значение.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Занять четкую  и недвусмысленную позицию.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Разговор с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буллером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Разговор с жертвой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049" y="210382"/>
            <a:ext cx="8839919" cy="12024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понять родителям, </a:t>
            </a:r>
            <a:r>
              <a:rPr lang="ru-RU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стал жертвой буллинга?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065" y="1675831"/>
            <a:ext cx="8994890" cy="48113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ребёнок: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неохотно идёт в школу и рад любой возможности не ходить туда;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возвращается из школы подавленным;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плачет без очевидных причин;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вспоминает никого из своих одноклассников;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мало говорит о своей школьной жизни; 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одинок, его никто не приглашает в гости, на дни рождения,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он никого не хочет позвать к себе.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В </a:t>
            </a:r>
            <a:r>
              <a:rPr lang="ru-RU" sz="2400" b="1" dirty="0">
                <a:solidFill>
                  <a:schemeClr val="tx1"/>
                </a:solidFill>
              </a:rPr>
              <a:t>этом случае, возможно,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ваш </a:t>
            </a:r>
            <a:r>
              <a:rPr lang="ru-RU" sz="2400" b="1" dirty="0">
                <a:solidFill>
                  <a:schemeClr val="tx1"/>
                </a:solidFill>
              </a:rPr>
              <a:t>ребёнок стал объектом буллинга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r>
              <a:rPr lang="ru-RU" sz="2400" dirty="0"/>
              <a:t>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990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246" y="217641"/>
            <a:ext cx="8423788" cy="1154917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помочь своему ребёнку, </a:t>
            </a:r>
            <a:b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ставшему жертвой школьного </a:t>
            </a:r>
            <a:r>
              <a:rPr lang="ru-RU" sz="2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1165123"/>
            <a:ext cx="8990196" cy="536841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Понять истинную причину происшедшего с ним;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Убедиться, что ваш ребёнок действительно стал жертвой школьного буллинга;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Сообщить об этом учителю и школьному психологу;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Сообща найти пути выхода из сложившийся ситуации;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Если ребёнок был сильно напуган и потрясён случившимся, не отправлять его на следующий день в школу;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 сильно пережитом стрессе попытаться перевести ребёнка в другой класс или даже в другую школу;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случае развития посттравматического стрессового синдрома немедленно обратиться к специалистам;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Ни в коем случае не игнорировать случившееся с ребёнком и не пускать всё на самотёк.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Успокоить и поддержать ребенка словами: «Хорошо, что ты мне сказал. Ты правильно сделал»; «Я тебе верю»; «Ты в этом не виноват»; «Ты не один попал в такую ситуацию, это случается и с другими детьми; «Мне жаль, что с тобой это случилось».</a:t>
            </a:r>
          </a:p>
          <a:p>
            <a:pPr marL="0" indent="0">
              <a:buNone/>
            </a:pPr>
            <a:endParaRPr lang="ru-RU" sz="4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30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8876"/>
            <a:ext cx="8335297" cy="7506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использованных источников</a:t>
            </a:r>
            <a:b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1740" y="1274325"/>
            <a:ext cx="8596668" cy="3880773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Алексеева И.А. Травля в школе: причины, последствия, помощь. [Электрон. ресурс] – Режим доступа: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http://psy.su/feed/2510/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Баркан Алла. Дедовщина в школе или школьный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[Электрон. ресурс] – Режим доступа: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http://abarkan.ucoz.com/publ/dedovshhina_v_shkole_ili_shkolnyj_bulling/1-1-0-18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школе: причины, последствия, помощь/ сост. Н.В.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Ктотова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Минск: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Красико-Принт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2015. – 96 с.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Кравцова М.М. Дети-изгои. Психологическая работа с проблемой. – (Психолог в школе). – М.: Генезис, 2005. – 111 с.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по предотвращению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(травли среди сверстников) в детских коллективах /Сост. А.Е.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Довиденко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др. –Екатеринбург: «Семья детям», 2014.  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Кривцова С.В.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школе VS сплочение неравнодушных.- М.: ФИРО 2011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09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аталия\Desktop\shutterstock_108383702-617x416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0"/>
          <a:stretch/>
        </p:blipFill>
        <p:spPr bwMode="auto">
          <a:xfrm>
            <a:off x="1952944" y="288719"/>
            <a:ext cx="5341029" cy="486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23022" y="5158323"/>
            <a:ext cx="7000875" cy="120015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36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Разрешение проблемы </a:t>
            </a:r>
            <a:r>
              <a:rPr lang="ru-RU" sz="36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36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в наших руках. Удачи НАМ!!!</a:t>
            </a:r>
            <a:endParaRPr lang="ru-RU" sz="36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0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5140" y="233996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7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endParaRPr lang="ru-RU" sz="7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710" y="1619436"/>
            <a:ext cx="9925664" cy="44862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англ.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bullying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запугивание, физический и/или психологический террор в отношении ребенка со стороны группы одноклассников), – это форма жестокого обращения, когда физически или психически сильный индивид или группа получает удовольствие, причиняя физическую или психологическую боль более слабому в данной ситуации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человеку.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07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8637"/>
            <a:ext cx="8554065" cy="1320800"/>
          </a:xfrm>
        </p:spPr>
        <p:txBody>
          <a:bodyPr>
            <a:noAutofit/>
          </a:bodyPr>
          <a:lstStyle/>
          <a:p>
            <a:pPr algn="ctr"/>
            <a:r>
              <a:rPr lang="ru-RU" sz="6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буллинга: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535" y="2076365"/>
            <a:ext cx="9781317" cy="3880773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Неравенство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сил. </a:t>
            </a: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Повторяемость.</a:t>
            </a: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Неадекватно 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чувствительность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жертвы.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213" y="181238"/>
            <a:ext cx="9232490" cy="1320800"/>
          </a:xfrm>
        </p:spPr>
        <p:txBody>
          <a:bodyPr>
            <a:noAutofit/>
          </a:bodyPr>
          <a:lstStyle/>
          <a:p>
            <a:pPr algn="ctr"/>
            <a:r>
              <a:rPr lang="ru-RU" sz="6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буллинга:</a:t>
            </a:r>
            <a:endParaRPr lang="ru-RU" sz="6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945" y="1519494"/>
            <a:ext cx="10515600" cy="462129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Асимметричность. </a:t>
            </a:r>
          </a:p>
          <a:p>
            <a:pPr lvl="0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Преднамеренность.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Регулярность.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Неравенство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сил.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процесс (затрагивает широкий круг участников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заканчивается сам по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себе.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Негативное психологическое воздействие на всех участников.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9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729" y="146461"/>
            <a:ext cx="9320981" cy="2036300"/>
          </a:xfrm>
        </p:spPr>
        <p:txBody>
          <a:bodyPr>
            <a:noAutofit/>
          </a:bodyPr>
          <a:lstStyle/>
          <a:p>
            <a:pPr algn="ctr"/>
            <a:r>
              <a:rPr lang="ru-RU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буллинга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затравить жертву, вызвать у нее страх, деморализовать, унизить, подчинить.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576" y="2275894"/>
            <a:ext cx="7017624" cy="3941566"/>
          </a:xfrm>
        </p:spPr>
      </p:pic>
    </p:spTree>
    <p:extLst>
      <p:ext uri="{BB962C8B-B14F-4D97-AF65-F5344CB8AC3E}">
        <p14:creationId xmlns:p14="http://schemas.microsoft.com/office/powerpoint/2010/main" val="270502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308" y="241465"/>
            <a:ext cx="8596668" cy="1320800"/>
          </a:xfrm>
        </p:spPr>
        <p:txBody>
          <a:bodyPr>
            <a:noAutofit/>
          </a:bodyPr>
          <a:lstStyle/>
          <a:p>
            <a:r>
              <a:rPr lang="ru-RU" sz="6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6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sz="6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6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461" y="1816205"/>
            <a:ext cx="7528133" cy="3596453"/>
          </a:xfrm>
        </p:spPr>
        <p:txBody>
          <a:bodyPr>
            <a:normAutofit fontScale="92500"/>
          </a:bodyPr>
          <a:lstStyle/>
          <a:p>
            <a:r>
              <a:rPr lang="ru-RU" sz="5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Скрытый </a:t>
            </a:r>
            <a:r>
              <a:rPr lang="ru-RU" sz="5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5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</a:t>
            </a:r>
            <a:r>
              <a:rPr lang="ru-RU" sz="5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физический, сексуальный, психологический</a:t>
            </a:r>
            <a:r>
              <a:rPr 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0219" y="0"/>
            <a:ext cx="10063349" cy="926275"/>
          </a:xfrm>
        </p:spPr>
        <p:txBody>
          <a:bodyPr>
            <a:noAutofit/>
          </a:bodyPr>
          <a:lstStyle/>
          <a:p>
            <a:pPr algn="ctr"/>
            <a:r>
              <a:rPr lang="ru-RU" sz="5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прямого буллинга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2252" y="1004422"/>
            <a:ext cx="925218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вербальный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орудием служит голос (обидное имя, с которым постоянно обращаются к жертве, обзывания, дразнение, распространение обидных слухов и т.д.)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обидные жесты или действия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плевки в жертву либо в её направлении);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запугивание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(использование агрессивного языка тела и интонаций голоса для того, чтобы заставить жертву совершать или не совершать что-либо);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изоляция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(жертва умышленно изолируется, выгоняется или игнорируется частью учеников или всем классом);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вымогательство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(денег, еды, иных вещей, принуждение что-либо украсть);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повреждение и иные действия с имуществом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(воровство, грабёж, прятанье личных вещей жертвы).</a:t>
            </a:r>
          </a:p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жертва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оскорбления на свой электронный адрес, унижения с помощью мобильных телефонов или через другие электронные устройства (пересылка неоднозначных изображений и фотографий, обзывание, распространение слухов и др.).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42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385" y="253340"/>
            <a:ext cx="10331093" cy="1320800"/>
          </a:xfrm>
        </p:spPr>
        <p:txBody>
          <a:bodyPr>
            <a:noAutofit/>
          </a:bodyPr>
          <a:lstStyle/>
          <a:p>
            <a:r>
              <a:rPr lang="ru-RU" sz="5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 участников буллинга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48790"/>
            <a:ext cx="10035199" cy="457379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Лидирующий нападающий.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Дети, участвующие в травле.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 жертва.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Свидетели, подкрепляющие травлю.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Свидетели – аутсайдеры.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Защитники.</a:t>
            </a:r>
          </a:p>
        </p:txBody>
      </p:sp>
    </p:spTree>
    <p:extLst>
      <p:ext uri="{BB962C8B-B14F-4D97-AF65-F5344CB8AC3E}">
        <p14:creationId xmlns:p14="http://schemas.microsoft.com/office/powerpoint/2010/main" val="256667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681" y="243197"/>
            <a:ext cx="10515600" cy="1582428"/>
          </a:xfrm>
        </p:spPr>
        <p:txBody>
          <a:bodyPr>
            <a:noAutofit/>
          </a:bodyPr>
          <a:lstStyle/>
          <a:p>
            <a:pPr algn="ctr"/>
            <a:r>
              <a:rPr lang="ru-RU" sz="5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отвергаемых детей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чаще всего подвергаются нападкам: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998" y="1825625"/>
            <a:ext cx="984563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«Любимчик».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«Прилипала».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«Шут» или «козел отпущения».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Озлобленные.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Непопулярные.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77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464</TotalTime>
  <Words>921</Words>
  <Application>Microsoft Office PowerPoint</Application>
  <PresentationFormat>Произвольный</PresentationFormat>
  <Paragraphs>112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Буллинг</vt:lpstr>
      <vt:lpstr>Буллинг</vt:lpstr>
      <vt:lpstr>Признаки буллинга: </vt:lpstr>
      <vt:lpstr>Особенности  буллинга:</vt:lpstr>
      <vt:lpstr>Цель буллинга: затравить жертву, вызвать у нее страх, деморализовать, унизить, подчинить.</vt:lpstr>
      <vt:lpstr>Виды буллинга:</vt:lpstr>
      <vt:lpstr>Формы прямого буллинга:</vt:lpstr>
      <vt:lpstr>Роли участников буллинга:</vt:lpstr>
      <vt:lpstr>Типы отвергаемых детей,  которые чаще всего подвергаются нападкам:</vt:lpstr>
      <vt:lpstr>Жертвой буллинга может стать любой ученик</vt:lpstr>
      <vt:lpstr>Выявление и диагностика буллинга</vt:lpstr>
      <vt:lpstr>Выявление и диагностика буллинга</vt:lpstr>
      <vt:lpstr>Последствия травли для детей-жертв:</vt:lpstr>
      <vt:lpstr>Профилактика  и предотвращение буллинга</vt:lpstr>
      <vt:lpstr>Правила профилактики  буллинга и суицида:</vt:lpstr>
      <vt:lpstr>Как понять родителям,  что ребёнок стал жертвой буллинга?  </vt:lpstr>
      <vt:lpstr>Как помочь своему ребёнку,  ставшему жертвой школьного буллинга </vt:lpstr>
      <vt:lpstr>Список использованных источников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Буллинг</dc:title>
  <dc:creator>Пользователь</dc:creator>
  <cp:lastModifiedBy>Психолог</cp:lastModifiedBy>
  <cp:revision>83</cp:revision>
  <cp:lastPrinted>2020-12-10T10:37:51Z</cp:lastPrinted>
  <dcterms:created xsi:type="dcterms:W3CDTF">2019-09-06T11:51:17Z</dcterms:created>
  <dcterms:modified xsi:type="dcterms:W3CDTF">2020-12-10T10:38:36Z</dcterms:modified>
</cp:coreProperties>
</file>