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9" r:id="rId4"/>
    <p:sldId id="259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0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77072"/>
            <a:ext cx="7851648" cy="2016224"/>
          </a:xfrm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rgbClr val="F10F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«ОСОБЕННОСТИ ПСИХОЛОГО - ПЕДАГОГИЧЕСКОГО СОПРОВОЖДЕНИЯ В ОБРАЗОВАТЕЛЬНОМ УЧРЕЖДЕНИЯДЕНИИ ОБУЧАЮЩИХСЯ С ОГРАНИЧЕННЫМИ ВОЗМОЖНОСТЯМИ ЗДОРОВЬЯ»</a:t>
            </a:r>
            <a:br>
              <a:rPr lang="ru-RU" sz="3600" i="1" dirty="0" smtClean="0">
                <a:solidFill>
                  <a:srgbClr val="F10F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i="1" dirty="0" smtClean="0">
                <a:solidFill>
                  <a:srgbClr val="F10F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i="1" dirty="0" smtClean="0">
                <a:solidFill>
                  <a:srgbClr val="F10FC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i="1" dirty="0">
              <a:solidFill>
                <a:srgbClr val="F10FC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805264"/>
            <a:ext cx="4464496" cy="6480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Подготовила </a:t>
            </a:r>
          </a:p>
          <a:p>
            <a:r>
              <a:rPr lang="ru-RU" dirty="0" smtClean="0"/>
              <a:t>педагог – психолог </a:t>
            </a:r>
            <a:r>
              <a:rPr lang="ru-RU" dirty="0" err="1" smtClean="0"/>
              <a:t>Граева</a:t>
            </a:r>
            <a:r>
              <a:rPr lang="ru-RU" dirty="0" smtClean="0"/>
              <a:t> Е.М.</a:t>
            </a:r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72819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КОНСУЛЬТАТИВНО - ПРОСВЕТИТЕЛЬСКОЕ И ПРОФИЛАКТИЧЕСКОЕ НАПРАВЛЕНИЯ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Работа по данным направлениям обеспечивает оказание педагогам и родителям помощи в воспитании и обучении ребёнка с </a:t>
            </a:r>
            <a:r>
              <a:rPr lang="ru-RU" b="1" dirty="0" smtClean="0"/>
              <a:t>ОВЗ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Психолог </a:t>
            </a:r>
          </a:p>
          <a:p>
            <a:r>
              <a:rPr lang="ru-RU" dirty="0" smtClean="0"/>
              <a:t>разрабатывает рекомендации в соответствии с возрастными и индивидуально-типологическими особенностями детей, </a:t>
            </a:r>
          </a:p>
          <a:p>
            <a:r>
              <a:rPr lang="ru-RU" dirty="0" smtClean="0"/>
              <a:t>проводит мероприятия, </a:t>
            </a:r>
          </a:p>
          <a:p>
            <a:r>
              <a:rPr lang="ru-RU" dirty="0" smtClean="0"/>
              <a:t>способствующие повышению профессиональной компетенции педагогов, включению родителей в решение коррекционно-воспитательных задач.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ОРГАНИЗАЦИОННО – МЕТОДИЧЕСКОЕ НАПРАВЛЕНИЕ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Данное направление деятельности педагога - психолога включает в себя:</a:t>
            </a:r>
          </a:p>
          <a:p>
            <a:r>
              <a:rPr lang="ru-RU" dirty="0" smtClean="0"/>
              <a:t>подготовку материалов к консилиумам, методическим объединениям, педагогическим советам, </a:t>
            </a:r>
          </a:p>
          <a:p>
            <a:r>
              <a:rPr lang="ru-RU" dirty="0" smtClean="0"/>
              <a:t>участие в указанных мероприятиях, </a:t>
            </a:r>
          </a:p>
          <a:p>
            <a:r>
              <a:rPr lang="ru-RU" dirty="0" smtClean="0"/>
              <a:t>оформление документации.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Внутренние задачи команды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специалистов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Повышение профессиональной компетенции каждого за счет расширения знаний в смежных областях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Формирование единой (с методологической точки зрения) системы анализа состояния ребенка на основе  профессиональных моделей анализа (логопеда, психолога…)</a:t>
            </a:r>
          </a:p>
          <a:p>
            <a:pPr algn="just">
              <a:lnSpc>
                <a:spcPct val="80000"/>
              </a:lnSpc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Определение наиболее удобной для всех специалистов «рабочей» типологии вариантов отклоняющегося развития</a:t>
            </a:r>
          </a:p>
          <a:p>
            <a:pPr algn="just">
              <a:lnSpc>
                <a:spcPct val="80000"/>
              </a:lnSpc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Понимание  «видения» ребенка другим специалистом</a:t>
            </a:r>
          </a:p>
          <a:p>
            <a:pPr algn="just">
              <a:lnSpc>
                <a:spcPct val="80000"/>
              </a:lnSpc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Выработка «единого языка» и технологий междисциплинарного взаимодействия</a:t>
            </a:r>
          </a:p>
          <a:p>
            <a:pPr algn="just">
              <a:lnSpc>
                <a:spcPct val="80000"/>
              </a:lnSpc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Умение работать в команде</a:t>
            </a:r>
          </a:p>
          <a:p>
            <a:pPr algn="just">
              <a:lnSpc>
                <a:spcPct val="80000"/>
              </a:lnSpc>
              <a:defRPr/>
            </a:pPr>
            <a:endParaRPr lang="ru-RU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2800" dirty="0" smtClean="0"/>
              <a:t>  Формирование толерантности к мнению другого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dirty="0" smtClean="0">
              <a:solidFill>
                <a:schemeClr val="hlink"/>
              </a:solidFill>
              <a:latin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ПРОБЛЕМЫ СЕМЕЙ, ВОСПИТЫВАЮЩИХ РЕБЁНКА С ОГРАНИЧЕННЫМИ ВОЗМОЖНОСТЯМИ ЗДОРОВЬЯ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3356992"/>
            <a:ext cx="4762872" cy="296760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Умышленное ограничение в общении </a:t>
            </a:r>
          </a:p>
          <a:p>
            <a:r>
              <a:rPr lang="ru-RU" dirty="0" err="1" smtClean="0"/>
              <a:t>Гиперопека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Непринятие родителями своих детей </a:t>
            </a:r>
          </a:p>
          <a:p>
            <a:r>
              <a:rPr lang="ru-RU" dirty="0" smtClean="0"/>
              <a:t>Отсутствие у родителей знаний и навыков, необходимых для воспитания ребёнка с </a:t>
            </a:r>
            <a:r>
              <a:rPr lang="ru-RU" b="1" dirty="0" smtClean="0"/>
              <a:t>ОВЗ</a:t>
            </a:r>
            <a:endParaRPr lang="ru-RU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429000"/>
            <a:ext cx="3684079" cy="3105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ПСИХОЛОГО-ПЕДАГОГИЧЕСКОЙ РАБОТЫ: 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/>
          <a:lstStyle/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	ПОВЫШЕНИЕ ПЕДАГОГИЧЕСКОЙ КОМПЕТЕНЦИИ РОДИТЕЛЕЙ И ПОМОЩЬ СЕМЬЯМ ПО АДАПТАЦИИ И ИНТЕГРАЦИИ ДЕТЕЙ С ОВЗ В ОБЩЕСТВО</a:t>
            </a:r>
            <a:endParaRPr lang="ru-RU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877040"/>
          </a:xfrm>
        </p:spPr>
        <p:txBody>
          <a:bodyPr>
            <a:normAutofit/>
          </a:bodyPr>
          <a:lstStyle/>
          <a:p>
            <a:pPr algn="ctr"/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17232"/>
            <a:ext cx="8229600" cy="80736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1" name="Picture 3" descr="D:\slide_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8280920" cy="59046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5800" y="514352"/>
            <a:ext cx="7630616" cy="1162050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Образовательное пространство для детей с ОВЗ</a:t>
            </a:r>
            <a:endParaRPr lang="ru-RU" sz="4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323528" y="1916832"/>
            <a:ext cx="2880320" cy="4941168"/>
          </a:xfrm>
        </p:spPr>
        <p:txBody>
          <a:bodyPr>
            <a:normAutofit/>
          </a:bodyPr>
          <a:lstStyle/>
          <a:p>
            <a:pPr marL="548640" indent="-411480">
              <a:spcAft>
                <a:spcPts val="120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000" dirty="0" smtClean="0"/>
              <a:t>Городская ПМПК</a:t>
            </a:r>
          </a:p>
          <a:p>
            <a:pPr marL="548640" indent="-411480">
              <a:spcAft>
                <a:spcPts val="120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000" dirty="0" smtClean="0"/>
              <a:t>ДОУ с различными формами интеграции детей с ОВЗ </a:t>
            </a:r>
          </a:p>
          <a:p>
            <a:pPr marL="548640" indent="-411480">
              <a:spcAft>
                <a:spcPts val="120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000" dirty="0" smtClean="0"/>
              <a:t>Школы, реализующие интегративную практику</a:t>
            </a:r>
          </a:p>
          <a:p>
            <a:pPr marL="548640" indent="-411480">
              <a:spcAft>
                <a:spcPts val="120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000" dirty="0" smtClean="0"/>
              <a:t>Специальная коррекционная школа   </a:t>
            </a:r>
            <a:r>
              <a:rPr lang="en-US" sz="2000" dirty="0" smtClean="0"/>
              <a:t>VIII </a:t>
            </a:r>
            <a:r>
              <a:rPr lang="ru-RU" sz="2000" dirty="0" smtClean="0"/>
              <a:t> вида 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 rot="703755">
            <a:off x="3517797" y="2326671"/>
            <a:ext cx="5111750" cy="3613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81312">
            <a:off x="6124771" y="1118975"/>
            <a:ext cx="2662221" cy="2367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419056" cy="157278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Компоненты психолого-педагогического сопровождения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36510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Дополнительные занятия  с педагогом;</a:t>
            </a:r>
          </a:p>
          <a:p>
            <a:r>
              <a:rPr lang="ru-RU" dirty="0" smtClean="0"/>
              <a:t>Занятия (групповые /индивидуальные ) с дефектологом (сурдопедагогом, тифлопедагогом, </a:t>
            </a:r>
            <a:r>
              <a:rPr lang="ru-RU" dirty="0" err="1" smtClean="0"/>
              <a:t>олигофренопедагогом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Занятия (групповые /индивидуальные ) с логопедом;</a:t>
            </a:r>
          </a:p>
          <a:p>
            <a:r>
              <a:rPr lang="ru-RU" dirty="0" smtClean="0"/>
              <a:t>Занятия (групповые /индивидуальные ) с психологом;</a:t>
            </a:r>
          </a:p>
          <a:p>
            <a:r>
              <a:rPr lang="ru-RU" dirty="0" smtClean="0"/>
              <a:t>Занятия (групповые /индивидуальные ) с социальным педагогом; </a:t>
            </a:r>
          </a:p>
          <a:p>
            <a:r>
              <a:rPr lang="ru-RU" dirty="0" smtClean="0"/>
              <a:t>Сопровождение </a:t>
            </a:r>
            <a:r>
              <a:rPr lang="ru-RU" dirty="0" err="1" smtClean="0"/>
              <a:t>тьютора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Занятия ЛФК, занятия в специальной физкультурной группе, ритмикой;</a:t>
            </a:r>
          </a:p>
          <a:p>
            <a:r>
              <a:rPr lang="ru-RU" dirty="0" smtClean="0"/>
              <a:t>Динамическая оценка состояния ребенка на ППК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КЛЮЧЕВЫМИ НАПРАВЛЕНИЯМИ РАБОТЫ ПСИХОЛОГА ОУ С ДЕТЬМИ С ОВЗ ЯВЛЯЕТСЯ 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20162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диагностическая,</a:t>
            </a:r>
            <a:endParaRPr lang="en-US" dirty="0" smtClean="0"/>
          </a:p>
          <a:p>
            <a:r>
              <a:rPr lang="ru-RU" dirty="0" smtClean="0"/>
              <a:t>коррекционная и развивающая работа;</a:t>
            </a:r>
            <a:endParaRPr lang="en-US" dirty="0" smtClean="0"/>
          </a:p>
          <a:p>
            <a:r>
              <a:rPr lang="ru-RU" dirty="0" smtClean="0"/>
              <a:t>профилактическая и консультативная работа с педагогами и родителями, обучающими детей данной категории.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437112"/>
            <a:ext cx="7056784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535" y="332656"/>
            <a:ext cx="9034465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9442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ПРОГРАММЫ КОРРЕКЦИОННОЙ РАБОТЫ ОПРЕДЕЛЯЮТ СЛЕДУЮЩИЕ ПРИНЦИПЫ: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96760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соблюдение интересов ребёнка; </a:t>
            </a:r>
          </a:p>
          <a:p>
            <a:r>
              <a:rPr lang="ru-RU" dirty="0" smtClean="0"/>
              <a:t>системность и доступность; </a:t>
            </a:r>
          </a:p>
          <a:p>
            <a:r>
              <a:rPr lang="ru-RU" dirty="0" smtClean="0"/>
              <a:t>непрерывность; </a:t>
            </a:r>
          </a:p>
          <a:p>
            <a:r>
              <a:rPr lang="ru-RU" dirty="0" smtClean="0"/>
              <a:t>вариативность; </a:t>
            </a:r>
          </a:p>
          <a:p>
            <a:r>
              <a:rPr lang="ru-RU" dirty="0" smtClean="0"/>
              <a:t>принцип создания ситуации успеха; </a:t>
            </a:r>
          </a:p>
          <a:p>
            <a:r>
              <a:rPr lang="ru-RU" dirty="0" smtClean="0"/>
              <a:t>принцип психологической комфортности;  </a:t>
            </a:r>
          </a:p>
          <a:p>
            <a:r>
              <a:rPr lang="ru-RU" dirty="0" smtClean="0"/>
              <a:t>гуманность и реалистичность.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564904"/>
            <a:ext cx="2852489" cy="285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201622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КОРРЕКЦИОННОЙ РАБОТЫ НА ШКОЛЬНОЙ СТУПЕНИ ОБРАЗОВАНИЯ ВКЛЮЧАЕТ В СЕБЯ ВЗАИМОСВЯЗАННЫЕ НАПРАВЛЕНИЯ. ДАННЫЕ НАПРАВЛЕНИЯ ОТРАЖАЮТ ЕЁ ОСНОВНОЕ СОДЕРЖАНИЕ: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463552"/>
          </a:xfrm>
        </p:spPr>
        <p:txBody>
          <a:bodyPr/>
          <a:lstStyle/>
          <a:p>
            <a:r>
              <a:rPr lang="ru-RU" dirty="0" smtClean="0"/>
              <a:t>Диагностическое направление</a:t>
            </a:r>
          </a:p>
          <a:p>
            <a:r>
              <a:rPr lang="ru-RU" dirty="0" err="1" smtClean="0"/>
              <a:t>Коррекционно</a:t>
            </a:r>
            <a:r>
              <a:rPr lang="ru-RU" dirty="0" smtClean="0"/>
              <a:t> – развивающее направление</a:t>
            </a:r>
          </a:p>
          <a:p>
            <a:r>
              <a:rPr lang="ru-RU" dirty="0" smtClean="0"/>
              <a:t>Организационно – методическое направление</a:t>
            </a:r>
          </a:p>
          <a:p>
            <a:r>
              <a:rPr lang="ru-RU" dirty="0" smtClean="0"/>
              <a:t>Консультативно – просветительское направление</a:t>
            </a:r>
          </a:p>
          <a:p>
            <a:r>
              <a:rPr lang="ru-RU" dirty="0" smtClean="0"/>
              <a:t>Профилактическое направление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ДИАГНОСТИЧЕСКОЕ НАПРАВЛЕНИЕ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Для успешности воспитания и обучения детей с </a:t>
            </a:r>
            <a:r>
              <a:rPr lang="ru-RU" b="1" dirty="0" smtClean="0"/>
              <a:t>ОВЗ </a:t>
            </a:r>
            <a:r>
              <a:rPr lang="ru-RU" dirty="0" smtClean="0"/>
              <a:t>необходима правильная оценка их возможностей и выявление особых образовательных потребностей. В связи с этим особая роль отводится </a:t>
            </a:r>
            <a:r>
              <a:rPr lang="ru-RU" dirty="0" err="1" smtClean="0"/>
              <a:t>психолого</a:t>
            </a:r>
            <a:r>
              <a:rPr lang="ru-RU" dirty="0" smtClean="0"/>
              <a:t> -</a:t>
            </a:r>
            <a:r>
              <a:rPr lang="ru-RU" dirty="0" err="1" smtClean="0"/>
              <a:t>медико</a:t>
            </a:r>
            <a:r>
              <a:rPr lang="ru-RU" dirty="0" smtClean="0"/>
              <a:t> - педагогической диагностике. Разработаны специальные диагностические карты, которые позволяют специалисту выяснить характер нарушений у ребенка и разработать тактику работы с ним для всех участников образовательного процесса.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КОРРЕКЦИОННО-РАЗВИВАЮЩЕЕ НАПРАВЛЕНИЕ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Основными направлениями коррекционно-развивающей работы психолога с детьми с </a:t>
            </a:r>
            <a:r>
              <a:rPr lang="ru-RU" b="1" dirty="0" smtClean="0"/>
              <a:t>ОВЗ</a:t>
            </a:r>
            <a:r>
              <a:rPr lang="ru-RU" dirty="0" smtClean="0"/>
              <a:t>, находящимися в условиях образовательной интеграции, являются: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развитие эмоционально-личностной сферы и коррекция ее недостатков;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развитие познавательной деятельности и целенаправленное формирование высших психических функций;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формирование произвольной регуляции деятельности и поведения;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формирование и развитие социальных навыков и социализации.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327</Words>
  <Application>Microsoft Office PowerPoint</Application>
  <PresentationFormat>Экран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Constantia</vt:lpstr>
      <vt:lpstr>Wingdings</vt:lpstr>
      <vt:lpstr>Wingdings 2</vt:lpstr>
      <vt:lpstr>Поток</vt:lpstr>
      <vt:lpstr>«ОСОБЕННОСТИ ПСИХОЛОГО - ПЕДАГОГИЧЕСКОГО СОПРОВОЖДЕНИЯ В ОБРАЗОВАТЕЛЬНОМ УЧРЕЖДЕНИЯДЕНИИ ОБУЧАЮЩИХСЯ С ОГРАНИЧЕННЫМИ ВОЗМОЖНОСТЯМИ ЗДОРОВЬЯ»  </vt:lpstr>
      <vt:lpstr>Образовательное пространство для детей с ОВЗ</vt:lpstr>
      <vt:lpstr>Компоненты психолого-педагогического сопровождения</vt:lpstr>
      <vt:lpstr>КЛЮЧЕВЫМИ НАПРАВЛЕНИЯМИ РАБОТЫ ПСИХОЛОГА ОУ С ДЕТЬМИ С ОВЗ ЯВЛЯЕТСЯ :</vt:lpstr>
      <vt:lpstr>Презентация PowerPoint</vt:lpstr>
      <vt:lpstr>СОДЕРЖАНИЕ ПРОГРАММЫ КОРРЕКЦИОННОЙ РАБОТЫ ОПРЕДЕЛЯЮТ СЛЕДУЮЩИЕ ПРИНЦИПЫ:</vt:lpstr>
      <vt:lpstr>ПРОГРАММА КОРРЕКЦИОННОЙ РАБОТЫ НА ШКОЛЬНОЙ СТУПЕНИ ОБРАЗОВАНИЯ ВКЛЮЧАЕТ В СЕБЯ ВЗАИМОСВЯЗАННЫЕ НАПРАВЛЕНИЯ. ДАННЫЕ НАПРАВЛЕНИЯ ОТРАЖАЮТ ЕЁ ОСНОВНОЕ СОДЕРЖАНИЕ:</vt:lpstr>
      <vt:lpstr>ДИАГНОСТИЧЕСКОЕ НАПРАВЛЕНИЕ</vt:lpstr>
      <vt:lpstr>КОРРЕКЦИОННО-РАЗВИВАЮЩЕЕ НАПРАВЛЕНИЕ </vt:lpstr>
      <vt:lpstr>КОНСУЛЬТАТИВНО - ПРОСВЕТИТЕЛЬСКОЕ И ПРОФИЛАКТИЧЕСКОЕ НАПРАВЛЕНИЯ</vt:lpstr>
      <vt:lpstr>ОРГАНИЗАЦИОННО – МЕТОДИЧЕСКОЕ НАПРАВЛЕНИЕ </vt:lpstr>
      <vt:lpstr> Внутренние задачи команды специалистов</vt:lpstr>
      <vt:lpstr>ПРОБЛЕМЫ СЕМЕЙ, ВОСПИТЫВАЮЩИХ РЕБЁНКА С ОГРАНИЧЕННЫМИ ВОЗМОЖНОСТЯМИ ЗДОРОВЬЯ </vt:lpstr>
      <vt:lpstr>ЦЕЛЬ ПСИХОЛОГО-ПЕДАГОГИЧЕСКОЙ РАБОТЫ: 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«ОСОБЕННОСТИ ПСИХОЛОГИЧЕСКОГО СОПРОВОЖДЕНИЯ ДЕТЕЙ С ОГРАНИЧЕННЫМИ ВОЗМОЖНОСТЯМИ ЗДОРОВЬЯ В УСЛОВИЯХ ОБРАЗОВАТЕЛЬНОГО УЧРЕЖДЕНИЯ»</dc:title>
  <dc:creator>USER10</dc:creator>
  <cp:lastModifiedBy>USER10</cp:lastModifiedBy>
  <cp:revision>3</cp:revision>
  <dcterms:modified xsi:type="dcterms:W3CDTF">2016-11-18T05:12:15Z</dcterms:modified>
</cp:coreProperties>
</file>