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2" r:id="rId21"/>
    <p:sldId id="284" r:id="rId22"/>
    <p:sldId id="285" r:id="rId23"/>
    <p:sldId id="286" r:id="rId24"/>
    <p:sldId id="290" r:id="rId25"/>
    <p:sldId id="291" r:id="rId26"/>
    <p:sldId id="292" r:id="rId27"/>
    <p:sldId id="293" r:id="rId28"/>
    <p:sldId id="296" r:id="rId29"/>
    <p:sldId id="275" r:id="rId30"/>
    <p:sldId id="272" r:id="rId31"/>
    <p:sldId id="273" r:id="rId32"/>
    <p:sldId id="274" r:id="rId33"/>
    <p:sldId id="297" r:id="rId34"/>
    <p:sldId id="26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Мотивация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очень высокий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</c:v>
                </c:pt>
                <c:pt idx="1">
                  <c:v>17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25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снижен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Б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</c:v>
                </c:pt>
                <c:pt idx="1">
                  <c:v>37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Б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3905520"/>
        <c:axId val="273904736"/>
      </c:barChart>
      <c:catAx>
        <c:axId val="27390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904736"/>
        <c:crosses val="autoZero"/>
        <c:auto val="1"/>
        <c:lblAlgn val="ctr"/>
        <c:lblOffset val="100"/>
        <c:noMultiLvlLbl val="0"/>
      </c:catAx>
      <c:valAx>
        <c:axId val="27390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905520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Тревожность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75</c:v>
                </c:pt>
                <c:pt idx="2">
                  <c:v>76</c:v>
                </c:pt>
              </c:numCache>
            </c:numRef>
          </c:val>
          <c:extLst xmlns:c16r2="http://schemas.microsoft.com/office/drawing/2015/06/chart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повышена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25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062416"/>
        <c:axId val="276067120"/>
      </c:barChart>
      <c:catAx>
        <c:axId val="27606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067120"/>
        <c:crosses val="autoZero"/>
        <c:auto val="1"/>
        <c:lblAlgn val="ctr"/>
        <c:lblOffset val="100"/>
        <c:noMultiLvlLbl val="0"/>
      </c:catAx>
      <c:valAx>
        <c:axId val="2760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062416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37304070089830332"/>
          <c:y val="0.91444409448818953"/>
          <c:w val="0.23701718975268946"/>
          <c:h val="6.7778127734033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Психологический</a:t>
            </a:r>
            <a:r>
              <a:rPr lang="ru-RU" baseline="0"/>
              <a:t> климат в классе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90</c:v>
                </c:pt>
              </c:numCache>
            </c:numRef>
          </c:val>
          <c:extLst xmlns:c16r2="http://schemas.microsoft.com/office/drawing/2015/06/chart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безразличное отношение к классу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21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очень полохо относятся к классу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5 А</c:v>
                </c:pt>
                <c:pt idx="1">
                  <c:v>5 Б</c:v>
                </c:pt>
                <c:pt idx="2">
                  <c:v>5 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4</c:v>
                </c:pt>
              </c:numCache>
            </c:numRef>
          </c:val>
          <c:extLst xmlns:c16r2="http://schemas.microsoft.com/office/drawing/2015/06/chart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062808"/>
        <c:axId val="276068296"/>
      </c:barChart>
      <c:catAx>
        <c:axId val="27606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068296"/>
        <c:crosses val="autoZero"/>
        <c:auto val="1"/>
        <c:lblAlgn val="ctr"/>
        <c:lblOffset val="100"/>
        <c:noMultiLvlLbl val="0"/>
      </c:catAx>
      <c:valAx>
        <c:axId val="27606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062808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50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</c:v>
                </c:pt>
                <c:pt idx="1">
                  <c:v>44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065160"/>
        <c:axId val="276066728"/>
      </c:barChart>
      <c:catAx>
        <c:axId val="276065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066728"/>
        <c:crosses val="autoZero"/>
        <c:auto val="1"/>
        <c:lblAlgn val="ctr"/>
        <c:lblOffset val="100"/>
        <c:noMultiLvlLbl val="0"/>
      </c:catAx>
      <c:valAx>
        <c:axId val="276066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065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27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47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065944"/>
        <c:axId val="276067512"/>
      </c:barChart>
      <c:catAx>
        <c:axId val="276065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067512"/>
        <c:crosses val="autoZero"/>
        <c:auto val="1"/>
        <c:lblAlgn val="ctr"/>
        <c:lblOffset val="100"/>
        <c:noMultiLvlLbl val="0"/>
      </c:catAx>
      <c:valAx>
        <c:axId val="276067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065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18488672780874E-2"/>
          <c:y val="6.3495012327401457E-2"/>
          <c:w val="0.91098484987344142"/>
          <c:h val="0.82903464208747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60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  <c:pt idx="1">
                  <c:v>40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900424"/>
        <c:axId val="273904344"/>
      </c:barChart>
      <c:catAx>
        <c:axId val="273900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904344"/>
        <c:crosses val="autoZero"/>
        <c:auto val="1"/>
        <c:lblAlgn val="ctr"/>
        <c:lblOffset val="100"/>
        <c:noMultiLvlLbl val="0"/>
      </c:catAx>
      <c:valAx>
        <c:axId val="273904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900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4-А класс</c:v>
                </c:pt>
                <c:pt idx="1">
                  <c:v>4-В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89-410E-9868-8AB4555DB2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4-А класс</c:v>
                </c:pt>
                <c:pt idx="1">
                  <c:v>4-В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89-410E-9868-8AB4555DB2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4-А класс</c:v>
                </c:pt>
                <c:pt idx="1">
                  <c:v>4-В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89-410E-9868-8AB4555DB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3901208"/>
        <c:axId val="235574240"/>
      </c:barChart>
      <c:catAx>
        <c:axId val="27390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5574240"/>
        <c:crosses val="autoZero"/>
        <c:auto val="1"/>
        <c:lblAlgn val="ctr"/>
        <c:lblOffset val="100"/>
        <c:noMultiLvlLbl val="0"/>
      </c:catAx>
      <c:valAx>
        <c:axId val="23557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390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 2016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5-А</c:v>
                </c:pt>
                <c:pt idx="1">
                  <c:v>5-В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DF-47E3-8927-6C5876C7D0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5-А</c:v>
                </c:pt>
                <c:pt idx="1">
                  <c:v>5-В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DF-47E3-8927-6C5876C7D0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5-А</c:v>
                </c:pt>
                <c:pt idx="1">
                  <c:v>5-В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DF-47E3-8927-6C5876C7D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967792"/>
        <c:axId val="318970928"/>
      </c:barChart>
      <c:catAx>
        <c:axId val="31896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970928"/>
        <c:crosses val="autoZero"/>
        <c:auto val="1"/>
        <c:lblAlgn val="ctr"/>
        <c:lblOffset val="100"/>
        <c:noMultiLvlLbl val="0"/>
      </c:catAx>
      <c:valAx>
        <c:axId val="31897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896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5-Б класс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 уч.г.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Оценка "5"</c:v>
                </c:pt>
                <c:pt idx="1">
                  <c:v>Оценка "4"</c:v>
                </c:pt>
                <c:pt idx="2">
                  <c:v>Оценка "3"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0.36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97-4102-A52F-FF74F194A0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2016-2017уч.г.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Оценка "5"</c:v>
                </c:pt>
                <c:pt idx="1">
                  <c:v>Оценка "4"</c:v>
                </c:pt>
                <c:pt idx="2">
                  <c:v>Оценка "3"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0.36</c:v>
                </c:pt>
                <c:pt idx="2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97-4102-A52F-FF74F194A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971320"/>
        <c:axId val="318966224"/>
      </c:barChart>
      <c:catAx>
        <c:axId val="31897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966224"/>
        <c:crosses val="autoZero"/>
        <c:auto val="1"/>
        <c:lblAlgn val="ctr"/>
        <c:lblOffset val="100"/>
        <c:noMultiLvlLbl val="0"/>
      </c:catAx>
      <c:valAx>
        <c:axId val="31896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97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7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7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3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8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4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1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9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6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3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3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061D-3FBD-4E17-9747-E7A0AB036163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0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6871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6879" y="1871372"/>
            <a:ext cx="9562012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Психолого-педагогический консилиум:</a:t>
            </a:r>
            <a:endParaRPr lang="ru-RU" sz="3200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«Педагогическая адаптация учащихся 5-х классов к обучению в основной школе: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оптимальных условий».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7209" y="4479460"/>
            <a:ext cx="9535888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проведения: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ноября 2016 года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кабинет МБОУ «СШ №16»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3863" y="348530"/>
            <a:ext cx="9300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" panose="020B0604020202020204" pitchFamily="34" charset="0"/>
              </a:rPr>
              <a:t>МУНИЦИПАЛЬНОЕ БЮДЖЕТНОЕ ОБЩЕОБРАЗОВАТЕЛЬНОЕ УЧРЕЖДЕНИЕ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" panose="020B0604020202020204" pitchFamily="34" charset="0"/>
              </a:rPr>
              <a:t>  «СРЕДНЯЯ ШКОЛА №16 ГОРОДА ЕВПАТОРИИ РЕСПУБЛИКИ КРЫМ»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latin typeface="Arial" panose="020B0604020202020204" pitchFamily="34" charset="0"/>
              </a:rPr>
              <a:t>(МБОУ «СШ №16»)</a:t>
            </a:r>
            <a:endParaRPr lang="ru-RU" alt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 descr="C:\Users\User\Desktop\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131239"/>
            <a:ext cx="5242559" cy="32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fgh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96" y="135996"/>
            <a:ext cx="5162432" cy="32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hg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26" y="3557300"/>
            <a:ext cx="5137620" cy="32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7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8629" y="19127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7109" y="258969"/>
            <a:ext cx="9257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 основании полученных результатов диагностики</a:t>
            </a:r>
            <a:br>
              <a:rPr lang="ru-RU" sz="2800" b="1" dirty="0"/>
            </a:br>
            <a:r>
              <a:rPr lang="ru-RU" sz="2800" b="1" dirty="0"/>
              <a:t> можно сделать следующие ВЫВОДЫ: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89314" y="1229478"/>
            <a:ext cx="1011500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1. Большинство </a:t>
            </a:r>
            <a:r>
              <a:rPr lang="ru-RU" sz="2400" dirty="0"/>
              <a:t>пятиклассников  показывают высокую и нормальную мотивацию к обучению, следовательно,  процесс адаптации прошел успешно.</a:t>
            </a:r>
          </a:p>
          <a:p>
            <a:pPr lvl="0" algn="just"/>
            <a:r>
              <a:rPr lang="ru-RU" sz="2400" dirty="0" smtClean="0"/>
              <a:t>2. Данные </a:t>
            </a:r>
            <a:r>
              <a:rPr lang="ru-RU" sz="2400" dirty="0"/>
              <a:t>полученные в результате изучение уровня и характера тревожности, связанной со школой свидетельствуют, что многие учащиеся справились с тревожными переживаниями, и имеют нормальные показатели уровня тревожности. </a:t>
            </a:r>
          </a:p>
          <a:p>
            <a:pPr lvl="0" algn="just"/>
            <a:r>
              <a:rPr lang="ru-RU" sz="2400" dirty="0" smtClean="0"/>
              <a:t>3. Комфортно </a:t>
            </a:r>
            <a:r>
              <a:rPr lang="ru-RU" sz="2400" dirty="0"/>
              <a:t>себя чувствуют большинство пятиклассников в новом коллективе и высоко оценивают психологический климат в классе, им нравятся окружающие их сверстники.</a:t>
            </a:r>
          </a:p>
          <a:p>
            <a:pPr lvl="0" algn="just"/>
            <a:r>
              <a:rPr lang="ru-RU" sz="2400" dirty="0" smtClean="0"/>
              <a:t>4. Результаты </a:t>
            </a:r>
            <a:r>
              <a:rPr lang="ru-RU" sz="2400" dirty="0"/>
              <a:t>социометрии показали, что в целом оценка внутригрупповых отношений классов может быть удовлетворительной. Большинство ребят состоят в статусах «предпочитаемых» или «принятых». Однако также выделилась группа ребят «пренебрегаемых» или «изолированных».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95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9394" y="171046"/>
            <a:ext cx="9797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к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педконсилиуму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5-ым классам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русского языка и литературы </a:t>
            </a: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Борзыкиной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Е.Б.</a:t>
            </a: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825" y="1300876"/>
            <a:ext cx="10903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Диаграмма учебных достижений </a:t>
            </a: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 5-А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 (в %)</a:t>
            </a:r>
          </a:p>
          <a:p>
            <a:pPr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русскому языку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13531" y="15996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20133"/>
              </p:ext>
            </p:extLst>
          </p:nvPr>
        </p:nvGraphicFramePr>
        <p:xfrm>
          <a:off x="830749" y="2676929"/>
          <a:ext cx="48387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hart" r:id="rId3" imgW="4838704" imgH="3228945" progId="MSGraph.Chart.8">
                  <p:embed/>
                </p:oleObj>
              </mc:Choice>
              <mc:Fallback>
                <p:oleObj name="Chart" r:id="rId3" imgW="4838704" imgH="3228945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49" y="2676929"/>
                        <a:ext cx="4838700" cy="322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332688" y="1687501"/>
            <a:ext cx="6783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Диаграмма учебных достижений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учащихся</a:t>
            </a:r>
          </a:p>
          <a:p>
            <a:pPr algn="ctr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5-А класса (в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 по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литературе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7667841" y="19975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800365"/>
              </p:ext>
            </p:extLst>
          </p:nvPr>
        </p:nvGraphicFramePr>
        <p:xfrm>
          <a:off x="6538232" y="3028237"/>
          <a:ext cx="469582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Chart" r:id="rId5" imgW="4695778" imgH="3095598" progId="MSGraph.Chart.8">
                  <p:embed/>
                </p:oleObj>
              </mc:Choice>
              <mc:Fallback>
                <p:oleObj name="Chart" r:id="rId5" imgW="4695778" imgH="3095598" progId="MSGraph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232" y="3028237"/>
                        <a:ext cx="4695825" cy="309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72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135" y="203417"/>
            <a:ext cx="7454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Диаграмма учебных достижений учащихся 5-А класса</a:t>
            </a:r>
          </a:p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2015/2016 учебного года и результатам административных контрольных работ по повторению (входящая диагностика).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3631" y="1503624"/>
            <a:ext cx="13696931" cy="5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61228"/>
              </p:ext>
            </p:extLst>
          </p:nvPr>
        </p:nvGraphicFramePr>
        <p:xfrm>
          <a:off x="3386101" y="2042531"/>
          <a:ext cx="5858723" cy="390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hart" r:id="rId3" imgW="4372098" imgH="2914743" progId="MSGraph.Chart.8">
                  <p:embed/>
                </p:oleObj>
              </mc:Choice>
              <mc:Fallback>
                <p:oleObj name="Chart" r:id="rId3" imgW="4372098" imgH="2914743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01" y="2042531"/>
                        <a:ext cx="5858723" cy="390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35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0196" y="13963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Диаграмма учебных достижений учащихся 5-А класса</a:t>
            </a:r>
          </a:p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2015/2016 учебного года и результатам </a:t>
            </a:r>
          </a:p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Всероссийской проверочной работы </a:t>
            </a:r>
          </a:p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русскому языку в  2016-2017 учебном году</a:t>
            </a:r>
          </a:p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41361" y="2411091"/>
            <a:ext cx="162947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18096"/>
              </p:ext>
            </p:extLst>
          </p:nvPr>
        </p:nvGraphicFramePr>
        <p:xfrm>
          <a:off x="2841362" y="2411091"/>
          <a:ext cx="6276006" cy="4175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hart" r:id="rId3" imgW="4695778" imgH="3124211" progId="MSGraph.Chart.8">
                  <p:embed/>
                </p:oleObj>
              </mc:Choice>
              <mc:Fallback>
                <p:oleObj name="Chart" r:id="rId3" imgW="4695778" imgH="3124211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362" y="2411091"/>
                        <a:ext cx="6276006" cy="4175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94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51978" y="202253"/>
            <a:ext cx="843314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Диаграмма  учебных достижений учащихся 5-А класса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итогам 1 четверти 2016/2017 учебного года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результатам 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Всероссийской проверочной работы  по русскому языку 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84290"/>
              </p:ext>
            </p:extLst>
          </p:nvPr>
        </p:nvGraphicFramePr>
        <p:xfrm>
          <a:off x="3021873" y="1846829"/>
          <a:ext cx="7350035" cy="489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hart" r:id="rId3" imgW="4924352" imgH="3276724" progId="MSGraph.Chart.8">
                  <p:embed/>
                </p:oleObj>
              </mc:Choice>
              <mc:Fallback>
                <p:oleObj name="Chart" r:id="rId3" imgW="4924352" imgH="3276724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873" y="1846829"/>
                        <a:ext cx="7350035" cy="4890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133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2411" y="88276"/>
            <a:ext cx="944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к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педконсилиуму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5-ым классам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русского языка и литературы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Тошировой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Ю.Н.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2411" y="981780"/>
            <a:ext cx="9056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Сравнительная таблица учебных достижений учащихся 5-Б класса (в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 по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русскому языку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58872"/>
              </p:ext>
            </p:extLst>
          </p:nvPr>
        </p:nvGraphicFramePr>
        <p:xfrm>
          <a:off x="1651616" y="1780929"/>
          <a:ext cx="8522193" cy="1587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10704"/>
                <a:gridCol w="881691"/>
                <a:gridCol w="881691"/>
                <a:gridCol w="881691"/>
                <a:gridCol w="1002515"/>
                <a:gridCol w="1002515"/>
                <a:gridCol w="907815"/>
                <a:gridCol w="907815"/>
                <a:gridCol w="645756"/>
              </a:tblGrid>
              <a:tr h="634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(2015/2016 учебный год)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 четверть)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3-11%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13-46%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12-43%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0-0%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6-20%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24-80%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97845" y="1822620"/>
            <a:ext cx="16833961" cy="7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27446" y="3519567"/>
            <a:ext cx="8346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результатов Всероссийской проверочной работы по русскому     языку в 5-Б класс МБОУ «СШ №16» 2016-2017 учебный год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47307"/>
              </p:ext>
            </p:extLst>
          </p:nvPr>
        </p:nvGraphicFramePr>
        <p:xfrm>
          <a:off x="1651616" y="4474344"/>
          <a:ext cx="9312677" cy="16978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9468"/>
                <a:gridCol w="1141832"/>
                <a:gridCol w="782268"/>
                <a:gridCol w="649844"/>
                <a:gridCol w="649844"/>
                <a:gridCol w="631427"/>
                <a:gridCol w="631427"/>
                <a:gridCol w="631427"/>
                <a:gridCol w="732280"/>
                <a:gridCol w="732280"/>
                <a:gridCol w="631427"/>
                <a:gridCol w="727896"/>
                <a:gridCol w="611257"/>
              </a:tblGrid>
              <a:tr h="2354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учащихся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классе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Писало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Успев.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63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879" y="111762"/>
            <a:ext cx="9988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результатов административных контрольных работ по русскому языку в 5-Б классе по повторению (входящая диагностика).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65082"/>
              </p:ext>
            </p:extLst>
          </p:nvPr>
        </p:nvGraphicFramePr>
        <p:xfrm>
          <a:off x="1442630" y="997698"/>
          <a:ext cx="9834969" cy="16987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02062"/>
                <a:gridCol w="1205870"/>
                <a:gridCol w="826141"/>
                <a:gridCol w="686290"/>
                <a:gridCol w="686290"/>
                <a:gridCol w="666840"/>
                <a:gridCol w="666840"/>
                <a:gridCol w="666840"/>
                <a:gridCol w="773349"/>
                <a:gridCol w="773349"/>
                <a:gridCol w="666840"/>
                <a:gridCol w="768719"/>
                <a:gridCol w="645539"/>
              </a:tblGrid>
              <a:tr h="2359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учащихся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классе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Писало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Успев.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40366" y="3228469"/>
            <a:ext cx="8482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Сравнительная таблица учебных достижений учащихся 5-Б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%) по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78584"/>
              </p:ext>
            </p:extLst>
          </p:nvPr>
        </p:nvGraphicFramePr>
        <p:xfrm>
          <a:off x="1163956" y="4323511"/>
          <a:ext cx="9834970" cy="1828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45191"/>
                <a:gridCol w="1028245"/>
                <a:gridCol w="1028245"/>
                <a:gridCol w="1028245"/>
                <a:gridCol w="1169152"/>
                <a:gridCol w="1169152"/>
                <a:gridCol w="856870"/>
                <a:gridCol w="954935"/>
                <a:gridCol w="954935"/>
              </a:tblGrid>
              <a:tr h="3702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(2015/2016 учебный год)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 четверть)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Литературное чтение/ Литература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68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146" y="1297751"/>
            <a:ext cx="8255446" cy="5203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6080" y="145567"/>
            <a:ext cx="6096000" cy="13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Успеваемость учащихся 5 – В класса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Кравченко Валентина Петровна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9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31049"/>
              </p:ext>
            </p:extLst>
          </p:nvPr>
        </p:nvGraphicFramePr>
        <p:xfrm>
          <a:off x="621437" y="4118853"/>
          <a:ext cx="10164932" cy="2540127"/>
        </p:xfrm>
        <a:graphic>
          <a:graphicData uri="http://schemas.openxmlformats.org/drawingml/2006/table">
            <a:tbl>
              <a:tblPr firstRow="1" firstCol="1" bandRow="1"/>
              <a:tblGrid>
                <a:gridCol w="719091"/>
                <a:gridCol w="503569"/>
                <a:gridCol w="940712"/>
                <a:gridCol w="846508"/>
                <a:gridCol w="845844"/>
                <a:gridCol w="846508"/>
                <a:gridCol w="756284"/>
                <a:gridCol w="756284"/>
                <a:gridCol w="39501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Диагност.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к.р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четверть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Всероссийская проверочная работа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61106"/>
              </p:ext>
            </p:extLst>
          </p:nvPr>
        </p:nvGraphicFramePr>
        <p:xfrm>
          <a:off x="1627433" y="1337678"/>
          <a:ext cx="8670664" cy="2282952"/>
        </p:xfrm>
        <a:graphic>
          <a:graphicData uri="http://schemas.openxmlformats.org/drawingml/2006/table">
            <a:tbl>
              <a:tblPr firstRow="1" firstCol="1" bandRow="1"/>
              <a:tblGrid>
                <a:gridCol w="1056233"/>
                <a:gridCol w="1693256"/>
                <a:gridCol w="2115451"/>
                <a:gridCol w="1903608"/>
                <a:gridCol w="19021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четверть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62262" y="288058"/>
            <a:ext cx="24695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классе 29 уч-ся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4701" y="3586563"/>
            <a:ext cx="1917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endParaRPr lang="ru-RU" alt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36448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6514" y="1195813"/>
            <a:ext cx="92397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ЦЕЛИ: 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коллективное изучение трудностей в обучении пятиклассников;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причин трудностей учащихся и учителей;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учебно-воспитательных мероприятий по устранению этих причин;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налаживание сотрудничества между учителями, преподающими в 5классах.</a:t>
            </a:r>
          </a:p>
          <a:p>
            <a:pPr marL="450215" indent="-450215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48" y="731693"/>
            <a:ext cx="8255446" cy="52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67765"/>
              </p:ext>
            </p:extLst>
          </p:nvPr>
        </p:nvGraphicFramePr>
        <p:xfrm>
          <a:off x="397707" y="1623599"/>
          <a:ext cx="10874382" cy="2478024"/>
        </p:xfrm>
        <a:graphic>
          <a:graphicData uri="http://schemas.openxmlformats.org/drawingml/2006/table">
            <a:tbl>
              <a:tblPr firstRow="1" firstCol="1" bandRow="1"/>
              <a:tblGrid>
                <a:gridCol w="1955457"/>
                <a:gridCol w="611027"/>
                <a:gridCol w="611027"/>
                <a:gridCol w="611027"/>
                <a:gridCol w="611027"/>
                <a:gridCol w="610164"/>
                <a:gridCol w="733405"/>
                <a:gridCol w="733405"/>
                <a:gridCol w="1588325"/>
                <a:gridCol w="1588325"/>
                <a:gridCol w="1221193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4 класс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1 четверть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5-го класса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Диагностическая контрольная работа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629" y="160293"/>
            <a:ext cx="1104566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успеваемости учащихся 5-А класса  по математике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Е.Я.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окончании 4-го класса и по окончании первой четверти 5-го класса учащиеся показали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результаты: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629" y="4101623"/>
            <a:ext cx="12670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Результаты стартовой контрольной работы в значительной мере отличаются от данных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окончанию 4-го класса.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Этому есть ряд причин: стресс от перехода из начальной школы в школу среднего звена,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повторения изученного в летний период,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слабая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осознанность происходящего (контрольная работа проводилась во второй учебный </a:t>
            </a: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день). Однако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течение первой четверти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успеваемость 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стабилизировалась, а к концу четверти ее </a:t>
            </a: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приблизились к итогам 4-го класса. </a:t>
            </a:r>
            <a:endParaRPr lang="ru-RU" altLang="ru-RU" dirty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Анализируя вышеизложенные данные, можно сказать, что учащиеся нынешнего 5-а класса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сохранили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стабильное (с учетом небольших изменений, связанных в том числе и с изменением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количества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в классе) качество знаний по предмету.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дают возможность утверждать, что учащиеся 5-А класса к концу первой четверти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2016-2017 уч. года адаптировались к изучению математики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 среднего звена.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23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777" y="985964"/>
            <a:ext cx="7498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по английскому языку в 5 классах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Ищенко Яна Олеговна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94614"/>
              </p:ext>
            </p:extLst>
          </p:nvPr>
        </p:nvGraphicFramePr>
        <p:xfrm>
          <a:off x="1339713" y="2595291"/>
          <a:ext cx="9720175" cy="3169782"/>
        </p:xfrm>
        <a:graphic>
          <a:graphicData uri="http://schemas.openxmlformats.org/drawingml/2006/table">
            <a:tbl>
              <a:tblPr firstRow="1" firstCol="1" bandRow="1"/>
              <a:tblGrid>
                <a:gridCol w="1117460"/>
                <a:gridCol w="1294061"/>
                <a:gridCol w="1295076"/>
                <a:gridCol w="1157043"/>
                <a:gridCol w="1295076"/>
                <a:gridCol w="1295076"/>
                <a:gridCol w="2266383"/>
              </a:tblGrid>
              <a:tr h="528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5-А 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5-Б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5-В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7(44%)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7(44%)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6(40%)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3(20%)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4(27%)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4(27%)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8(50%)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7(44%)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4(27%)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7(47%)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9(60%)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6(40%)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1(6%)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2(12%)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5(33%)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5(33%)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2(13%)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5(33%)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8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50971" cy="8969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А класс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712155"/>
              </p:ext>
            </p:extLst>
          </p:nvPr>
        </p:nvGraphicFramePr>
        <p:xfrm>
          <a:off x="308450" y="720769"/>
          <a:ext cx="4394179" cy="300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635392"/>
              </p:ext>
            </p:extLst>
          </p:nvPr>
        </p:nvGraphicFramePr>
        <p:xfrm>
          <a:off x="4926234" y="886243"/>
          <a:ext cx="5937286" cy="272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06841" y="263826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Б класс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422590"/>
              </p:ext>
            </p:extLst>
          </p:nvPr>
        </p:nvGraphicFramePr>
        <p:xfrm>
          <a:off x="3656571" y="3613667"/>
          <a:ext cx="5112959" cy="325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62911" y="4743004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5-В класс</a:t>
            </a:r>
          </a:p>
        </p:txBody>
      </p:sp>
    </p:spTree>
    <p:extLst>
      <p:ext uri="{BB962C8B-B14F-4D97-AF65-F5344CB8AC3E}">
        <p14:creationId xmlns:p14="http://schemas.microsoft.com/office/powerpoint/2010/main" val="305410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9" y="74125"/>
            <a:ext cx="10894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успеваемости по английскому языку в 5-А и 5-В классах.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Сёмкина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11497430"/>
              </p:ext>
            </p:extLst>
          </p:nvPr>
        </p:nvGraphicFramePr>
        <p:xfrm>
          <a:off x="217714" y="1027610"/>
          <a:ext cx="5752284" cy="399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4837087"/>
              </p:ext>
            </p:extLst>
          </p:nvPr>
        </p:nvGraphicFramePr>
        <p:xfrm>
          <a:off x="6087291" y="2029097"/>
          <a:ext cx="5965371" cy="416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2405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79688248"/>
              </p:ext>
            </p:extLst>
          </p:nvPr>
        </p:nvGraphicFramePr>
        <p:xfrm>
          <a:off x="1889760" y="2708365"/>
          <a:ext cx="7097486" cy="375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80455" y="186380"/>
            <a:ext cx="9004663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успеваемости учащихся 5-Б класса по итогам успеваемости за 4 класс 2015-2016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за 1 четверть 2016-2017 уч. г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английскому языку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Учитель: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Крайнова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67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" y="129179"/>
            <a:ext cx="11730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достижений учащихся 5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классов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1 четверть 2016 – 2017 учебного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  <a:p>
            <a:pPr algn="ctr">
              <a:spcAft>
                <a:spcPts val="0"/>
              </a:spcAft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биологии:     Маслова Н.А.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1398133"/>
            <a:ext cx="6167242" cy="460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68" y="1698840"/>
            <a:ext cx="6082512" cy="45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415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474" y="64324"/>
            <a:ext cx="111643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успеваемости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5-х классов по итогам успеваемости за 4 класс 2015-2016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окружающему миру и за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четверть 2016-2017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географии.</a:t>
            </a:r>
          </a:p>
          <a:p>
            <a:pPr algn="ctr"/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Учитель: </a:t>
            </a:r>
            <a:r>
              <a:rPr lang="ru-RU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Евтошук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К.В.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89657"/>
              </p:ext>
            </p:extLst>
          </p:nvPr>
        </p:nvGraphicFramePr>
        <p:xfrm>
          <a:off x="1558833" y="1645920"/>
          <a:ext cx="9936480" cy="3306890"/>
        </p:xfrm>
        <a:graphic>
          <a:graphicData uri="http://schemas.openxmlformats.org/drawingml/2006/table">
            <a:tbl>
              <a:tblPr/>
              <a:tblGrid>
                <a:gridCol w="1656080"/>
                <a:gridCol w="1656080"/>
                <a:gridCol w="1656080"/>
                <a:gridCol w="1656080"/>
                <a:gridCol w="1656080"/>
                <a:gridCol w="1656080"/>
              </a:tblGrid>
              <a:tr h="39668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5-А 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5-Б 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5-В 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Окруж.мир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4 класс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География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четверть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Окруж.мир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4 класс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География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четверть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Окруж.мир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4 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География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 – 97%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– 100%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 – 75%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– 100%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 – 71%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– 100%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 – 50%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– 100%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 – 93%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– 100%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Качество знаний – 57%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Успеваемость – 100%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346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281938"/>
            <a:ext cx="3734527" cy="280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" y="3429000"/>
            <a:ext cx="3553460" cy="2665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281938"/>
            <a:ext cx="3831046" cy="2873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3429000"/>
            <a:ext cx="4009209" cy="3006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46" y="3437161"/>
            <a:ext cx="3789678" cy="2842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2" y="281938"/>
            <a:ext cx="3831046" cy="28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4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3267" y="481599"/>
            <a:ext cx="85082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адаптации к обучению в основной школе у учащихся 5-х классов проходит в пределах нормы и, в основном, завершен.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223" y="2328258"/>
            <a:ext cx="9605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1.Администрации школы (в течение года):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Создать условия для четкой организации учебно-воспитательного процесса уч-ся 5 классов.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 Осуществлять контроль деятельности классных руководителей и учителей, работающих в 5-х классов, с учетом специфики данного периода и результатов диагностики.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5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1188" y="298034"/>
            <a:ext cx="1177398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0" dirty="0" smtClean="0">
                <a:effectLst/>
                <a:latin typeface="Times New Roman" panose="02020603050405020304" pitchFamily="18" charset="0"/>
              </a:rPr>
              <a:t>План консилиума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и цели консилиума.  (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УВР Т.В.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Полищук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психолого-педагогического обследования учащихся 5-х классов.  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Педагог-психолог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Кислая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Т.А.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Отчеты классных руководителей 5-х классов об адаптации учащихся: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Хорошева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Е.Я.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5-А класс;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Евтошук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К.В.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5-Б класс;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Кравченко В.П.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5-В класс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Сравнительный анализ успеваемости учащихся 5-х классов по результатам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4 классах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 по результатам 1 </a:t>
            </a:r>
            <a:r>
              <a:rPr lang="uk-UA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четверти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предметам: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русский язык –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Борзыкина Е.Б., Тоширова Ю.Н.,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Кравченко В.П.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математика 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Хорошева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Е.Я.,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Волобоева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Л.В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английский язык –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Ищенко Я.О.,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Сёмкина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В.А.,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Крайнова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А.В.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г) </a:t>
            </a:r>
            <a:r>
              <a:rPr lang="uk-UA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биология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Маслова Н.А.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д) </a:t>
            </a:r>
            <a:r>
              <a:rPr lang="uk-UA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Евтошук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К.В.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</a:t>
            </a:r>
            <a:r>
              <a:rPr lang="uk-UA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обществознание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Киселёв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А.П., Коваленко В.В.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85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3965" y="626073"/>
            <a:ext cx="92920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снижения школьной тревожности: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 Классным руководителям (в течение года):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создать в классе атмосферу дружелюбия и искреннего стремления помочь друг другу;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вовлечь изолированных учеников в интересную деятельность, помочь достигнуть успеха в той деятельности, от которой, прежде всего, зависит положение ребенка (преодоление неуспеваемости и т.д.);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отсутствие сравнений ребенка с другими учащимися, акцент делается на сравнении с самим собою;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стимуляция оптимистического взгляда на возможности ученика (повышение самооценки способствует снижению тревожности и более эффективной деятельности, поддержка и одобрение не могут быть чрезмерными, если они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заслужены).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9930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5748" y="138282"/>
            <a:ext cx="8961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 Учителям-предметникам (постоянно):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работе с детьми принимать во внимание трудности адаптационного периода, возрастные особенности, тип ведущей деятельности пятиклассников;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учитывать, что высокий темп – одна из причин, мешающая пятиклассникам усваивать материал;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поощрять детей на виду у всего класса. Уметь найти в ответах каждого ученика, что-то особенное;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создавать ситуацию успеха.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097" y="3608358"/>
            <a:ext cx="11181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2.3. Для повышения учебной мотивации необходимо: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содействовать развитию учебной мотивации через формирование: активной позиции школьника, положительного отношения к учению, познавательного интереса;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учитель должен выстраивать учебный процесс таким образом, чтобы передача знаний и умений сопровождалась формированием и укреплением мотивационной сферы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551702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4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7701" y="389266"/>
            <a:ext cx="8638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783" y="1305342"/>
            <a:ext cx="115232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Психологу школы (в течение года):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3.1. Создать и организовать коррекционную работу с группой уч-ся, которые испытывают трудности в общении.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3.2. Проводить индивидуальные консультации для родителей и уч-ся по проблемным вопросам воспитания.                                                                                 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3.3. Проводить тренинги с уч-ся 5х классов для уменьшения  эмоционального напряжения, создания оптимальных  условий обучения и воспитания детей в семье и  школе.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Библиотекарю (постоянно):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4.1. Осуществлять целенаправленную работу по повышению читательской активности у уч-ся.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4.2. Продолжить работу по формированию у уч-ся читательской культуры.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90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3075" y="75251"/>
            <a:ext cx="9649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Выступление 5-классников, занимающихся в кукольном театре «Карусель» 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74" y="1152467"/>
            <a:ext cx="3636451" cy="2727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67" y="4018366"/>
            <a:ext cx="3669285" cy="2751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77" y="1152469"/>
            <a:ext cx="3669285" cy="2751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4" y="1045405"/>
            <a:ext cx="2621798" cy="34957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855" y="4726460"/>
            <a:ext cx="22481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Кукольный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спектакль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«Теремок»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61" y="3992921"/>
            <a:ext cx="3669284" cy="27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9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8629" y="19127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Спасибо за работу!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Дальнейших успехов!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5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94" y="0"/>
            <a:ext cx="1225459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851" y="2067509"/>
            <a:ext cx="11268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spcAft>
                <a:spcPts val="0"/>
              </a:spcAft>
              <a:buAutoNum type="arabicPeriod" startAt="5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Преемственность между учителями начальных классов и учителями-предметниками, работающими в 5 классах. </a:t>
            </a:r>
          </a:p>
          <a:p>
            <a:pPr marL="228600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(Классные руководители бывших 4 классов: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Дороненкова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А.А.,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Чирко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Л.В., </a:t>
            </a:r>
          </a:p>
          <a:p>
            <a:pPr marL="228600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Козинец Н.В., Кудряшова И.И.)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</a:p>
          <a:p>
            <a:pPr marL="228600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Информация о читательской активности учащихся 5-х классов. </a:t>
            </a:r>
          </a:p>
          <a:p>
            <a:pPr marL="228600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Зав.библиотекой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Бойко Е.Н.)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8600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Выводы и рекомендации.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2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72937" y="1619313"/>
            <a:ext cx="86737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школьной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пятых классов,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 с переходом из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школу».</a:t>
            </a:r>
          </a:p>
          <a:p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</a:t>
            </a:r>
            <a:r>
              <a:rPr lang="ru-RU" sz="36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Доклад </a:t>
            </a:r>
          </a:p>
          <a:p>
            <a:pPr algn="r"/>
            <a:r>
              <a:rPr lang="ru-RU" sz="36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педагога-психолога Кислой Т.А.</a:t>
            </a:r>
            <a:r>
              <a:rPr lang="ru-RU" sz="36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36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38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72343" y="32046"/>
            <a:ext cx="102151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Цель</a:t>
            </a:r>
            <a:r>
              <a:rPr lang="ru-RU" sz="2800" dirty="0"/>
              <a:t>: </a:t>
            </a:r>
            <a:r>
              <a:rPr lang="ru-RU" sz="2800" b="1" i="1" dirty="0"/>
              <a:t>выявление школьной </a:t>
            </a:r>
            <a:r>
              <a:rPr lang="ru-RU" sz="2800" b="1" i="1" dirty="0" err="1"/>
              <a:t>дезадаптации</a:t>
            </a:r>
            <a:r>
              <a:rPr lang="ru-RU" sz="2800" b="1" i="1" dirty="0"/>
              <a:t> учащихся пятых классов, в связи с переходом </a:t>
            </a:r>
            <a:r>
              <a:rPr lang="ru-RU" sz="2800" b="1" i="1" dirty="0" smtClean="0"/>
              <a:t>из </a:t>
            </a:r>
            <a:r>
              <a:rPr lang="ru-RU" sz="2800" b="1" i="1" dirty="0"/>
              <a:t>начального </a:t>
            </a:r>
            <a:r>
              <a:rPr lang="ru-RU" sz="2800" b="1" i="1" dirty="0" smtClean="0"/>
              <a:t>школы в основную школу.</a:t>
            </a: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dirty="0"/>
              <a:t>Обследование проводилось с 10.10. 2016 по 27.10.2016 года.</a:t>
            </a:r>
            <a:br>
              <a:rPr lang="ru-RU" sz="2800" dirty="0"/>
            </a:br>
            <a:r>
              <a:rPr lang="ru-RU" sz="2800" dirty="0"/>
              <a:t>Всего обследовано 74 учащихся: 5-А, 5- Б, 5-В классов.</a:t>
            </a:r>
            <a:br>
              <a:rPr lang="ru-RU" sz="2800" dirty="0"/>
            </a:br>
            <a:r>
              <a:rPr lang="ru-RU" sz="2800" dirty="0"/>
              <a:t>Использовались следующие методики: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297" y="2793200"/>
            <a:ext cx="1188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Методика изучения мотивации обучения обучающихся</a:t>
            </a:r>
          </a:p>
          <a:p>
            <a:pPr>
              <a:buNone/>
            </a:pPr>
            <a:r>
              <a:rPr lang="ru-RU" sz="2800" i="1" dirty="0"/>
              <a:t>      </a:t>
            </a:r>
            <a:r>
              <a:rPr lang="ru-RU" sz="2800" b="1" i="1" dirty="0"/>
              <a:t>(</a:t>
            </a:r>
            <a:r>
              <a:rPr lang="ru-RU" sz="2800" i="1" dirty="0"/>
              <a:t>М.И. Лукьянова, Калинина Н.В.</a:t>
            </a:r>
            <a:r>
              <a:rPr lang="ru-RU" sz="2800" b="1" i="1" dirty="0"/>
              <a:t>)</a:t>
            </a:r>
            <a:endParaRPr lang="ru-RU" sz="2800" i="1" dirty="0"/>
          </a:p>
          <a:p>
            <a:r>
              <a:rPr lang="ru-RU" sz="2800" i="1" dirty="0"/>
              <a:t>Методика диагностики уровня школьной тревожности </a:t>
            </a:r>
            <a:r>
              <a:rPr lang="ru-RU" sz="2800" i="1" dirty="0" err="1"/>
              <a:t>Филлипса</a:t>
            </a:r>
            <a:r>
              <a:rPr lang="ru-RU" sz="2800" i="1" dirty="0"/>
              <a:t>.</a:t>
            </a:r>
          </a:p>
          <a:p>
            <a:r>
              <a:rPr lang="ru-RU" sz="2800" i="1" dirty="0"/>
              <a:t>Методика оценки межличностных эмоциональных связей в группе, социометрия Морено.</a:t>
            </a:r>
          </a:p>
          <a:p>
            <a:r>
              <a:rPr lang="ru-RU" sz="2800" i="1" dirty="0"/>
              <a:t>Определение состояния психологического климата в классе.</a:t>
            </a:r>
          </a:p>
          <a:p>
            <a:endParaRPr lang="ru-RU" sz="2800" dirty="0"/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/>
              <a:t>В ходе обследования были получены следующие </a:t>
            </a:r>
            <a:r>
              <a:rPr lang="ru-RU" sz="2800" b="1" u="sng" dirty="0"/>
              <a:t>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76162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6390129"/>
              </p:ext>
            </p:extLst>
          </p:nvPr>
        </p:nvGraphicFramePr>
        <p:xfrm>
          <a:off x="3457303" y="194309"/>
          <a:ext cx="8565697" cy="601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406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74079230"/>
              </p:ext>
            </p:extLst>
          </p:nvPr>
        </p:nvGraphicFramePr>
        <p:xfrm>
          <a:off x="2174694" y="519521"/>
          <a:ext cx="10017306" cy="568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319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66681601"/>
              </p:ext>
            </p:extLst>
          </p:nvPr>
        </p:nvGraphicFramePr>
        <p:xfrm>
          <a:off x="1724298" y="1306286"/>
          <a:ext cx="10354491" cy="497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2502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1755</Words>
  <Application>Microsoft Office PowerPoint</Application>
  <PresentationFormat>Широкоэкранный</PresentationFormat>
  <Paragraphs>486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 Unicode MS</vt:lpstr>
      <vt:lpstr>Arial</vt:lpstr>
      <vt:lpstr>Arial Narrow</vt:lpstr>
      <vt:lpstr>Calibri</vt:lpstr>
      <vt:lpstr>Calibri Light</vt:lpstr>
      <vt:lpstr>Times New Roman</vt:lpstr>
      <vt:lpstr>Тема Office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5- А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user01</cp:lastModifiedBy>
  <cp:revision>58</cp:revision>
  <dcterms:created xsi:type="dcterms:W3CDTF">2016-11-21T05:57:16Z</dcterms:created>
  <dcterms:modified xsi:type="dcterms:W3CDTF">2016-11-29T05:28:45Z</dcterms:modified>
</cp:coreProperties>
</file>