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7" r:id="rId3"/>
  </p:sldMasterIdLst>
  <p:sldIdLst>
    <p:sldId id="257" r:id="rId4"/>
    <p:sldId id="278" r:id="rId5"/>
    <p:sldId id="279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272" r:id="rId18"/>
    <p:sldId id="276" r:id="rId19"/>
    <p:sldId id="29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FFFF"/>
    <a:srgbClr val="89FFFF"/>
    <a:srgbClr val="66FFFF"/>
    <a:srgbClr val="7984E9"/>
    <a:srgbClr val="6699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 autoAdjust="0"/>
  </p:normalViewPr>
  <p:slideViewPr>
    <p:cSldViewPr>
      <p:cViewPr varScale="1">
        <p:scale>
          <a:sx n="118" d="100"/>
          <a:sy n="118" d="100"/>
        </p:scale>
        <p:origin x="79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BB81A-9AFB-4C6C-8C03-7734543313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3639B-F9B8-4B6F-BEAD-EA00177586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03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EF9F0-AEDC-4A19-9E06-D14934596FF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034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064CC-C591-4E33-87D5-BDC012E5432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44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2123-16BB-4A6A-AB2C-E548D9E074B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34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3F270-68B6-4D45-966E-EDD88263CD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87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A4A29-8DD9-4278-AD5B-69D221E8DC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25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F78F8-A61E-44B6-9231-20FFDA44D4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6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FBA97-3C60-48C8-938D-1637067319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8939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A725B-3A9E-434E-B464-A3AB1F9086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15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16333-6879-480E-94FD-F163E5657E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45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490FD-1FA9-4B32-8335-4D7BA2B78F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6498C-D386-4CF2-B215-C642BBC5EC7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81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EED6E-6CC0-47AE-9872-91C0E03D804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284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7C98C-B2AB-4856-9D14-6C0BD772115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72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BB81A-9AFB-4C6C-8C03-7734543313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30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3639B-F9B8-4B6F-BEAD-EA00177586C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53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EF9F0-AEDC-4A19-9E06-D14934596FF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9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064CC-C591-4E33-87D5-BDC012E5432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4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2123-16BB-4A6A-AB2C-E548D9E074B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63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3F270-68B6-4D45-966E-EDD88263CD0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851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A4A29-8DD9-4278-AD5B-69D221E8DC2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513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F78F8-A61E-44B6-9231-20FFDA44D4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99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FBA97-3C60-48C8-938D-16370673199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316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A725B-3A9E-434E-B464-A3AB1F90866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4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16333-6879-480E-94FD-F163E5657ED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16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490FD-1FA9-4B32-8335-4D7BA2B78F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86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6498C-D386-4CF2-B215-C642BBC5EC7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82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9EED6E-6CC0-47AE-9872-91C0E03D804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15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7C98C-B2AB-4856-9D14-6C0BD7721156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711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BB81A-9AFB-4C6C-8C03-77345433133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6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7094-F3AA-4821-B2BC-1BB658DFC7FF}" type="datetimeFigureOut">
              <a:rPr lang="ru-RU" smtClean="0"/>
              <a:pPr/>
              <a:t>29.09.2021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31E3F-2BD8-4615-8F13-179AED6CBD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C9F124-6E29-4278-90AA-6717B88FF965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0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C9F124-6E29-4278-90AA-6717B88FF965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7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17.tiff"/><Relationship Id="rId18" Type="http://schemas.openxmlformats.org/officeDocument/2006/relationships/image" Target="../media/image22.tiff"/><Relationship Id="rId3" Type="http://schemas.openxmlformats.org/officeDocument/2006/relationships/image" Target="../media/image7.tiff"/><Relationship Id="rId21" Type="http://schemas.openxmlformats.org/officeDocument/2006/relationships/image" Target="../media/image25.jpeg"/><Relationship Id="rId7" Type="http://schemas.openxmlformats.org/officeDocument/2006/relationships/image" Target="../media/image11.jpeg"/><Relationship Id="rId12" Type="http://schemas.openxmlformats.org/officeDocument/2006/relationships/image" Target="../media/image16.tiff"/><Relationship Id="rId17" Type="http://schemas.openxmlformats.org/officeDocument/2006/relationships/image" Target="../media/image21.tiff"/><Relationship Id="rId2" Type="http://schemas.openxmlformats.org/officeDocument/2006/relationships/image" Target="../media/image6.tiff"/><Relationship Id="rId16" Type="http://schemas.openxmlformats.org/officeDocument/2006/relationships/image" Target="../media/image20.tiff"/><Relationship Id="rId20" Type="http://schemas.openxmlformats.org/officeDocument/2006/relationships/image" Target="../media/image24.tif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tiff"/><Relationship Id="rId11" Type="http://schemas.openxmlformats.org/officeDocument/2006/relationships/image" Target="../media/image15.tiff"/><Relationship Id="rId5" Type="http://schemas.openxmlformats.org/officeDocument/2006/relationships/image" Target="../media/image9.tiff"/><Relationship Id="rId15" Type="http://schemas.openxmlformats.org/officeDocument/2006/relationships/image" Target="../media/image19.tiff"/><Relationship Id="rId23" Type="http://schemas.openxmlformats.org/officeDocument/2006/relationships/image" Target="../media/image26.jpeg"/><Relationship Id="rId10" Type="http://schemas.openxmlformats.org/officeDocument/2006/relationships/image" Target="../media/image14.tiff"/><Relationship Id="rId19" Type="http://schemas.openxmlformats.org/officeDocument/2006/relationships/image" Target="../media/image23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Relationship Id="rId14" Type="http://schemas.openxmlformats.org/officeDocument/2006/relationships/image" Target="../media/image18.tiff"/><Relationship Id="rId2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:\!ФОТО АРХИВ ВКА\HDR\2012\Фасад(ред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34" r="3200"/>
          <a:stretch/>
        </p:blipFill>
        <p:spPr bwMode="auto">
          <a:xfrm>
            <a:off x="971600" y="767289"/>
            <a:ext cx="7416824" cy="5720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14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3175" y="0"/>
            <a:chExt cx="9147175" cy="6867525"/>
          </a:xfrm>
        </p:grpSpPr>
        <p:sp>
          <p:nvSpPr>
            <p:cNvPr id="14341" name="Rectangle 1044"/>
            <p:cNvSpPr>
              <a:spLocks noChangeArrowheads="1"/>
            </p:cNvSpPr>
            <p:nvPr/>
          </p:nvSpPr>
          <p:spPr bwMode="auto">
            <a:xfrm>
              <a:off x="0" y="0"/>
              <a:ext cx="9144000" cy="527050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ru-RU" b="1" i="1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342" name="Freeform 1043"/>
            <p:cNvSpPr>
              <a:spLocks noEditPoints="1"/>
            </p:cNvSpPr>
            <p:nvPr/>
          </p:nvSpPr>
          <p:spPr bwMode="auto">
            <a:xfrm>
              <a:off x="0" y="6237288"/>
              <a:ext cx="1282700" cy="581025"/>
            </a:xfrm>
            <a:custGeom>
              <a:avLst/>
              <a:gdLst>
                <a:gd name="T0" fmla="*/ 2147483647 w 179"/>
                <a:gd name="T1" fmla="*/ 2147483647 h 81"/>
                <a:gd name="T2" fmla="*/ 2147483647 w 179"/>
                <a:gd name="T3" fmla="*/ 2147483647 h 81"/>
                <a:gd name="T4" fmla="*/ 2147483647 w 179"/>
                <a:gd name="T5" fmla="*/ 2147483647 h 81"/>
                <a:gd name="T6" fmla="*/ 2147483647 w 179"/>
                <a:gd name="T7" fmla="*/ 2147483647 h 81"/>
                <a:gd name="T8" fmla="*/ 2147483647 w 179"/>
                <a:gd name="T9" fmla="*/ 2147483647 h 81"/>
                <a:gd name="T10" fmla="*/ 2147483647 w 179"/>
                <a:gd name="T11" fmla="*/ 2147483647 h 81"/>
                <a:gd name="T12" fmla="*/ 2147483647 w 179"/>
                <a:gd name="T13" fmla="*/ 2147483647 h 81"/>
                <a:gd name="T14" fmla="*/ 2147483647 w 179"/>
                <a:gd name="T15" fmla="*/ 2147483647 h 81"/>
                <a:gd name="T16" fmla="*/ 2147483647 w 179"/>
                <a:gd name="T17" fmla="*/ 2147483647 h 81"/>
                <a:gd name="T18" fmla="*/ 2147483647 w 179"/>
                <a:gd name="T19" fmla="*/ 2147483647 h 81"/>
                <a:gd name="T20" fmla="*/ 2147483647 w 179"/>
                <a:gd name="T21" fmla="*/ 2147483647 h 81"/>
                <a:gd name="T22" fmla="*/ 2147483647 w 179"/>
                <a:gd name="T23" fmla="*/ 2147483647 h 81"/>
                <a:gd name="T24" fmla="*/ 2147483647 w 179"/>
                <a:gd name="T25" fmla="*/ 2147483647 h 81"/>
                <a:gd name="T26" fmla="*/ 2147483647 w 179"/>
                <a:gd name="T27" fmla="*/ 2147483647 h 81"/>
                <a:gd name="T28" fmla="*/ 2147483647 w 179"/>
                <a:gd name="T29" fmla="*/ 2147483647 h 81"/>
                <a:gd name="T30" fmla="*/ 2147483647 w 179"/>
                <a:gd name="T31" fmla="*/ 2147483647 h 81"/>
                <a:gd name="T32" fmla="*/ 2147483647 w 179"/>
                <a:gd name="T33" fmla="*/ 2147483647 h 81"/>
                <a:gd name="T34" fmla="*/ 2147483647 w 179"/>
                <a:gd name="T35" fmla="*/ 2147483647 h 81"/>
                <a:gd name="T36" fmla="*/ 2147483647 w 179"/>
                <a:gd name="T37" fmla="*/ 2147483647 h 81"/>
                <a:gd name="T38" fmla="*/ 2147483647 w 179"/>
                <a:gd name="T39" fmla="*/ 2147483647 h 81"/>
                <a:gd name="T40" fmla="*/ 2147483647 w 179"/>
                <a:gd name="T41" fmla="*/ 2147483647 h 81"/>
                <a:gd name="T42" fmla="*/ 2147483647 w 179"/>
                <a:gd name="T43" fmla="*/ 2147483647 h 81"/>
                <a:gd name="T44" fmla="*/ 2147483647 w 179"/>
                <a:gd name="T45" fmla="*/ 2147483647 h 81"/>
                <a:gd name="T46" fmla="*/ 2147483647 w 179"/>
                <a:gd name="T47" fmla="*/ 2147483647 h 81"/>
                <a:gd name="T48" fmla="*/ 2147483647 w 179"/>
                <a:gd name="T49" fmla="*/ 2147483647 h 81"/>
                <a:gd name="T50" fmla="*/ 2147483647 w 179"/>
                <a:gd name="T51" fmla="*/ 2147483647 h 81"/>
                <a:gd name="T52" fmla="*/ 2147483647 w 179"/>
                <a:gd name="T53" fmla="*/ 2147483647 h 81"/>
                <a:gd name="T54" fmla="*/ 2147483647 w 179"/>
                <a:gd name="T55" fmla="*/ 2147483647 h 81"/>
                <a:gd name="T56" fmla="*/ 2147483647 w 179"/>
                <a:gd name="T57" fmla="*/ 2147483647 h 81"/>
                <a:gd name="T58" fmla="*/ 2147483647 w 179"/>
                <a:gd name="T59" fmla="*/ 2147483647 h 81"/>
                <a:gd name="T60" fmla="*/ 2147483647 w 179"/>
                <a:gd name="T61" fmla="*/ 2147483647 h 81"/>
                <a:gd name="T62" fmla="*/ 2147483647 w 179"/>
                <a:gd name="T63" fmla="*/ 2147483647 h 81"/>
                <a:gd name="T64" fmla="*/ 2147483647 w 179"/>
                <a:gd name="T65" fmla="*/ 2147483647 h 81"/>
                <a:gd name="T66" fmla="*/ 2147483647 w 179"/>
                <a:gd name="T67" fmla="*/ 2147483647 h 81"/>
                <a:gd name="T68" fmla="*/ 2147483647 w 179"/>
                <a:gd name="T69" fmla="*/ 2147483647 h 81"/>
                <a:gd name="T70" fmla="*/ 2147483647 w 179"/>
                <a:gd name="T71" fmla="*/ 2147483647 h 81"/>
                <a:gd name="T72" fmla="*/ 2147483647 w 179"/>
                <a:gd name="T73" fmla="*/ 2147483647 h 81"/>
                <a:gd name="T74" fmla="*/ 2147483647 w 179"/>
                <a:gd name="T75" fmla="*/ 2147483647 h 81"/>
                <a:gd name="T76" fmla="*/ 2147483647 w 179"/>
                <a:gd name="T77" fmla="*/ 2147483647 h 81"/>
                <a:gd name="T78" fmla="*/ 2147483647 w 179"/>
                <a:gd name="T79" fmla="*/ 2147483647 h 81"/>
                <a:gd name="T80" fmla="*/ 2147483647 w 179"/>
                <a:gd name="T81" fmla="*/ 2147483647 h 81"/>
                <a:gd name="T82" fmla="*/ 2147483647 w 179"/>
                <a:gd name="T83" fmla="*/ 2147483647 h 81"/>
                <a:gd name="T84" fmla="*/ 2147483647 w 179"/>
                <a:gd name="T85" fmla="*/ 2147483647 h 81"/>
                <a:gd name="T86" fmla="*/ 2147483647 w 179"/>
                <a:gd name="T87" fmla="*/ 2147483647 h 81"/>
                <a:gd name="T88" fmla="*/ 2147483647 w 179"/>
                <a:gd name="T89" fmla="*/ 2147483647 h 81"/>
                <a:gd name="T90" fmla="*/ 2147483647 w 179"/>
                <a:gd name="T91" fmla="*/ 2147483647 h 81"/>
                <a:gd name="T92" fmla="*/ 2147483647 w 179"/>
                <a:gd name="T93" fmla="*/ 0 h 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9"/>
                <a:gd name="T142" fmla="*/ 0 h 81"/>
                <a:gd name="T143" fmla="*/ 179 w 179"/>
                <a:gd name="T144" fmla="*/ 81 h 8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9" h="81">
                  <a:moveTo>
                    <a:pt x="0" y="81"/>
                  </a:moveTo>
                  <a:lnTo>
                    <a:pt x="0" y="67"/>
                  </a:lnTo>
                  <a:cubicBezTo>
                    <a:pt x="1" y="67"/>
                    <a:pt x="4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7" y="68"/>
                    <a:pt x="8" y="68"/>
                    <a:pt x="8" y="66"/>
                  </a:cubicBezTo>
                  <a:cubicBezTo>
                    <a:pt x="10" y="67"/>
                    <a:pt x="10" y="67"/>
                    <a:pt x="13" y="67"/>
                  </a:cubicBezTo>
                  <a:cubicBezTo>
                    <a:pt x="14" y="68"/>
                    <a:pt x="14" y="69"/>
                    <a:pt x="14" y="69"/>
                  </a:cubicBezTo>
                  <a:cubicBezTo>
                    <a:pt x="15" y="69"/>
                    <a:pt x="16" y="69"/>
                    <a:pt x="17" y="69"/>
                  </a:cubicBezTo>
                  <a:cubicBezTo>
                    <a:pt x="17" y="67"/>
                    <a:pt x="17" y="66"/>
                    <a:pt x="20" y="67"/>
                  </a:cubicBezTo>
                  <a:cubicBezTo>
                    <a:pt x="20" y="68"/>
                    <a:pt x="20" y="68"/>
                    <a:pt x="20" y="69"/>
                  </a:cubicBezTo>
                  <a:cubicBezTo>
                    <a:pt x="20" y="69"/>
                    <a:pt x="21" y="69"/>
                    <a:pt x="22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2" y="65"/>
                    <a:pt x="22" y="65"/>
                    <a:pt x="23" y="65"/>
                  </a:cubicBezTo>
                  <a:cubicBezTo>
                    <a:pt x="23" y="65"/>
                    <a:pt x="23" y="66"/>
                    <a:pt x="23" y="66"/>
                  </a:cubicBezTo>
                  <a:cubicBezTo>
                    <a:pt x="25" y="67"/>
                    <a:pt x="27" y="67"/>
                    <a:pt x="29" y="67"/>
                  </a:cubicBezTo>
                  <a:cubicBezTo>
                    <a:pt x="29" y="67"/>
                    <a:pt x="29" y="66"/>
                    <a:pt x="29" y="66"/>
                  </a:cubicBezTo>
                  <a:cubicBezTo>
                    <a:pt x="34" y="66"/>
                    <a:pt x="35" y="69"/>
                    <a:pt x="36" y="64"/>
                  </a:cubicBezTo>
                  <a:cubicBezTo>
                    <a:pt x="39" y="62"/>
                    <a:pt x="38" y="55"/>
                    <a:pt x="38" y="55"/>
                  </a:cubicBezTo>
                  <a:cubicBezTo>
                    <a:pt x="38" y="55"/>
                    <a:pt x="39" y="55"/>
                    <a:pt x="39" y="55"/>
                  </a:cubicBezTo>
                  <a:cubicBezTo>
                    <a:pt x="39" y="53"/>
                    <a:pt x="39" y="51"/>
                    <a:pt x="38" y="48"/>
                  </a:cubicBezTo>
                  <a:lnTo>
                    <a:pt x="40" y="48"/>
                  </a:lnTo>
                  <a:cubicBezTo>
                    <a:pt x="40" y="48"/>
                    <a:pt x="40" y="45"/>
                    <a:pt x="41" y="43"/>
                  </a:cubicBezTo>
                  <a:lnTo>
                    <a:pt x="41" y="36"/>
                  </a:lnTo>
                  <a:lnTo>
                    <a:pt x="40" y="36"/>
                  </a:lnTo>
                  <a:lnTo>
                    <a:pt x="43" y="35"/>
                  </a:lnTo>
                  <a:lnTo>
                    <a:pt x="44" y="4"/>
                  </a:lnTo>
                  <a:lnTo>
                    <a:pt x="46" y="35"/>
                  </a:lnTo>
                  <a:lnTo>
                    <a:pt x="48" y="36"/>
                  </a:lnTo>
                  <a:lnTo>
                    <a:pt x="47" y="36"/>
                  </a:lnTo>
                  <a:lnTo>
                    <a:pt x="47" y="43"/>
                  </a:lnTo>
                  <a:cubicBezTo>
                    <a:pt x="48" y="45"/>
                    <a:pt x="49" y="46"/>
                    <a:pt x="49" y="48"/>
                  </a:cubicBezTo>
                  <a:lnTo>
                    <a:pt x="50" y="48"/>
                  </a:lnTo>
                  <a:cubicBezTo>
                    <a:pt x="49" y="51"/>
                    <a:pt x="49" y="52"/>
                    <a:pt x="50" y="55"/>
                  </a:cubicBezTo>
                  <a:cubicBezTo>
                    <a:pt x="50" y="55"/>
                    <a:pt x="51" y="55"/>
                    <a:pt x="51" y="55"/>
                  </a:cubicBezTo>
                  <a:cubicBezTo>
                    <a:pt x="50" y="59"/>
                    <a:pt x="51" y="61"/>
                    <a:pt x="52" y="64"/>
                  </a:cubicBezTo>
                  <a:cubicBezTo>
                    <a:pt x="53" y="64"/>
                    <a:pt x="54" y="65"/>
                    <a:pt x="54" y="65"/>
                  </a:cubicBezTo>
                  <a:cubicBezTo>
                    <a:pt x="55" y="62"/>
                    <a:pt x="57" y="64"/>
                    <a:pt x="58" y="63"/>
                  </a:cubicBezTo>
                  <a:cubicBezTo>
                    <a:pt x="59" y="59"/>
                    <a:pt x="59" y="57"/>
                    <a:pt x="61" y="55"/>
                  </a:cubicBezTo>
                  <a:cubicBezTo>
                    <a:pt x="61" y="53"/>
                    <a:pt x="61" y="52"/>
                    <a:pt x="62" y="50"/>
                  </a:cubicBezTo>
                  <a:cubicBezTo>
                    <a:pt x="64" y="52"/>
                    <a:pt x="62" y="56"/>
                    <a:pt x="66" y="57"/>
                  </a:cubicBezTo>
                  <a:cubicBezTo>
                    <a:pt x="66" y="57"/>
                    <a:pt x="66" y="57"/>
                    <a:pt x="66" y="58"/>
                  </a:cubicBezTo>
                  <a:cubicBezTo>
                    <a:pt x="67" y="56"/>
                    <a:pt x="67" y="54"/>
                    <a:pt x="68" y="53"/>
                  </a:cubicBezTo>
                  <a:cubicBezTo>
                    <a:pt x="69" y="54"/>
                    <a:pt x="68" y="56"/>
                    <a:pt x="70" y="58"/>
                  </a:cubicBezTo>
                  <a:cubicBezTo>
                    <a:pt x="70" y="60"/>
                    <a:pt x="70" y="60"/>
                    <a:pt x="70" y="61"/>
                  </a:cubicBezTo>
                  <a:cubicBezTo>
                    <a:pt x="70" y="61"/>
                    <a:pt x="71" y="61"/>
                    <a:pt x="71" y="61"/>
                  </a:cubicBezTo>
                  <a:cubicBezTo>
                    <a:pt x="71" y="62"/>
                    <a:pt x="71" y="62"/>
                    <a:pt x="72" y="63"/>
                  </a:cubicBezTo>
                  <a:cubicBezTo>
                    <a:pt x="73" y="63"/>
                    <a:pt x="74" y="63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7" y="65"/>
                    <a:pt x="78" y="65"/>
                    <a:pt x="79" y="65"/>
                  </a:cubicBezTo>
                  <a:cubicBezTo>
                    <a:pt x="78" y="64"/>
                    <a:pt x="78" y="63"/>
                    <a:pt x="78" y="62"/>
                  </a:cubicBezTo>
                  <a:cubicBezTo>
                    <a:pt x="79" y="62"/>
                    <a:pt x="79" y="61"/>
                    <a:pt x="79" y="61"/>
                  </a:cubicBezTo>
                  <a:cubicBezTo>
                    <a:pt x="79" y="63"/>
                    <a:pt x="80" y="64"/>
                    <a:pt x="80" y="65"/>
                  </a:cubicBezTo>
                  <a:cubicBezTo>
                    <a:pt x="80" y="65"/>
                    <a:pt x="81" y="66"/>
                    <a:pt x="82" y="66"/>
                  </a:cubicBezTo>
                  <a:cubicBezTo>
                    <a:pt x="82" y="66"/>
                    <a:pt x="82" y="65"/>
                    <a:pt x="82" y="65"/>
                  </a:cubicBezTo>
                  <a:cubicBezTo>
                    <a:pt x="85" y="66"/>
                    <a:pt x="92" y="65"/>
                    <a:pt x="94" y="67"/>
                  </a:cubicBezTo>
                  <a:cubicBezTo>
                    <a:pt x="96" y="64"/>
                    <a:pt x="95" y="60"/>
                    <a:pt x="95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6" y="57"/>
                    <a:pt x="96" y="58"/>
                    <a:pt x="96" y="59"/>
                  </a:cubicBezTo>
                  <a:cubicBezTo>
                    <a:pt x="97" y="59"/>
                    <a:pt x="97" y="59"/>
                    <a:pt x="97" y="58"/>
                  </a:cubicBezTo>
                  <a:cubicBezTo>
                    <a:pt x="97" y="59"/>
                    <a:pt x="98" y="60"/>
                    <a:pt x="98" y="61"/>
                  </a:cubicBezTo>
                  <a:cubicBezTo>
                    <a:pt x="99" y="62"/>
                    <a:pt x="99" y="62"/>
                    <a:pt x="100" y="61"/>
                  </a:cubicBezTo>
                  <a:cubicBezTo>
                    <a:pt x="100" y="62"/>
                    <a:pt x="100" y="63"/>
                    <a:pt x="100" y="63"/>
                  </a:cubicBezTo>
                  <a:cubicBezTo>
                    <a:pt x="101" y="63"/>
                    <a:pt x="102" y="64"/>
                    <a:pt x="103" y="64"/>
                  </a:cubicBezTo>
                  <a:cubicBezTo>
                    <a:pt x="103" y="62"/>
                    <a:pt x="103" y="60"/>
                    <a:pt x="103" y="59"/>
                  </a:cubicBezTo>
                  <a:cubicBezTo>
                    <a:pt x="103" y="59"/>
                    <a:pt x="104" y="59"/>
                    <a:pt x="104" y="59"/>
                  </a:cubicBezTo>
                  <a:cubicBezTo>
                    <a:pt x="104" y="58"/>
                    <a:pt x="104" y="57"/>
                    <a:pt x="104" y="56"/>
                  </a:cubicBezTo>
                  <a:cubicBezTo>
                    <a:pt x="105" y="56"/>
                    <a:pt x="105" y="56"/>
                    <a:pt x="105" y="56"/>
                  </a:cubicBezTo>
                  <a:cubicBezTo>
                    <a:pt x="105" y="57"/>
                    <a:pt x="106" y="58"/>
                    <a:pt x="106" y="59"/>
                  </a:cubicBezTo>
                  <a:cubicBezTo>
                    <a:pt x="106" y="59"/>
                    <a:pt x="106" y="59"/>
                    <a:pt x="107" y="59"/>
                  </a:cubicBezTo>
                  <a:cubicBezTo>
                    <a:pt x="107" y="60"/>
                    <a:pt x="107" y="60"/>
                    <a:pt x="107" y="61"/>
                  </a:cubicBezTo>
                  <a:cubicBezTo>
                    <a:pt x="108" y="60"/>
                    <a:pt x="109" y="60"/>
                    <a:pt x="110" y="60"/>
                  </a:cubicBezTo>
                  <a:cubicBezTo>
                    <a:pt x="110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2" y="60"/>
                  </a:cubicBezTo>
                  <a:cubicBezTo>
                    <a:pt x="112" y="59"/>
                    <a:pt x="112" y="59"/>
                    <a:pt x="112" y="58"/>
                  </a:cubicBezTo>
                  <a:cubicBezTo>
                    <a:pt x="114" y="58"/>
                    <a:pt x="114" y="58"/>
                    <a:pt x="115" y="59"/>
                  </a:cubicBezTo>
                  <a:cubicBezTo>
                    <a:pt x="121" y="48"/>
                    <a:pt x="126" y="37"/>
                    <a:pt x="132" y="26"/>
                  </a:cubicBezTo>
                  <a:cubicBezTo>
                    <a:pt x="131" y="26"/>
                    <a:pt x="130" y="25"/>
                    <a:pt x="129" y="24"/>
                  </a:cubicBezTo>
                  <a:cubicBezTo>
                    <a:pt x="132" y="25"/>
                    <a:pt x="132" y="25"/>
                    <a:pt x="134" y="27"/>
                  </a:cubicBezTo>
                  <a:cubicBezTo>
                    <a:pt x="139" y="27"/>
                    <a:pt x="144" y="28"/>
                    <a:pt x="148" y="28"/>
                  </a:cubicBezTo>
                  <a:cubicBezTo>
                    <a:pt x="146" y="26"/>
                    <a:pt x="143" y="25"/>
                    <a:pt x="140" y="23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40" y="23"/>
                    <a:pt x="139" y="23"/>
                    <a:pt x="138" y="23"/>
                  </a:cubicBezTo>
                  <a:cubicBezTo>
                    <a:pt x="138" y="22"/>
                    <a:pt x="138" y="22"/>
                    <a:pt x="139" y="22"/>
                  </a:cubicBezTo>
                  <a:cubicBezTo>
                    <a:pt x="138" y="22"/>
                    <a:pt x="138" y="22"/>
                    <a:pt x="138" y="21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42" y="23"/>
                    <a:pt x="145" y="25"/>
                    <a:pt x="149" y="27"/>
                  </a:cubicBezTo>
                  <a:cubicBezTo>
                    <a:pt x="151" y="27"/>
                    <a:pt x="151" y="28"/>
                    <a:pt x="153" y="28"/>
                  </a:cubicBezTo>
                  <a:cubicBezTo>
                    <a:pt x="153" y="28"/>
                    <a:pt x="153" y="29"/>
                    <a:pt x="153" y="29"/>
                  </a:cubicBezTo>
                  <a:cubicBezTo>
                    <a:pt x="153" y="29"/>
                    <a:pt x="153" y="29"/>
                    <a:pt x="154" y="29"/>
                  </a:cubicBezTo>
                  <a:cubicBezTo>
                    <a:pt x="148" y="40"/>
                    <a:pt x="143" y="51"/>
                    <a:pt x="140" y="62"/>
                  </a:cubicBezTo>
                  <a:cubicBezTo>
                    <a:pt x="147" y="61"/>
                    <a:pt x="154" y="62"/>
                    <a:pt x="161" y="63"/>
                  </a:cubicBezTo>
                  <a:cubicBezTo>
                    <a:pt x="161" y="63"/>
                    <a:pt x="162" y="63"/>
                    <a:pt x="162" y="64"/>
                  </a:cubicBezTo>
                  <a:cubicBezTo>
                    <a:pt x="164" y="64"/>
                    <a:pt x="165" y="63"/>
                    <a:pt x="169" y="64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73" y="65"/>
                    <a:pt x="175" y="66"/>
                    <a:pt x="179" y="67"/>
                  </a:cubicBezTo>
                  <a:lnTo>
                    <a:pt x="179" y="81"/>
                  </a:lnTo>
                  <a:lnTo>
                    <a:pt x="0" y="81"/>
                  </a:lnTo>
                  <a:close/>
                  <a:moveTo>
                    <a:pt x="161" y="58"/>
                  </a:moveTo>
                  <a:cubicBezTo>
                    <a:pt x="160" y="54"/>
                    <a:pt x="160" y="54"/>
                    <a:pt x="160" y="45"/>
                  </a:cubicBezTo>
                  <a:cubicBezTo>
                    <a:pt x="159" y="45"/>
                    <a:pt x="159" y="45"/>
                    <a:pt x="158" y="45"/>
                  </a:cubicBezTo>
                  <a:cubicBezTo>
                    <a:pt x="158" y="44"/>
                    <a:pt x="158" y="44"/>
                    <a:pt x="158" y="43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7" y="44"/>
                    <a:pt x="157" y="44"/>
                    <a:pt x="157" y="45"/>
                  </a:cubicBezTo>
                  <a:cubicBezTo>
                    <a:pt x="158" y="46"/>
                    <a:pt x="159" y="46"/>
                    <a:pt x="158" y="48"/>
                  </a:cubicBezTo>
                  <a:cubicBezTo>
                    <a:pt x="157" y="48"/>
                    <a:pt x="156" y="48"/>
                    <a:pt x="155" y="48"/>
                  </a:cubicBezTo>
                  <a:cubicBezTo>
                    <a:pt x="155" y="46"/>
                    <a:pt x="156" y="45"/>
                    <a:pt x="156" y="42"/>
                  </a:cubicBezTo>
                  <a:cubicBezTo>
                    <a:pt x="158" y="43"/>
                    <a:pt x="158" y="44"/>
                    <a:pt x="160" y="45"/>
                  </a:cubicBezTo>
                  <a:cubicBezTo>
                    <a:pt x="160" y="42"/>
                    <a:pt x="157" y="38"/>
                    <a:pt x="161" y="38"/>
                  </a:cubicBezTo>
                  <a:cubicBezTo>
                    <a:pt x="162" y="38"/>
                    <a:pt x="162" y="39"/>
                    <a:pt x="162" y="39"/>
                  </a:cubicBezTo>
                  <a:cubicBezTo>
                    <a:pt x="161" y="42"/>
                    <a:pt x="161" y="42"/>
                    <a:pt x="161" y="44"/>
                  </a:cubicBezTo>
                  <a:cubicBezTo>
                    <a:pt x="163" y="44"/>
                    <a:pt x="163" y="43"/>
                    <a:pt x="165" y="42"/>
                  </a:cubicBezTo>
                  <a:cubicBezTo>
                    <a:pt x="165" y="44"/>
                    <a:pt x="167" y="46"/>
                    <a:pt x="167" y="48"/>
                  </a:cubicBezTo>
                  <a:cubicBezTo>
                    <a:pt x="165" y="48"/>
                    <a:pt x="164" y="48"/>
                    <a:pt x="163" y="48"/>
                  </a:cubicBezTo>
                  <a:cubicBezTo>
                    <a:pt x="163" y="47"/>
                    <a:pt x="163" y="46"/>
                    <a:pt x="164" y="45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64" y="44"/>
                    <a:pt x="164" y="43"/>
                    <a:pt x="164" y="43"/>
                  </a:cubicBezTo>
                  <a:cubicBezTo>
                    <a:pt x="163" y="44"/>
                    <a:pt x="163" y="45"/>
                    <a:pt x="161" y="46"/>
                  </a:cubicBezTo>
                  <a:cubicBezTo>
                    <a:pt x="161" y="50"/>
                    <a:pt x="161" y="54"/>
                    <a:pt x="161" y="58"/>
                  </a:cubicBezTo>
                  <a:close/>
                  <a:moveTo>
                    <a:pt x="68" y="52"/>
                  </a:moveTo>
                  <a:cubicBezTo>
                    <a:pt x="68" y="52"/>
                    <a:pt x="68" y="52"/>
                    <a:pt x="68" y="51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8" y="52"/>
                    <a:pt x="68" y="52"/>
                    <a:pt x="68" y="52"/>
                  </a:cubicBezTo>
                  <a:close/>
                  <a:moveTo>
                    <a:pt x="128" y="24"/>
                  </a:moveTo>
                  <a:cubicBezTo>
                    <a:pt x="127" y="23"/>
                    <a:pt x="125" y="22"/>
                    <a:pt x="123" y="22"/>
                  </a:cubicBezTo>
                  <a:cubicBezTo>
                    <a:pt x="123" y="22"/>
                    <a:pt x="123" y="21"/>
                    <a:pt x="123" y="21"/>
                  </a:cubicBezTo>
                  <a:cubicBezTo>
                    <a:pt x="123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2" y="19"/>
                  </a:cubicBezTo>
                  <a:cubicBezTo>
                    <a:pt x="125" y="21"/>
                    <a:pt x="126" y="22"/>
                    <a:pt x="130" y="22"/>
                  </a:cubicBezTo>
                  <a:cubicBezTo>
                    <a:pt x="130" y="22"/>
                    <a:pt x="130" y="23"/>
                    <a:pt x="130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9" y="23"/>
                    <a:pt x="129" y="24"/>
                    <a:pt x="129" y="24"/>
                  </a:cubicBezTo>
                  <a:cubicBezTo>
                    <a:pt x="129" y="24"/>
                    <a:pt x="128" y="24"/>
                    <a:pt x="128" y="24"/>
                  </a:cubicBezTo>
                  <a:close/>
                  <a:moveTo>
                    <a:pt x="44" y="4"/>
                  </a:move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2"/>
                    <a:pt x="44" y="2"/>
                  </a:cubicBezTo>
                  <a:cubicBezTo>
                    <a:pt x="44" y="3"/>
                    <a:pt x="44" y="3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lose/>
                  <a:moveTo>
                    <a:pt x="44" y="2"/>
                  </a:moveTo>
                  <a:cubicBezTo>
                    <a:pt x="44" y="1"/>
                    <a:pt x="44" y="0"/>
                    <a:pt x="44" y="0"/>
                  </a:cubicBezTo>
                  <a:cubicBezTo>
                    <a:pt x="44" y="0"/>
                    <a:pt x="44" y="0"/>
                    <a:pt x="45" y="0"/>
                  </a:cubicBezTo>
                  <a:cubicBezTo>
                    <a:pt x="44" y="1"/>
                    <a:pt x="44" y="1"/>
                    <a:pt x="44" y="2"/>
                  </a:cubicBezTo>
                  <a:close/>
                </a:path>
              </a:pathLst>
            </a:cu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343" name="Rectangle 1048"/>
            <p:cNvSpPr>
              <a:spLocks noChangeArrowheads="1"/>
            </p:cNvSpPr>
            <p:nvPr/>
          </p:nvSpPr>
          <p:spPr bwMode="auto">
            <a:xfrm>
              <a:off x="-3175" y="6731000"/>
              <a:ext cx="9147175" cy="136525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344" name="Line 29"/>
            <p:cNvSpPr>
              <a:spLocks noChangeShapeType="1"/>
            </p:cNvSpPr>
            <p:nvPr/>
          </p:nvSpPr>
          <p:spPr bwMode="auto">
            <a:xfrm flipH="1">
              <a:off x="0" y="563563"/>
              <a:ext cx="9144000" cy="0"/>
            </a:xfrm>
            <a:prstGeom prst="line">
              <a:avLst/>
            </a:prstGeom>
            <a:noFill/>
            <a:ln w="57150" cmpd="thickThin">
              <a:solidFill>
                <a:srgbClr val="0066FF"/>
              </a:solidFill>
              <a:round/>
              <a:headEnd/>
              <a:tailEnd/>
            </a:ln>
          </p:spPr>
          <p:txBody>
            <a:bodyPr lIns="90000" tIns="46800" rIns="90000" bIns="46800" anchorCtr="1"/>
            <a:lstStyle/>
            <a:p>
              <a:endParaRPr lang="ru-RU"/>
            </a:p>
          </p:txBody>
        </p:sp>
        <p:cxnSp>
          <p:nvCxnSpPr>
            <p:cNvPr id="14346" name="Прямая соединительная линия 2"/>
            <p:cNvCxnSpPr>
              <a:cxnSpLocks noChangeShapeType="1"/>
            </p:cNvCxnSpPr>
            <p:nvPr/>
          </p:nvCxnSpPr>
          <p:spPr bwMode="auto">
            <a:xfrm>
              <a:off x="1177925" y="6711950"/>
              <a:ext cx="7956550" cy="0"/>
            </a:xfrm>
            <a:prstGeom prst="line">
              <a:avLst/>
            </a:prstGeom>
            <a:noFill/>
            <a:ln w="9525" algn="ctr">
              <a:solidFill>
                <a:srgbClr val="0066FF"/>
              </a:solidFill>
              <a:round/>
              <a:headEnd/>
              <a:tailEnd/>
            </a:ln>
          </p:spPr>
        </p:cxnSp>
      </p:grpSp>
      <p:sp>
        <p:nvSpPr>
          <p:cNvPr id="14338" name="Text Box 973"/>
          <p:cNvSpPr txBox="1">
            <a:spLocks noChangeArrowheads="1"/>
          </p:cNvSpPr>
          <p:nvPr/>
        </p:nvSpPr>
        <p:spPr bwMode="auto">
          <a:xfrm>
            <a:off x="700088" y="-34925"/>
            <a:ext cx="7832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0" y="0"/>
            <a:ext cx="1474784" cy="1844824"/>
          </a:xfrm>
          <a:prstGeom prst="rect">
            <a:avLst/>
          </a:prstGeom>
        </p:spPr>
      </p:pic>
      <p:sp>
        <p:nvSpPr>
          <p:cNvPr id="14" name="WordArt 35"/>
          <p:cNvSpPr>
            <a:spLocks noChangeArrowheads="1" noChangeShapeType="1" noTextEdit="1"/>
          </p:cNvSpPr>
          <p:nvPr/>
        </p:nvSpPr>
        <p:spPr bwMode="auto">
          <a:xfrm>
            <a:off x="1214414" y="2857496"/>
            <a:ext cx="6862091" cy="1219576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Военно-космическая академия </a:t>
            </a:r>
          </a:p>
          <a:p>
            <a:pPr algn="ctr">
              <a:defRPr/>
            </a:pPr>
            <a:r>
              <a:rPr lang="ru-RU" sz="36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имени </a:t>
            </a:r>
            <a:r>
              <a:rPr lang="ru-RU" sz="3600" b="1" kern="10" dirty="0" err="1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А.Ф.Можайского</a:t>
            </a:r>
            <a:endParaRPr lang="ru-RU" sz="36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WordArt 35"/>
          <p:cNvSpPr>
            <a:spLocks noChangeArrowheads="1" noChangeShapeType="1" noTextEdit="1"/>
          </p:cNvSpPr>
          <p:nvPr/>
        </p:nvSpPr>
        <p:spPr bwMode="auto">
          <a:xfrm>
            <a:off x="3707904" y="5715016"/>
            <a:ext cx="2431479" cy="522272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 smtClean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2727A1"/>
                </a:solidFill>
                <a:latin typeface="Arial"/>
                <a:cs typeface="Arial"/>
              </a:rPr>
              <a:t>Санкт-Петербург</a:t>
            </a:r>
            <a:endParaRPr lang="ru-RU" sz="3600" b="1" kern="10" dirty="0" smtClean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2727A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6 факультет</a:t>
            </a:r>
          </a:p>
        </p:txBody>
      </p:sp>
      <p:sp>
        <p:nvSpPr>
          <p:cNvPr id="9218" name="Freeform 1043"/>
          <p:cNvSpPr>
            <a:spLocks noEditPoints="1"/>
          </p:cNvSpPr>
          <p:nvPr/>
        </p:nvSpPr>
        <p:spPr bwMode="auto">
          <a:xfrm>
            <a:off x="0" y="6237312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221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0" y="548680"/>
            <a:ext cx="9144000" cy="0"/>
          </a:xfrm>
          <a:prstGeom prst="line">
            <a:avLst/>
          </a:prstGeom>
          <a:noFill/>
          <a:ln w="57150" cmpd="thickThin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Ctr="1"/>
          <a:lstStyle/>
          <a:p>
            <a:endParaRPr lang="ru-RU"/>
          </a:p>
        </p:txBody>
      </p:sp>
      <p:grpSp>
        <p:nvGrpSpPr>
          <p:cNvPr id="2" name="Группа 18"/>
          <p:cNvGrpSpPr/>
          <p:nvPr/>
        </p:nvGrpSpPr>
        <p:grpSpPr>
          <a:xfrm>
            <a:off x="16542" y="2909"/>
            <a:ext cx="683567" cy="772310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05" y="284885"/>
              <a:ext cx="36004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 bwMode="auto">
          <a:xfrm>
            <a:off x="1178099" y="6711950"/>
            <a:ext cx="7956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Скругленный прямоугольник 41"/>
          <p:cNvSpPr/>
          <p:nvPr/>
        </p:nvSpPr>
        <p:spPr bwMode="auto">
          <a:xfrm>
            <a:off x="8532440" y="6313859"/>
            <a:ext cx="568449" cy="34967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1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412000" y="677292"/>
            <a:ext cx="4320000" cy="54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Факультет </a:t>
            </a:r>
            <a:r>
              <a:rPr lang="ru-RU" altLang="ru-RU" b="1" dirty="0">
                <a:solidFill>
                  <a:schemeClr val="bg1"/>
                </a:solidFill>
              </a:rPr>
              <a:t>информационных технологий</a:t>
            </a:r>
          </a:p>
        </p:txBody>
      </p:sp>
      <p:sp>
        <p:nvSpPr>
          <p:cNvPr id="22" name="Rectangl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67544" y="1484784"/>
            <a:ext cx="821797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1.</a:t>
            </a:r>
            <a:r>
              <a:rPr lang="ru-RU" sz="2000" b="1" dirty="0" smtClean="0">
                <a:solidFill>
                  <a:schemeClr val="accent2"/>
                </a:solidFill>
              </a:rPr>
              <a:t> Разработка </a:t>
            </a:r>
            <a:r>
              <a:rPr lang="ru-RU" sz="2000" b="1" dirty="0">
                <a:solidFill>
                  <a:schemeClr val="accent2"/>
                </a:solidFill>
              </a:rPr>
              <a:t>и применение математических и программных </a:t>
            </a:r>
            <a:r>
              <a:rPr lang="ru-RU" sz="2000" b="1" dirty="0" smtClean="0">
                <a:solidFill>
                  <a:schemeClr val="accent2"/>
                </a:solidFill>
              </a:rPr>
              <a:t>средств</a:t>
            </a:r>
          </a:p>
          <a:p>
            <a:pPr eaLnBrk="0" hangingPunct="0"/>
            <a:r>
              <a:rPr lang="ru-RU" sz="2000" b="1" dirty="0" smtClean="0">
                <a:solidFill>
                  <a:schemeClr val="accent2"/>
                </a:solidFill>
              </a:rPr>
              <a:t>     разведки.</a:t>
            </a: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2.</a:t>
            </a:r>
            <a:r>
              <a:rPr lang="ru-RU" sz="2000" b="1" dirty="0" smtClean="0">
                <a:solidFill>
                  <a:schemeClr val="accent2"/>
                </a:solidFill>
              </a:rPr>
              <a:t> Анализ </a:t>
            </a:r>
            <a:r>
              <a:rPr lang="ru-RU" sz="2000" b="1" dirty="0">
                <a:solidFill>
                  <a:schemeClr val="accent2"/>
                </a:solidFill>
              </a:rPr>
              <a:t>безопасности компьютерных </a:t>
            </a:r>
            <a:r>
              <a:rPr lang="ru-RU" sz="2000" b="1" dirty="0" smtClean="0">
                <a:solidFill>
                  <a:schemeClr val="accent2"/>
                </a:solidFill>
              </a:rPr>
              <a:t>систем</a:t>
            </a: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3.</a:t>
            </a:r>
            <a:r>
              <a:rPr lang="ru-RU" sz="2000" b="1" dirty="0" smtClean="0">
                <a:solidFill>
                  <a:schemeClr val="accent2"/>
                </a:solidFill>
              </a:rPr>
              <a:t> Технологии </a:t>
            </a:r>
            <a:r>
              <a:rPr lang="ru-RU" sz="2000" b="1" dirty="0">
                <a:solidFill>
                  <a:schemeClr val="accent2"/>
                </a:solidFill>
              </a:rPr>
              <a:t>информационно-аналитического мониторинга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>
                <a:solidFill>
                  <a:srgbClr val="FF0000"/>
                </a:solidFill>
              </a:rPr>
              <a:t>4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Применение комплексов военной разведки, обработка и анализ 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    данных </a:t>
            </a:r>
            <a:r>
              <a:rPr lang="ru-RU" sz="2000" b="1" dirty="0">
                <a:solidFill>
                  <a:schemeClr val="accent2"/>
                </a:solidFill>
              </a:rPr>
              <a:t>разведывательной информации. 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5.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Применение средств инженерно-криптографического анализа</a:t>
            </a:r>
            <a:r>
              <a:rPr lang="ru-RU" sz="2000" b="1" dirty="0" smtClean="0">
                <a:solidFill>
                  <a:schemeClr val="accent2"/>
                </a:solidFill>
              </a:rPr>
              <a:t>.</a:t>
            </a:r>
            <a:endParaRPr lang="ru-RU" sz="2000" b="1" dirty="0">
              <a:solidFill>
                <a:schemeClr val="accent2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20" y="4077312"/>
            <a:ext cx="3243292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C:\Users\User\AppData\Local\Microsoft\Windows\INetCache\Content.Word\3H7A128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27" y="4072720"/>
            <a:ext cx="324272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4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7 факультет</a:t>
            </a:r>
          </a:p>
        </p:txBody>
      </p:sp>
      <p:sp>
        <p:nvSpPr>
          <p:cNvPr id="9218" name="Freeform 1043"/>
          <p:cNvSpPr>
            <a:spLocks noEditPoints="1"/>
          </p:cNvSpPr>
          <p:nvPr/>
        </p:nvSpPr>
        <p:spPr bwMode="auto">
          <a:xfrm>
            <a:off x="0" y="6237312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221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0" y="548680"/>
            <a:ext cx="9144000" cy="0"/>
          </a:xfrm>
          <a:prstGeom prst="line">
            <a:avLst/>
          </a:prstGeom>
          <a:noFill/>
          <a:ln w="57150" cmpd="thickThin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Ctr="1"/>
          <a:lstStyle/>
          <a:p>
            <a:endParaRPr lang="ru-RU"/>
          </a:p>
        </p:txBody>
      </p:sp>
      <p:grpSp>
        <p:nvGrpSpPr>
          <p:cNvPr id="2" name="Группа 18"/>
          <p:cNvGrpSpPr/>
          <p:nvPr/>
        </p:nvGrpSpPr>
        <p:grpSpPr>
          <a:xfrm>
            <a:off x="16542" y="2909"/>
            <a:ext cx="683567" cy="772310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05" y="284885"/>
              <a:ext cx="36004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 bwMode="auto">
          <a:xfrm>
            <a:off x="1178099" y="6711950"/>
            <a:ext cx="7956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Скругленный прямоугольник 41"/>
          <p:cNvSpPr/>
          <p:nvPr/>
        </p:nvSpPr>
        <p:spPr bwMode="auto">
          <a:xfrm>
            <a:off x="8532440" y="6313859"/>
            <a:ext cx="568449" cy="34967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1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512000" y="690153"/>
            <a:ext cx="6120000" cy="54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Факультет топогеодезического обеспечения и картографии</a:t>
            </a:r>
          </a:p>
        </p:txBody>
      </p:sp>
      <p:sp>
        <p:nvSpPr>
          <p:cNvPr id="12" name="Rectangl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45838" y="1484784"/>
            <a:ext cx="8138111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1.</a:t>
            </a:r>
            <a:r>
              <a:rPr lang="ru-RU" sz="2000" b="1" dirty="0" smtClean="0">
                <a:solidFill>
                  <a:schemeClr val="accent2"/>
                </a:solidFill>
              </a:rPr>
              <a:t> Применение </a:t>
            </a:r>
            <a:r>
              <a:rPr lang="ru-RU" sz="2000" b="1" dirty="0">
                <a:solidFill>
                  <a:schemeClr val="accent2"/>
                </a:solidFill>
              </a:rPr>
              <a:t>картографических и навигационных воинских частей </a:t>
            </a:r>
            <a:r>
              <a:rPr lang="ru-RU" sz="2000" b="1" dirty="0" smtClean="0">
                <a:solidFill>
                  <a:schemeClr val="accent2"/>
                </a:solidFill>
              </a:rPr>
              <a:t>и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sz="2000" b="1" dirty="0" smtClean="0">
                <a:solidFill>
                  <a:schemeClr val="accent2"/>
                </a:solidFill>
              </a:rPr>
              <a:t>    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подразделений и эксплуатация топогеодезической техники.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2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  <a:r>
              <a:rPr lang="ru-RU" sz="2000" b="1" dirty="0">
                <a:solidFill>
                  <a:schemeClr val="accent2"/>
                </a:solidFill>
              </a:rPr>
              <a:t> Применение геодезических и навигационных воинских частей и 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</a:rPr>
              <a:t>    </a:t>
            </a:r>
            <a:r>
              <a:rPr lang="ru-RU" sz="2000" b="1" dirty="0" smtClean="0">
                <a:solidFill>
                  <a:schemeClr val="accent2"/>
                </a:solidFill>
              </a:rPr>
              <a:t>подразделений </a:t>
            </a:r>
            <a:r>
              <a:rPr lang="ru-RU" sz="2000" b="1" dirty="0">
                <a:solidFill>
                  <a:schemeClr val="accent2"/>
                </a:solidFill>
              </a:rPr>
              <a:t>и эксплуатация топогеодезической техники.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3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  <a:r>
              <a:rPr lang="ru-RU" sz="2000" b="1" dirty="0">
                <a:solidFill>
                  <a:schemeClr val="accent2"/>
                </a:solidFill>
              </a:rPr>
              <a:t> Применение топографических и навигационных  воинских частей </a:t>
            </a:r>
            <a:r>
              <a:rPr lang="ru-RU" sz="2000" b="1" dirty="0" smtClean="0">
                <a:solidFill>
                  <a:schemeClr val="accent2"/>
                </a:solidFill>
              </a:rPr>
              <a:t>и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</a:rPr>
              <a:t>   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подразделений и эксплуатация топогеодезической техники</a:t>
            </a:r>
            <a:r>
              <a:rPr lang="ru-RU" sz="2000" b="1" dirty="0" smtClean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22" name="Рисунок 21" descr="C:\Users\KONOVALCHIK\Downloads\3H7A10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323407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D:\объекты академии\Факультеты2015\7 факультет\3H7A800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73113"/>
            <a:ext cx="3242725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7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8 факультет</a:t>
            </a:r>
          </a:p>
        </p:txBody>
      </p:sp>
      <p:sp>
        <p:nvSpPr>
          <p:cNvPr id="9218" name="Freeform 1043"/>
          <p:cNvSpPr>
            <a:spLocks noEditPoints="1"/>
          </p:cNvSpPr>
          <p:nvPr/>
        </p:nvSpPr>
        <p:spPr bwMode="auto">
          <a:xfrm>
            <a:off x="0" y="6237312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221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0" y="548680"/>
            <a:ext cx="9144000" cy="0"/>
          </a:xfrm>
          <a:prstGeom prst="line">
            <a:avLst/>
          </a:prstGeom>
          <a:noFill/>
          <a:ln w="57150" cmpd="thickThin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Ctr="1"/>
          <a:lstStyle/>
          <a:p>
            <a:endParaRPr lang="ru-RU"/>
          </a:p>
        </p:txBody>
      </p:sp>
      <p:grpSp>
        <p:nvGrpSpPr>
          <p:cNvPr id="2" name="Группа 18"/>
          <p:cNvGrpSpPr/>
          <p:nvPr/>
        </p:nvGrpSpPr>
        <p:grpSpPr>
          <a:xfrm>
            <a:off x="16542" y="2909"/>
            <a:ext cx="683567" cy="772310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05" y="284885"/>
              <a:ext cx="36004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 bwMode="auto">
          <a:xfrm>
            <a:off x="1178099" y="6711950"/>
            <a:ext cx="7956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Скругленный прямоугольник 41"/>
          <p:cNvSpPr/>
          <p:nvPr/>
        </p:nvSpPr>
        <p:spPr bwMode="auto">
          <a:xfrm>
            <a:off x="8532440" y="6313859"/>
            <a:ext cx="568449" cy="34967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1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962000" y="677292"/>
            <a:ext cx="5220000" cy="54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Факультет средств ракетно-космической обороны</a:t>
            </a:r>
          </a:p>
        </p:txBody>
      </p:sp>
      <p:sp>
        <p:nvSpPr>
          <p:cNvPr id="22" name="Rectangl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39552" y="1628800"/>
            <a:ext cx="8138110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1.</a:t>
            </a:r>
            <a:r>
              <a:rPr lang="ru-RU" sz="2000" b="1" dirty="0" smtClean="0">
                <a:solidFill>
                  <a:schemeClr val="accent2"/>
                </a:solidFill>
              </a:rPr>
              <a:t> Применение </a:t>
            </a:r>
            <a:r>
              <a:rPr lang="ru-RU" sz="2000" b="1" dirty="0">
                <a:solidFill>
                  <a:schemeClr val="accent2"/>
                </a:solidFill>
              </a:rPr>
              <a:t>и эксплуатация средств предупреждения о </a:t>
            </a:r>
            <a:r>
              <a:rPr lang="ru-RU" sz="2000" b="1" dirty="0" smtClean="0">
                <a:solidFill>
                  <a:schemeClr val="accent2"/>
                </a:solidFill>
              </a:rPr>
              <a:t>ракетном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sz="2000" b="1" dirty="0" smtClean="0">
                <a:solidFill>
                  <a:schemeClr val="accent2"/>
                </a:solidFill>
              </a:rPr>
              <a:t>    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нападении.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2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  <a:r>
              <a:rPr lang="ru-RU" sz="2000" b="1" dirty="0">
                <a:solidFill>
                  <a:schemeClr val="accent2"/>
                </a:solidFill>
              </a:rPr>
              <a:t> Применение и эксплуатация средств противоракетной обороны.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>
                <a:solidFill>
                  <a:srgbClr val="FF0000"/>
                </a:solidFill>
              </a:rPr>
              <a:t>3.</a:t>
            </a:r>
            <a:r>
              <a:rPr lang="ru-RU" sz="2000" b="1" dirty="0">
                <a:solidFill>
                  <a:schemeClr val="accent2"/>
                </a:solidFill>
              </a:rPr>
              <a:t> Применение и эксплуатация средств противокосмической </a:t>
            </a:r>
            <a:r>
              <a:rPr lang="ru-RU" sz="2000" b="1" dirty="0" smtClean="0">
                <a:solidFill>
                  <a:schemeClr val="accent2"/>
                </a:solidFill>
              </a:rPr>
              <a:t>обороны</a:t>
            </a:r>
          </a:p>
          <a:p>
            <a:pPr eaLnBrk="0" hangingPunct="0"/>
            <a:r>
              <a:rPr lang="ru-RU" sz="2000" b="1" dirty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    и контроля </a:t>
            </a:r>
            <a:r>
              <a:rPr lang="ru-RU" sz="2000" b="1" dirty="0">
                <a:solidFill>
                  <a:schemeClr val="accent2"/>
                </a:solidFill>
              </a:rPr>
              <a:t>космического пространства.</a:t>
            </a:r>
            <a:endParaRPr lang="ru-RU" sz="2000" b="1" dirty="0" smtClean="0">
              <a:solidFill>
                <a:schemeClr val="accent2"/>
              </a:solidFill>
            </a:endParaRPr>
          </a:p>
        </p:txBody>
      </p:sp>
      <p:pic>
        <p:nvPicPr>
          <p:cNvPr id="24" name="Рисунок 23" descr="3H7A56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2" y="3717272"/>
            <a:ext cx="3257936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3H7A57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17272"/>
            <a:ext cx="324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84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9 факультет</a:t>
            </a:r>
          </a:p>
        </p:txBody>
      </p:sp>
      <p:sp>
        <p:nvSpPr>
          <p:cNvPr id="9218" name="Freeform 1043"/>
          <p:cNvSpPr>
            <a:spLocks noEditPoints="1"/>
          </p:cNvSpPr>
          <p:nvPr/>
        </p:nvSpPr>
        <p:spPr bwMode="auto">
          <a:xfrm>
            <a:off x="0" y="6237312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221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0" y="548680"/>
            <a:ext cx="9144000" cy="0"/>
          </a:xfrm>
          <a:prstGeom prst="line">
            <a:avLst/>
          </a:prstGeom>
          <a:noFill/>
          <a:ln w="57150" cmpd="thickThin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Ctr="1"/>
          <a:lstStyle/>
          <a:p>
            <a:endParaRPr lang="ru-RU"/>
          </a:p>
        </p:txBody>
      </p:sp>
      <p:grpSp>
        <p:nvGrpSpPr>
          <p:cNvPr id="2" name="Группа 18"/>
          <p:cNvGrpSpPr/>
          <p:nvPr/>
        </p:nvGrpSpPr>
        <p:grpSpPr>
          <a:xfrm>
            <a:off x="16542" y="2909"/>
            <a:ext cx="683567" cy="772310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05" y="284885"/>
              <a:ext cx="36004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 bwMode="auto">
          <a:xfrm>
            <a:off x="1178099" y="6711950"/>
            <a:ext cx="7956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Скругленный прямоугольник 41"/>
          <p:cNvSpPr/>
          <p:nvPr/>
        </p:nvSpPr>
        <p:spPr bwMode="auto">
          <a:xfrm>
            <a:off x="8532440" y="6313859"/>
            <a:ext cx="568449" cy="34967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1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386000" y="692696"/>
            <a:ext cx="6372000" cy="54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Факультет автоматизированных систем управления войсками</a:t>
            </a:r>
          </a:p>
        </p:txBody>
      </p:sp>
      <p:sp>
        <p:nvSpPr>
          <p:cNvPr id="22" name="Rectangl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42128" y="1484784"/>
            <a:ext cx="8059744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1. </a:t>
            </a:r>
            <a:r>
              <a:rPr lang="ru-RU" sz="2000" b="1" dirty="0">
                <a:solidFill>
                  <a:schemeClr val="accent2"/>
                </a:solidFill>
              </a:rPr>
              <a:t>Математическое обеспечение АСУ космическими </a:t>
            </a:r>
            <a:r>
              <a:rPr lang="ru-RU" sz="2000" b="1" dirty="0" smtClean="0">
                <a:solidFill>
                  <a:schemeClr val="accent2"/>
                </a:solidFill>
              </a:rPr>
              <a:t>аппаратами.</a:t>
            </a: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2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  <a:r>
              <a:rPr lang="ru-RU" sz="2000" b="1" dirty="0">
                <a:solidFill>
                  <a:schemeClr val="accent2"/>
                </a:solidFill>
              </a:rPr>
              <a:t> Автоматизированная обработка и анализ информации </a:t>
            </a:r>
            <a:r>
              <a:rPr lang="ru-RU" sz="2000" b="1" dirty="0" smtClean="0">
                <a:solidFill>
                  <a:schemeClr val="accent2"/>
                </a:solidFill>
              </a:rPr>
              <a:t>космических</a:t>
            </a:r>
          </a:p>
          <a:p>
            <a:pPr eaLnBrk="0" hangingPunct="0"/>
            <a:r>
              <a:rPr lang="ru-RU" sz="2000" b="1" dirty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    средств.</a:t>
            </a: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3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  <a:r>
              <a:rPr lang="ru-RU" sz="2000" b="1" dirty="0">
                <a:solidFill>
                  <a:schemeClr val="accent2"/>
                </a:solidFill>
              </a:rPr>
              <a:t> Техническое обеспечение АСУ космическими </a:t>
            </a:r>
            <a:r>
              <a:rPr lang="ru-RU" sz="2000" b="1" dirty="0" smtClean="0">
                <a:solidFill>
                  <a:schemeClr val="accent2"/>
                </a:solidFill>
              </a:rPr>
              <a:t>аппаратами.</a:t>
            </a: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4.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Программно-алгоритмическое обеспечение АСУ </a:t>
            </a:r>
            <a:r>
              <a:rPr lang="ru-RU" sz="2000" b="1" dirty="0" smtClean="0">
                <a:solidFill>
                  <a:schemeClr val="accent2"/>
                </a:solidFill>
              </a:rPr>
              <a:t>РКО.</a:t>
            </a:r>
          </a:p>
          <a:p>
            <a:pPr eaLnBrk="0" hangingPunct="0"/>
            <a:r>
              <a:rPr lang="ru-RU" sz="2000" b="1" dirty="0">
                <a:solidFill>
                  <a:srgbClr val="FF0000"/>
                </a:solidFill>
              </a:rPr>
              <a:t>5</a:t>
            </a:r>
            <a:r>
              <a:rPr lang="ru-RU" sz="2000" b="1" dirty="0" smtClean="0">
                <a:solidFill>
                  <a:srgbClr val="FF0000"/>
                </a:solidFill>
              </a:rPr>
              <a:t>.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Применение и эксплуатация вычислительных комплексов РКО</a:t>
            </a:r>
            <a:r>
              <a:rPr lang="ru-RU" sz="2000" b="1" dirty="0" smtClean="0">
                <a:solidFill>
                  <a:schemeClr val="accent2"/>
                </a:solidFill>
              </a:rPr>
              <a:t>.</a:t>
            </a: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6.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Метрологическое обеспечение вооружения и военной техники</a:t>
            </a:r>
            <a:r>
              <a:rPr lang="ru-RU" sz="2000" b="1" dirty="0" smtClean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24" name="Рисунок 23" descr="C:\Users\User\AppData\Local\Microsoft\Windows\INetCache\Content.Word\3H7A02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7" y="4061922"/>
            <a:ext cx="324272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C:\Users\User\AppData\Local\Microsoft\Windows\INetCache\Content.Word\3H7A579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154" y="4077312"/>
            <a:ext cx="3243278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789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Факультет СПО</a:t>
            </a:r>
          </a:p>
        </p:txBody>
      </p:sp>
      <p:sp>
        <p:nvSpPr>
          <p:cNvPr id="9218" name="Freeform 1043"/>
          <p:cNvSpPr>
            <a:spLocks noEditPoints="1"/>
          </p:cNvSpPr>
          <p:nvPr/>
        </p:nvSpPr>
        <p:spPr bwMode="auto">
          <a:xfrm>
            <a:off x="0" y="6237312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221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0" y="548680"/>
            <a:ext cx="9144000" cy="0"/>
          </a:xfrm>
          <a:prstGeom prst="line">
            <a:avLst/>
          </a:prstGeom>
          <a:noFill/>
          <a:ln w="57150" cmpd="thickThin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Ctr="1"/>
          <a:lstStyle/>
          <a:p>
            <a:endParaRPr lang="ru-RU"/>
          </a:p>
        </p:txBody>
      </p:sp>
      <p:grpSp>
        <p:nvGrpSpPr>
          <p:cNvPr id="2" name="Группа 18"/>
          <p:cNvGrpSpPr/>
          <p:nvPr/>
        </p:nvGrpSpPr>
        <p:grpSpPr>
          <a:xfrm>
            <a:off x="16542" y="2909"/>
            <a:ext cx="683567" cy="772310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05" y="284885"/>
              <a:ext cx="36004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 bwMode="auto">
          <a:xfrm>
            <a:off x="1224136" y="6711950"/>
            <a:ext cx="7956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Скругленный прямоугольник 41"/>
          <p:cNvSpPr/>
          <p:nvPr/>
        </p:nvSpPr>
        <p:spPr bwMode="auto">
          <a:xfrm>
            <a:off x="8532440" y="6313859"/>
            <a:ext cx="568449" cy="34967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ectangle 11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82000" y="620688"/>
            <a:ext cx="5580000" cy="54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Факультет среднего профессионального образования</a:t>
            </a:r>
          </a:p>
        </p:txBody>
      </p:sp>
      <p:sp>
        <p:nvSpPr>
          <p:cNvPr id="37" name="Rectangl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2945" y="1484784"/>
            <a:ext cx="8138110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b="1" dirty="0" smtClean="0">
                <a:solidFill>
                  <a:srgbClr val="FF0000"/>
                </a:solidFill>
              </a:rPr>
              <a:t>1.</a:t>
            </a:r>
            <a:r>
              <a:rPr lang="ru-RU" b="1" dirty="0" smtClean="0">
                <a:solidFill>
                  <a:schemeClr val="accent2"/>
                </a:solidFill>
              </a:rPr>
              <a:t> Эксплуатация </a:t>
            </a:r>
            <a:r>
              <a:rPr lang="ru-RU" b="1" dirty="0">
                <a:solidFill>
                  <a:schemeClr val="accent2"/>
                </a:solidFill>
              </a:rPr>
              <a:t>технических систем и систем жизнеобеспечения наземных </a:t>
            </a:r>
            <a:r>
              <a:rPr lang="ru-RU" b="1" dirty="0" smtClean="0">
                <a:solidFill>
                  <a:schemeClr val="accent2"/>
                </a:solidFill>
              </a:rPr>
              <a:t>и</a:t>
            </a:r>
          </a:p>
          <a:p>
            <a:pPr eaLnBrk="0" hangingPunct="0"/>
            <a:r>
              <a:rPr lang="ru-RU" b="1" dirty="0" smtClean="0">
                <a:solidFill>
                  <a:schemeClr val="accent2"/>
                </a:solidFill>
              </a:rPr>
              <a:t>     подземных сооружений </a:t>
            </a:r>
            <a:r>
              <a:rPr lang="ru-RU" b="1" dirty="0">
                <a:solidFill>
                  <a:schemeClr val="accent2"/>
                </a:solidFill>
              </a:rPr>
              <a:t>ракетных и ракетно-космических комплексов.</a:t>
            </a:r>
            <a:endParaRPr lang="ru-RU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b="1" dirty="0" smtClean="0">
                <a:solidFill>
                  <a:srgbClr val="FF0000"/>
                </a:solidFill>
              </a:rPr>
              <a:t>2.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b="1" dirty="0">
                <a:solidFill>
                  <a:schemeClr val="accent2"/>
                </a:solidFill>
              </a:rPr>
              <a:t>Эксплуатация систем связи космических </a:t>
            </a:r>
            <a:r>
              <a:rPr lang="ru-RU" b="1" dirty="0" smtClean="0">
                <a:solidFill>
                  <a:schemeClr val="accent2"/>
                </a:solidFill>
              </a:rPr>
              <a:t>комплексов.</a:t>
            </a:r>
            <a:endParaRPr lang="ru-RU" b="1" dirty="0">
              <a:solidFill>
                <a:schemeClr val="accent2"/>
              </a:solidFill>
            </a:endParaRPr>
          </a:p>
          <a:p>
            <a:pPr eaLnBrk="0" hangingPunct="0"/>
            <a:r>
              <a:rPr lang="ru-RU" b="1" dirty="0">
                <a:solidFill>
                  <a:srgbClr val="FF0000"/>
                </a:solidFill>
              </a:rPr>
              <a:t>3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r>
              <a:rPr lang="ru-RU" b="1" dirty="0" smtClean="0">
                <a:solidFill>
                  <a:schemeClr val="accent2"/>
                </a:solidFill>
              </a:rPr>
              <a:t> Эксплуатация </a:t>
            </a:r>
            <a:r>
              <a:rPr lang="ru-RU" b="1" dirty="0">
                <a:solidFill>
                  <a:schemeClr val="accent2"/>
                </a:solidFill>
              </a:rPr>
              <a:t>и ремонт военной измерительной техники</a:t>
            </a:r>
          </a:p>
          <a:p>
            <a:pPr eaLnBrk="0" hangingPunct="0"/>
            <a:r>
              <a:rPr lang="ru-RU" b="1" dirty="0">
                <a:solidFill>
                  <a:srgbClr val="FF0000"/>
                </a:solidFill>
              </a:rPr>
              <a:t>4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b="1" dirty="0">
                <a:solidFill>
                  <a:schemeClr val="accent2"/>
                </a:solidFill>
              </a:rPr>
              <a:t>Эксплуатация радиотехнических систем космических комплексов</a:t>
            </a:r>
            <a:r>
              <a:rPr lang="ru-RU" b="1" dirty="0" smtClean="0">
                <a:solidFill>
                  <a:schemeClr val="accent2"/>
                </a:solidFill>
              </a:rPr>
              <a:t>.</a:t>
            </a:r>
          </a:p>
          <a:p>
            <a:pPr eaLnBrk="0" hangingPunct="0"/>
            <a:r>
              <a:rPr lang="ru-RU" b="1" dirty="0">
                <a:solidFill>
                  <a:srgbClr val="FF0000"/>
                </a:solidFill>
              </a:rPr>
              <a:t>5</a:t>
            </a:r>
            <a:r>
              <a:rPr lang="ru-RU" b="1" dirty="0" smtClean="0">
                <a:solidFill>
                  <a:srgbClr val="FF0000"/>
                </a:solidFill>
              </a:rPr>
              <a:t>.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b="1" dirty="0">
                <a:solidFill>
                  <a:schemeClr val="accent2"/>
                </a:solidFill>
              </a:rPr>
              <a:t>Эксплуатация геодезической техники</a:t>
            </a:r>
            <a:r>
              <a:rPr lang="ru-RU" b="1" dirty="0" smtClean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22" name="Рисунок 21" descr="C:\Users\User\AppData\Local\Microsoft\Windows\INetCache\Content.Word\3H7A57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58" y="3645768"/>
            <a:ext cx="3766185" cy="250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C:\Users\User\AppData\Local\Microsoft\Windows\INetCache\Content.Word\3H7A710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345" y="3645024"/>
            <a:ext cx="3775710" cy="2519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75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Денежное довольствие курсантов</a:t>
            </a:r>
            <a:endParaRPr lang="ru-RU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7030A0"/>
                </a:outerShdw>
              </a:effectLst>
              <a:latin typeface="Arial" charset="0"/>
            </a:endParaRPr>
          </a:p>
        </p:txBody>
      </p:sp>
      <p:sp>
        <p:nvSpPr>
          <p:cNvPr id="3075" name="Freeform 1043"/>
          <p:cNvSpPr>
            <a:spLocks noEditPoints="1"/>
          </p:cNvSpPr>
          <p:nvPr/>
        </p:nvSpPr>
        <p:spPr bwMode="auto">
          <a:xfrm>
            <a:off x="0" y="6237288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6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grpSp>
        <p:nvGrpSpPr>
          <p:cNvPr id="2" name="Группа 18"/>
          <p:cNvGrpSpPr>
            <a:grpSpLocks/>
          </p:cNvGrpSpPr>
          <p:nvPr/>
        </p:nvGrpSpPr>
        <p:grpSpPr bwMode="auto">
          <a:xfrm>
            <a:off x="71363" y="-6821"/>
            <a:ext cx="684213" cy="771525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14" y="284193"/>
              <a:ext cx="360023" cy="27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083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079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177925" y="6711950"/>
            <a:ext cx="7956550" cy="0"/>
          </a:xfrm>
          <a:prstGeom prst="line">
            <a:avLst/>
          </a:prstGeom>
          <a:noFill/>
          <a:ln w="9525" algn="ctr">
            <a:solidFill>
              <a:srgbClr val="0066FF"/>
            </a:solidFill>
            <a:round/>
            <a:headEnd/>
            <a:tailEnd/>
          </a:ln>
        </p:spPr>
      </p:cxnSp>
      <p:sp>
        <p:nvSpPr>
          <p:cNvPr id="3080" name="Скругленный прямоугольник 10"/>
          <p:cNvSpPr>
            <a:spLocks noChangeArrowheads="1"/>
          </p:cNvSpPr>
          <p:nvPr/>
        </p:nvSpPr>
        <p:spPr bwMode="auto">
          <a:xfrm>
            <a:off x="8460432" y="6313488"/>
            <a:ext cx="568325" cy="349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  <a:latin typeface="Arial" charset="0"/>
              </a:rPr>
              <a:t>14</a:t>
            </a:r>
            <a:endParaRPr lang="ru-RU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755576" y="764704"/>
            <a:ext cx="7992888" cy="611188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99CCFF"/>
            </a:outerShdw>
          </a:effectLst>
        </p:spPr>
        <p:txBody>
          <a:bodyPr wrap="none" anchor="ctr"/>
          <a:lstStyle/>
          <a:p>
            <a:pPr algn="ctr"/>
            <a:r>
              <a:rPr lang="ru-RU" b="1" dirty="0"/>
              <a:t>Порядок обеспечения денежным  довольствием курсантов</a:t>
            </a:r>
            <a:endParaRPr lang="ru-RU" dirty="0"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23264"/>
              </p:ext>
            </p:extLst>
          </p:nvPr>
        </p:nvGraphicFramePr>
        <p:xfrm>
          <a:off x="641350" y="1863944"/>
          <a:ext cx="7989018" cy="206730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22260"/>
                <a:gridCol w="932295"/>
                <a:gridCol w="932295"/>
                <a:gridCol w="1064813"/>
                <a:gridCol w="1004921"/>
                <a:gridCol w="1296144"/>
                <a:gridCol w="1436290"/>
              </a:tblGrid>
              <a:tr h="29185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Оклад денежного содержания (ОДС)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Ежемесячные дополнительные выплаты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Итого без учета иных дополнительных выплат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</a:tr>
              <a:tr h="6566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Оклад по воинской должности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Оклад по воинскому </a:t>
                      </a:r>
                      <a:r>
                        <a:rPr lang="ru-RU" sz="900" dirty="0" smtClean="0">
                          <a:effectLst/>
                        </a:rPr>
                        <a:t>званию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Надбавка за выслугу лет   от 2-х до 5-ти лет 10%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Надбавка за особые условия </a:t>
                      </a:r>
                      <a:r>
                        <a:rPr lang="ru-RU" sz="900" dirty="0" smtClean="0">
                          <a:effectLst/>
                        </a:rPr>
                        <a:t>службы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</a:rPr>
                        <a:t>Надбавка за работу со сведениями,  составляющими государственную тайну 10%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5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</a:tr>
              <a:tr h="396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– 2 </a:t>
                      </a:r>
                      <a:r>
                        <a:rPr lang="ru-RU" sz="1000" dirty="0" smtClean="0">
                          <a:effectLst/>
                        </a:rPr>
                        <a:t>курс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2000,00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</a:tr>
              <a:tr h="5281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 – 5 курс 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7000,00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5000,00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1200,00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14600,00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11" marR="56111" marT="0" marB="0" anchor="ctr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023378"/>
              </p:ext>
            </p:extLst>
          </p:nvPr>
        </p:nvGraphicFramePr>
        <p:xfrm>
          <a:off x="637219" y="4345696"/>
          <a:ext cx="8229601" cy="13881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1400"/>
                <a:gridCol w="856390"/>
                <a:gridCol w="934903"/>
                <a:gridCol w="792088"/>
                <a:gridCol w="1152128"/>
                <a:gridCol w="1512168"/>
                <a:gridCol w="1630524"/>
              </a:tblGrid>
              <a:tr h="37944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 – 2 курс (до заключения контракта)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 – 5 курс (проходящие службу по контракту)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514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Без стимулирующих надбавок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Успевающие на «хорошо» и «отлично»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Успевающие на «отлично»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Имеющие </a:t>
                      </a:r>
                      <a:r>
                        <a:rPr lang="en-US" sz="1000" dirty="0">
                          <a:effectLst/>
                        </a:rPr>
                        <a:t>II</a:t>
                      </a:r>
                      <a:r>
                        <a:rPr lang="ru-RU" sz="1000" dirty="0">
                          <a:effectLst/>
                        </a:rPr>
                        <a:t>-й </a:t>
                      </a:r>
                      <a:r>
                        <a:rPr lang="ru-RU" sz="1000" dirty="0" smtClean="0">
                          <a:effectLst/>
                        </a:rPr>
                        <a:t>уровень </a:t>
                      </a:r>
                      <a:r>
                        <a:rPr lang="ru-RU" sz="1000" dirty="0" err="1" smtClean="0">
                          <a:effectLst/>
                        </a:rPr>
                        <a:t>физ.подготовки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Имеющие высший  квалификационный уровень </a:t>
                      </a:r>
                      <a:r>
                        <a:rPr lang="ru-RU" sz="1000" dirty="0" smtClean="0">
                          <a:effectLst/>
                        </a:rPr>
                        <a:t>физ. </a:t>
                      </a:r>
                      <a:r>
                        <a:rPr lang="ru-RU" sz="1000" dirty="0">
                          <a:effectLst/>
                        </a:rPr>
                        <a:t>подготовки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Имеющие спортивные звания «Мастер спорта </a:t>
                      </a:r>
                      <a:r>
                        <a:rPr lang="ru-RU" sz="1000" dirty="0" smtClean="0">
                          <a:effectLst/>
                        </a:rPr>
                        <a:t>РФ»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</a:tr>
              <a:tr h="3835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2000 рублей в месяц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</a:rPr>
                        <a:t>14600 </a:t>
                      </a:r>
                      <a:r>
                        <a:rPr lang="ru-RU" sz="1000" b="1" dirty="0">
                          <a:effectLst/>
                        </a:rPr>
                        <a:t>рублей в месяц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 до 1800 рублей в месяц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+до 3000 рублей в месяц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+до 1800 рублей в месяц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+до 4900 рублей в месяц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+ до 7000 рублей в месяц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7947" marR="47947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5439" y="4000419"/>
            <a:ext cx="43874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17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II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Иные дополнительные выплаты:</a:t>
            </a:r>
            <a:endParaRPr kumimoji="0" 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517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439" y="1535110"/>
            <a:ext cx="34499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5175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I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. Основные выплаты,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</a:rPr>
              <a:t>руб.</a:t>
            </a:r>
            <a:endParaRPr lang="ru-RU" sz="5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0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Денежное довольствие курсантов</a:t>
            </a:r>
            <a:endParaRPr lang="ru-RU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7030A0"/>
                </a:outerShdw>
              </a:effectLst>
              <a:latin typeface="Arial" charset="0"/>
            </a:endParaRPr>
          </a:p>
        </p:txBody>
      </p:sp>
      <p:sp>
        <p:nvSpPr>
          <p:cNvPr id="3075" name="Freeform 1043"/>
          <p:cNvSpPr>
            <a:spLocks noEditPoints="1"/>
          </p:cNvSpPr>
          <p:nvPr/>
        </p:nvSpPr>
        <p:spPr bwMode="auto">
          <a:xfrm>
            <a:off x="0" y="6237288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6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grpSp>
        <p:nvGrpSpPr>
          <p:cNvPr id="2" name="Группа 18"/>
          <p:cNvGrpSpPr>
            <a:grpSpLocks/>
          </p:cNvGrpSpPr>
          <p:nvPr/>
        </p:nvGrpSpPr>
        <p:grpSpPr bwMode="auto">
          <a:xfrm>
            <a:off x="71363" y="-6821"/>
            <a:ext cx="684213" cy="771525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14" y="284193"/>
              <a:ext cx="360023" cy="27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3083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079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177925" y="6711950"/>
            <a:ext cx="7956550" cy="0"/>
          </a:xfrm>
          <a:prstGeom prst="line">
            <a:avLst/>
          </a:prstGeom>
          <a:noFill/>
          <a:ln w="9525" algn="ctr">
            <a:solidFill>
              <a:srgbClr val="0066FF"/>
            </a:solidFill>
            <a:round/>
            <a:headEnd/>
            <a:tailEnd/>
          </a:ln>
        </p:spPr>
      </p:cxnSp>
      <p:sp>
        <p:nvSpPr>
          <p:cNvPr id="3080" name="Скругленный прямоугольник 10"/>
          <p:cNvSpPr>
            <a:spLocks noChangeArrowheads="1"/>
          </p:cNvSpPr>
          <p:nvPr/>
        </p:nvSpPr>
        <p:spPr bwMode="auto">
          <a:xfrm>
            <a:off x="8460432" y="6313488"/>
            <a:ext cx="568325" cy="349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  <a:latin typeface="Arial" charset="0"/>
              </a:rPr>
              <a:t>15</a:t>
            </a:r>
            <a:endParaRPr lang="ru-RU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8575" y="5478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25213"/>
              </p:ext>
            </p:extLst>
          </p:nvPr>
        </p:nvGraphicFramePr>
        <p:xfrm>
          <a:off x="-80696" y="542014"/>
          <a:ext cx="9163050" cy="599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Диаграмма" r:id="rId4" imgW="9163179" imgH="5981580" progId="MSGraph.Chart.8">
                  <p:embed/>
                </p:oleObj>
              </mc:Choice>
              <mc:Fallback>
                <p:oleObj name="Диаграмма" r:id="rId4" imgW="9163179" imgH="5981580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0696" y="542014"/>
                        <a:ext cx="9163050" cy="5991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8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4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3175" y="0"/>
            <a:chExt cx="9147175" cy="6867525"/>
          </a:xfrm>
        </p:grpSpPr>
        <p:sp>
          <p:nvSpPr>
            <p:cNvPr id="14341" name="Rectangle 1044"/>
            <p:cNvSpPr>
              <a:spLocks noChangeArrowheads="1"/>
            </p:cNvSpPr>
            <p:nvPr/>
          </p:nvSpPr>
          <p:spPr bwMode="auto">
            <a:xfrm>
              <a:off x="0" y="0"/>
              <a:ext cx="9144000" cy="527050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>
                <a:defRPr/>
              </a:pPr>
              <a:endParaRPr lang="ru-RU" sz="7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endParaRPr>
            </a:p>
            <a:p>
              <a:pPr algn="r">
                <a:defRPr/>
              </a:pPr>
              <a:r>
                <a:rPr lang="ru-RU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7030A0"/>
                    </a:outerShdw>
                  </a:effectLst>
                  <a:latin typeface="Arial" charset="0"/>
                </a:rPr>
                <a:t>КОНТАКТНАЯ </a:t>
              </a:r>
              <a:r>
                <a:rPr lang="ru-RU" b="1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7030A0"/>
                    </a:outerShdw>
                  </a:effectLst>
                  <a:latin typeface="Arial" charset="0"/>
                </a:rPr>
                <a:t>ИНФОРМАЦИЯ ПРИЕМНОЙ КОМИССИИ</a:t>
              </a:r>
            </a:p>
          </p:txBody>
        </p:sp>
        <p:sp>
          <p:nvSpPr>
            <p:cNvPr id="14342" name="Freeform 1043"/>
            <p:cNvSpPr>
              <a:spLocks noEditPoints="1"/>
            </p:cNvSpPr>
            <p:nvPr/>
          </p:nvSpPr>
          <p:spPr bwMode="auto">
            <a:xfrm>
              <a:off x="0" y="6237288"/>
              <a:ext cx="1282700" cy="581025"/>
            </a:xfrm>
            <a:custGeom>
              <a:avLst/>
              <a:gdLst>
                <a:gd name="T0" fmla="*/ 2147483647 w 179"/>
                <a:gd name="T1" fmla="*/ 2147483647 h 81"/>
                <a:gd name="T2" fmla="*/ 2147483647 w 179"/>
                <a:gd name="T3" fmla="*/ 2147483647 h 81"/>
                <a:gd name="T4" fmla="*/ 2147483647 w 179"/>
                <a:gd name="T5" fmla="*/ 2147483647 h 81"/>
                <a:gd name="T6" fmla="*/ 2147483647 w 179"/>
                <a:gd name="T7" fmla="*/ 2147483647 h 81"/>
                <a:gd name="T8" fmla="*/ 2147483647 w 179"/>
                <a:gd name="T9" fmla="*/ 2147483647 h 81"/>
                <a:gd name="T10" fmla="*/ 2147483647 w 179"/>
                <a:gd name="T11" fmla="*/ 2147483647 h 81"/>
                <a:gd name="T12" fmla="*/ 2147483647 w 179"/>
                <a:gd name="T13" fmla="*/ 2147483647 h 81"/>
                <a:gd name="T14" fmla="*/ 2147483647 w 179"/>
                <a:gd name="T15" fmla="*/ 2147483647 h 81"/>
                <a:gd name="T16" fmla="*/ 2147483647 w 179"/>
                <a:gd name="T17" fmla="*/ 2147483647 h 81"/>
                <a:gd name="T18" fmla="*/ 2147483647 w 179"/>
                <a:gd name="T19" fmla="*/ 2147483647 h 81"/>
                <a:gd name="T20" fmla="*/ 2147483647 w 179"/>
                <a:gd name="T21" fmla="*/ 2147483647 h 81"/>
                <a:gd name="T22" fmla="*/ 2147483647 w 179"/>
                <a:gd name="T23" fmla="*/ 2147483647 h 81"/>
                <a:gd name="T24" fmla="*/ 2147483647 w 179"/>
                <a:gd name="T25" fmla="*/ 2147483647 h 81"/>
                <a:gd name="T26" fmla="*/ 2147483647 w 179"/>
                <a:gd name="T27" fmla="*/ 2147483647 h 81"/>
                <a:gd name="T28" fmla="*/ 2147483647 w 179"/>
                <a:gd name="T29" fmla="*/ 2147483647 h 81"/>
                <a:gd name="T30" fmla="*/ 2147483647 w 179"/>
                <a:gd name="T31" fmla="*/ 2147483647 h 81"/>
                <a:gd name="T32" fmla="*/ 2147483647 w 179"/>
                <a:gd name="T33" fmla="*/ 2147483647 h 81"/>
                <a:gd name="T34" fmla="*/ 2147483647 w 179"/>
                <a:gd name="T35" fmla="*/ 2147483647 h 81"/>
                <a:gd name="T36" fmla="*/ 2147483647 w 179"/>
                <a:gd name="T37" fmla="*/ 2147483647 h 81"/>
                <a:gd name="T38" fmla="*/ 2147483647 w 179"/>
                <a:gd name="T39" fmla="*/ 2147483647 h 81"/>
                <a:gd name="T40" fmla="*/ 2147483647 w 179"/>
                <a:gd name="T41" fmla="*/ 2147483647 h 81"/>
                <a:gd name="T42" fmla="*/ 2147483647 w 179"/>
                <a:gd name="T43" fmla="*/ 2147483647 h 81"/>
                <a:gd name="T44" fmla="*/ 2147483647 w 179"/>
                <a:gd name="T45" fmla="*/ 2147483647 h 81"/>
                <a:gd name="T46" fmla="*/ 2147483647 w 179"/>
                <a:gd name="T47" fmla="*/ 2147483647 h 81"/>
                <a:gd name="T48" fmla="*/ 2147483647 w 179"/>
                <a:gd name="T49" fmla="*/ 2147483647 h 81"/>
                <a:gd name="T50" fmla="*/ 2147483647 w 179"/>
                <a:gd name="T51" fmla="*/ 2147483647 h 81"/>
                <a:gd name="T52" fmla="*/ 2147483647 w 179"/>
                <a:gd name="T53" fmla="*/ 2147483647 h 81"/>
                <a:gd name="T54" fmla="*/ 2147483647 w 179"/>
                <a:gd name="T55" fmla="*/ 2147483647 h 81"/>
                <a:gd name="T56" fmla="*/ 2147483647 w 179"/>
                <a:gd name="T57" fmla="*/ 2147483647 h 81"/>
                <a:gd name="T58" fmla="*/ 2147483647 w 179"/>
                <a:gd name="T59" fmla="*/ 2147483647 h 81"/>
                <a:gd name="T60" fmla="*/ 2147483647 w 179"/>
                <a:gd name="T61" fmla="*/ 2147483647 h 81"/>
                <a:gd name="T62" fmla="*/ 2147483647 w 179"/>
                <a:gd name="T63" fmla="*/ 2147483647 h 81"/>
                <a:gd name="T64" fmla="*/ 2147483647 w 179"/>
                <a:gd name="T65" fmla="*/ 2147483647 h 81"/>
                <a:gd name="T66" fmla="*/ 2147483647 w 179"/>
                <a:gd name="T67" fmla="*/ 2147483647 h 81"/>
                <a:gd name="T68" fmla="*/ 2147483647 w 179"/>
                <a:gd name="T69" fmla="*/ 2147483647 h 81"/>
                <a:gd name="T70" fmla="*/ 2147483647 w 179"/>
                <a:gd name="T71" fmla="*/ 2147483647 h 81"/>
                <a:gd name="T72" fmla="*/ 2147483647 w 179"/>
                <a:gd name="T73" fmla="*/ 2147483647 h 81"/>
                <a:gd name="T74" fmla="*/ 2147483647 w 179"/>
                <a:gd name="T75" fmla="*/ 2147483647 h 81"/>
                <a:gd name="T76" fmla="*/ 2147483647 w 179"/>
                <a:gd name="T77" fmla="*/ 2147483647 h 81"/>
                <a:gd name="T78" fmla="*/ 2147483647 w 179"/>
                <a:gd name="T79" fmla="*/ 2147483647 h 81"/>
                <a:gd name="T80" fmla="*/ 2147483647 w 179"/>
                <a:gd name="T81" fmla="*/ 2147483647 h 81"/>
                <a:gd name="T82" fmla="*/ 2147483647 w 179"/>
                <a:gd name="T83" fmla="*/ 2147483647 h 81"/>
                <a:gd name="T84" fmla="*/ 2147483647 w 179"/>
                <a:gd name="T85" fmla="*/ 2147483647 h 81"/>
                <a:gd name="T86" fmla="*/ 2147483647 w 179"/>
                <a:gd name="T87" fmla="*/ 2147483647 h 81"/>
                <a:gd name="T88" fmla="*/ 2147483647 w 179"/>
                <a:gd name="T89" fmla="*/ 2147483647 h 81"/>
                <a:gd name="T90" fmla="*/ 2147483647 w 179"/>
                <a:gd name="T91" fmla="*/ 2147483647 h 81"/>
                <a:gd name="T92" fmla="*/ 2147483647 w 179"/>
                <a:gd name="T93" fmla="*/ 0 h 8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79"/>
                <a:gd name="T142" fmla="*/ 0 h 81"/>
                <a:gd name="T143" fmla="*/ 179 w 179"/>
                <a:gd name="T144" fmla="*/ 81 h 8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79" h="81">
                  <a:moveTo>
                    <a:pt x="0" y="81"/>
                  </a:moveTo>
                  <a:lnTo>
                    <a:pt x="0" y="67"/>
                  </a:lnTo>
                  <a:cubicBezTo>
                    <a:pt x="1" y="67"/>
                    <a:pt x="4" y="68"/>
                    <a:pt x="5" y="68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7" y="68"/>
                    <a:pt x="8" y="68"/>
                    <a:pt x="8" y="66"/>
                  </a:cubicBezTo>
                  <a:cubicBezTo>
                    <a:pt x="10" y="67"/>
                    <a:pt x="10" y="67"/>
                    <a:pt x="13" y="67"/>
                  </a:cubicBezTo>
                  <a:cubicBezTo>
                    <a:pt x="14" y="68"/>
                    <a:pt x="14" y="69"/>
                    <a:pt x="14" y="69"/>
                  </a:cubicBezTo>
                  <a:cubicBezTo>
                    <a:pt x="15" y="69"/>
                    <a:pt x="16" y="69"/>
                    <a:pt x="17" y="69"/>
                  </a:cubicBezTo>
                  <a:cubicBezTo>
                    <a:pt x="17" y="67"/>
                    <a:pt x="17" y="66"/>
                    <a:pt x="20" y="67"/>
                  </a:cubicBezTo>
                  <a:cubicBezTo>
                    <a:pt x="20" y="68"/>
                    <a:pt x="20" y="68"/>
                    <a:pt x="20" y="69"/>
                  </a:cubicBezTo>
                  <a:cubicBezTo>
                    <a:pt x="20" y="69"/>
                    <a:pt x="21" y="69"/>
                    <a:pt x="22" y="69"/>
                  </a:cubicBezTo>
                  <a:cubicBezTo>
                    <a:pt x="22" y="68"/>
                    <a:pt x="21" y="67"/>
                    <a:pt x="21" y="66"/>
                  </a:cubicBezTo>
                  <a:cubicBezTo>
                    <a:pt x="22" y="66"/>
                    <a:pt x="22" y="66"/>
                    <a:pt x="22" y="66"/>
                  </a:cubicBezTo>
                  <a:cubicBezTo>
                    <a:pt x="22" y="65"/>
                    <a:pt x="22" y="65"/>
                    <a:pt x="23" y="65"/>
                  </a:cubicBezTo>
                  <a:cubicBezTo>
                    <a:pt x="23" y="65"/>
                    <a:pt x="23" y="66"/>
                    <a:pt x="23" y="66"/>
                  </a:cubicBezTo>
                  <a:cubicBezTo>
                    <a:pt x="25" y="67"/>
                    <a:pt x="27" y="67"/>
                    <a:pt x="29" y="67"/>
                  </a:cubicBezTo>
                  <a:cubicBezTo>
                    <a:pt x="29" y="67"/>
                    <a:pt x="29" y="66"/>
                    <a:pt x="29" y="66"/>
                  </a:cubicBezTo>
                  <a:cubicBezTo>
                    <a:pt x="34" y="66"/>
                    <a:pt x="35" y="69"/>
                    <a:pt x="36" y="64"/>
                  </a:cubicBezTo>
                  <a:cubicBezTo>
                    <a:pt x="39" y="62"/>
                    <a:pt x="38" y="55"/>
                    <a:pt x="38" y="55"/>
                  </a:cubicBezTo>
                  <a:cubicBezTo>
                    <a:pt x="38" y="55"/>
                    <a:pt x="39" y="55"/>
                    <a:pt x="39" y="55"/>
                  </a:cubicBezTo>
                  <a:cubicBezTo>
                    <a:pt x="39" y="53"/>
                    <a:pt x="39" y="51"/>
                    <a:pt x="38" y="48"/>
                  </a:cubicBezTo>
                  <a:lnTo>
                    <a:pt x="40" y="48"/>
                  </a:lnTo>
                  <a:cubicBezTo>
                    <a:pt x="40" y="48"/>
                    <a:pt x="40" y="45"/>
                    <a:pt x="41" y="43"/>
                  </a:cubicBezTo>
                  <a:lnTo>
                    <a:pt x="41" y="36"/>
                  </a:lnTo>
                  <a:lnTo>
                    <a:pt x="40" y="36"/>
                  </a:lnTo>
                  <a:lnTo>
                    <a:pt x="43" y="35"/>
                  </a:lnTo>
                  <a:lnTo>
                    <a:pt x="44" y="4"/>
                  </a:lnTo>
                  <a:lnTo>
                    <a:pt x="46" y="35"/>
                  </a:lnTo>
                  <a:lnTo>
                    <a:pt x="48" y="36"/>
                  </a:lnTo>
                  <a:lnTo>
                    <a:pt x="47" y="36"/>
                  </a:lnTo>
                  <a:lnTo>
                    <a:pt x="47" y="43"/>
                  </a:lnTo>
                  <a:cubicBezTo>
                    <a:pt x="48" y="45"/>
                    <a:pt x="49" y="46"/>
                    <a:pt x="49" y="48"/>
                  </a:cubicBezTo>
                  <a:lnTo>
                    <a:pt x="50" y="48"/>
                  </a:lnTo>
                  <a:cubicBezTo>
                    <a:pt x="49" y="51"/>
                    <a:pt x="49" y="52"/>
                    <a:pt x="50" y="55"/>
                  </a:cubicBezTo>
                  <a:cubicBezTo>
                    <a:pt x="50" y="55"/>
                    <a:pt x="51" y="55"/>
                    <a:pt x="51" y="55"/>
                  </a:cubicBezTo>
                  <a:cubicBezTo>
                    <a:pt x="50" y="59"/>
                    <a:pt x="51" y="61"/>
                    <a:pt x="52" y="64"/>
                  </a:cubicBezTo>
                  <a:cubicBezTo>
                    <a:pt x="53" y="64"/>
                    <a:pt x="54" y="65"/>
                    <a:pt x="54" y="65"/>
                  </a:cubicBezTo>
                  <a:cubicBezTo>
                    <a:pt x="55" y="62"/>
                    <a:pt x="57" y="64"/>
                    <a:pt x="58" y="63"/>
                  </a:cubicBezTo>
                  <a:cubicBezTo>
                    <a:pt x="59" y="59"/>
                    <a:pt x="59" y="57"/>
                    <a:pt x="61" y="55"/>
                  </a:cubicBezTo>
                  <a:cubicBezTo>
                    <a:pt x="61" y="53"/>
                    <a:pt x="61" y="52"/>
                    <a:pt x="62" y="50"/>
                  </a:cubicBezTo>
                  <a:cubicBezTo>
                    <a:pt x="64" y="52"/>
                    <a:pt x="62" y="56"/>
                    <a:pt x="66" y="57"/>
                  </a:cubicBezTo>
                  <a:cubicBezTo>
                    <a:pt x="66" y="57"/>
                    <a:pt x="66" y="57"/>
                    <a:pt x="66" y="58"/>
                  </a:cubicBezTo>
                  <a:cubicBezTo>
                    <a:pt x="67" y="56"/>
                    <a:pt x="67" y="54"/>
                    <a:pt x="68" y="53"/>
                  </a:cubicBezTo>
                  <a:cubicBezTo>
                    <a:pt x="69" y="54"/>
                    <a:pt x="68" y="56"/>
                    <a:pt x="70" y="58"/>
                  </a:cubicBezTo>
                  <a:cubicBezTo>
                    <a:pt x="70" y="60"/>
                    <a:pt x="70" y="60"/>
                    <a:pt x="70" y="61"/>
                  </a:cubicBezTo>
                  <a:cubicBezTo>
                    <a:pt x="70" y="61"/>
                    <a:pt x="71" y="61"/>
                    <a:pt x="71" y="61"/>
                  </a:cubicBezTo>
                  <a:cubicBezTo>
                    <a:pt x="71" y="62"/>
                    <a:pt x="71" y="62"/>
                    <a:pt x="72" y="63"/>
                  </a:cubicBezTo>
                  <a:cubicBezTo>
                    <a:pt x="73" y="63"/>
                    <a:pt x="74" y="63"/>
                    <a:pt x="76" y="64"/>
                  </a:cubicBezTo>
                  <a:cubicBezTo>
                    <a:pt x="76" y="64"/>
                    <a:pt x="76" y="64"/>
                    <a:pt x="76" y="64"/>
                  </a:cubicBezTo>
                  <a:cubicBezTo>
                    <a:pt x="77" y="65"/>
                    <a:pt x="78" y="65"/>
                    <a:pt x="79" y="65"/>
                  </a:cubicBezTo>
                  <a:cubicBezTo>
                    <a:pt x="78" y="64"/>
                    <a:pt x="78" y="63"/>
                    <a:pt x="78" y="62"/>
                  </a:cubicBezTo>
                  <a:cubicBezTo>
                    <a:pt x="79" y="62"/>
                    <a:pt x="79" y="61"/>
                    <a:pt x="79" y="61"/>
                  </a:cubicBezTo>
                  <a:cubicBezTo>
                    <a:pt x="79" y="63"/>
                    <a:pt x="80" y="64"/>
                    <a:pt x="80" y="65"/>
                  </a:cubicBezTo>
                  <a:cubicBezTo>
                    <a:pt x="80" y="65"/>
                    <a:pt x="81" y="66"/>
                    <a:pt x="82" y="66"/>
                  </a:cubicBezTo>
                  <a:cubicBezTo>
                    <a:pt x="82" y="66"/>
                    <a:pt x="82" y="65"/>
                    <a:pt x="82" y="65"/>
                  </a:cubicBezTo>
                  <a:cubicBezTo>
                    <a:pt x="85" y="66"/>
                    <a:pt x="92" y="65"/>
                    <a:pt x="94" y="67"/>
                  </a:cubicBezTo>
                  <a:cubicBezTo>
                    <a:pt x="96" y="64"/>
                    <a:pt x="95" y="60"/>
                    <a:pt x="95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6" y="57"/>
                    <a:pt x="96" y="58"/>
                    <a:pt x="96" y="59"/>
                  </a:cubicBezTo>
                  <a:cubicBezTo>
                    <a:pt x="97" y="59"/>
                    <a:pt x="97" y="59"/>
                    <a:pt x="97" y="58"/>
                  </a:cubicBezTo>
                  <a:cubicBezTo>
                    <a:pt x="97" y="59"/>
                    <a:pt x="98" y="60"/>
                    <a:pt x="98" y="61"/>
                  </a:cubicBezTo>
                  <a:cubicBezTo>
                    <a:pt x="99" y="62"/>
                    <a:pt x="99" y="62"/>
                    <a:pt x="100" y="61"/>
                  </a:cubicBezTo>
                  <a:cubicBezTo>
                    <a:pt x="100" y="62"/>
                    <a:pt x="100" y="63"/>
                    <a:pt x="100" y="63"/>
                  </a:cubicBezTo>
                  <a:cubicBezTo>
                    <a:pt x="101" y="63"/>
                    <a:pt x="102" y="64"/>
                    <a:pt x="103" y="64"/>
                  </a:cubicBezTo>
                  <a:cubicBezTo>
                    <a:pt x="103" y="62"/>
                    <a:pt x="103" y="60"/>
                    <a:pt x="103" y="59"/>
                  </a:cubicBezTo>
                  <a:cubicBezTo>
                    <a:pt x="103" y="59"/>
                    <a:pt x="104" y="59"/>
                    <a:pt x="104" y="59"/>
                  </a:cubicBezTo>
                  <a:cubicBezTo>
                    <a:pt x="104" y="58"/>
                    <a:pt x="104" y="57"/>
                    <a:pt x="104" y="56"/>
                  </a:cubicBezTo>
                  <a:cubicBezTo>
                    <a:pt x="105" y="56"/>
                    <a:pt x="105" y="56"/>
                    <a:pt x="105" y="56"/>
                  </a:cubicBezTo>
                  <a:cubicBezTo>
                    <a:pt x="105" y="57"/>
                    <a:pt x="106" y="58"/>
                    <a:pt x="106" y="59"/>
                  </a:cubicBezTo>
                  <a:cubicBezTo>
                    <a:pt x="106" y="59"/>
                    <a:pt x="106" y="59"/>
                    <a:pt x="107" y="59"/>
                  </a:cubicBezTo>
                  <a:cubicBezTo>
                    <a:pt x="107" y="60"/>
                    <a:pt x="107" y="60"/>
                    <a:pt x="107" y="61"/>
                  </a:cubicBezTo>
                  <a:cubicBezTo>
                    <a:pt x="108" y="60"/>
                    <a:pt x="109" y="60"/>
                    <a:pt x="110" y="60"/>
                  </a:cubicBezTo>
                  <a:cubicBezTo>
                    <a:pt x="110" y="60"/>
                    <a:pt x="111" y="60"/>
                    <a:pt x="111" y="60"/>
                  </a:cubicBezTo>
                  <a:cubicBezTo>
                    <a:pt x="111" y="60"/>
                    <a:pt x="111" y="60"/>
                    <a:pt x="112" y="60"/>
                  </a:cubicBezTo>
                  <a:cubicBezTo>
                    <a:pt x="112" y="59"/>
                    <a:pt x="112" y="59"/>
                    <a:pt x="112" y="58"/>
                  </a:cubicBezTo>
                  <a:cubicBezTo>
                    <a:pt x="114" y="58"/>
                    <a:pt x="114" y="58"/>
                    <a:pt x="115" y="59"/>
                  </a:cubicBezTo>
                  <a:cubicBezTo>
                    <a:pt x="121" y="48"/>
                    <a:pt x="126" y="37"/>
                    <a:pt x="132" y="26"/>
                  </a:cubicBezTo>
                  <a:cubicBezTo>
                    <a:pt x="131" y="26"/>
                    <a:pt x="130" y="25"/>
                    <a:pt x="129" y="24"/>
                  </a:cubicBezTo>
                  <a:cubicBezTo>
                    <a:pt x="132" y="25"/>
                    <a:pt x="132" y="25"/>
                    <a:pt x="134" y="27"/>
                  </a:cubicBezTo>
                  <a:cubicBezTo>
                    <a:pt x="139" y="27"/>
                    <a:pt x="144" y="28"/>
                    <a:pt x="148" y="28"/>
                  </a:cubicBezTo>
                  <a:cubicBezTo>
                    <a:pt x="146" y="26"/>
                    <a:pt x="143" y="25"/>
                    <a:pt x="140" y="23"/>
                  </a:cubicBezTo>
                  <a:cubicBezTo>
                    <a:pt x="140" y="23"/>
                    <a:pt x="140" y="23"/>
                    <a:pt x="140" y="23"/>
                  </a:cubicBezTo>
                  <a:cubicBezTo>
                    <a:pt x="140" y="23"/>
                    <a:pt x="139" y="23"/>
                    <a:pt x="138" y="23"/>
                  </a:cubicBezTo>
                  <a:cubicBezTo>
                    <a:pt x="138" y="22"/>
                    <a:pt x="138" y="22"/>
                    <a:pt x="139" y="22"/>
                  </a:cubicBezTo>
                  <a:cubicBezTo>
                    <a:pt x="138" y="22"/>
                    <a:pt x="138" y="22"/>
                    <a:pt x="138" y="21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42" y="23"/>
                    <a:pt x="145" y="25"/>
                    <a:pt x="149" y="27"/>
                  </a:cubicBezTo>
                  <a:cubicBezTo>
                    <a:pt x="151" y="27"/>
                    <a:pt x="151" y="28"/>
                    <a:pt x="153" y="28"/>
                  </a:cubicBezTo>
                  <a:cubicBezTo>
                    <a:pt x="153" y="28"/>
                    <a:pt x="153" y="29"/>
                    <a:pt x="153" y="29"/>
                  </a:cubicBezTo>
                  <a:cubicBezTo>
                    <a:pt x="153" y="29"/>
                    <a:pt x="153" y="29"/>
                    <a:pt x="154" y="29"/>
                  </a:cubicBezTo>
                  <a:cubicBezTo>
                    <a:pt x="148" y="40"/>
                    <a:pt x="143" y="51"/>
                    <a:pt x="140" y="62"/>
                  </a:cubicBezTo>
                  <a:cubicBezTo>
                    <a:pt x="147" y="61"/>
                    <a:pt x="154" y="62"/>
                    <a:pt x="161" y="63"/>
                  </a:cubicBezTo>
                  <a:cubicBezTo>
                    <a:pt x="161" y="63"/>
                    <a:pt x="162" y="63"/>
                    <a:pt x="162" y="64"/>
                  </a:cubicBezTo>
                  <a:cubicBezTo>
                    <a:pt x="164" y="64"/>
                    <a:pt x="165" y="63"/>
                    <a:pt x="169" y="64"/>
                  </a:cubicBezTo>
                  <a:cubicBezTo>
                    <a:pt x="169" y="63"/>
                    <a:pt x="169" y="63"/>
                    <a:pt x="169" y="63"/>
                  </a:cubicBezTo>
                  <a:cubicBezTo>
                    <a:pt x="173" y="65"/>
                    <a:pt x="175" y="66"/>
                    <a:pt x="179" y="67"/>
                  </a:cubicBezTo>
                  <a:lnTo>
                    <a:pt x="179" y="81"/>
                  </a:lnTo>
                  <a:lnTo>
                    <a:pt x="0" y="81"/>
                  </a:lnTo>
                  <a:close/>
                  <a:moveTo>
                    <a:pt x="161" y="58"/>
                  </a:moveTo>
                  <a:cubicBezTo>
                    <a:pt x="160" y="54"/>
                    <a:pt x="160" y="54"/>
                    <a:pt x="160" y="45"/>
                  </a:cubicBezTo>
                  <a:cubicBezTo>
                    <a:pt x="159" y="45"/>
                    <a:pt x="159" y="45"/>
                    <a:pt x="158" y="45"/>
                  </a:cubicBezTo>
                  <a:cubicBezTo>
                    <a:pt x="158" y="44"/>
                    <a:pt x="158" y="44"/>
                    <a:pt x="158" y="43"/>
                  </a:cubicBezTo>
                  <a:cubicBezTo>
                    <a:pt x="157" y="43"/>
                    <a:pt x="157" y="43"/>
                    <a:pt x="157" y="43"/>
                  </a:cubicBezTo>
                  <a:cubicBezTo>
                    <a:pt x="157" y="44"/>
                    <a:pt x="157" y="44"/>
                    <a:pt x="157" y="45"/>
                  </a:cubicBezTo>
                  <a:cubicBezTo>
                    <a:pt x="158" y="46"/>
                    <a:pt x="159" y="46"/>
                    <a:pt x="158" y="48"/>
                  </a:cubicBezTo>
                  <a:cubicBezTo>
                    <a:pt x="157" y="48"/>
                    <a:pt x="156" y="48"/>
                    <a:pt x="155" y="48"/>
                  </a:cubicBezTo>
                  <a:cubicBezTo>
                    <a:pt x="155" y="46"/>
                    <a:pt x="156" y="45"/>
                    <a:pt x="156" y="42"/>
                  </a:cubicBezTo>
                  <a:cubicBezTo>
                    <a:pt x="158" y="43"/>
                    <a:pt x="158" y="44"/>
                    <a:pt x="160" y="45"/>
                  </a:cubicBezTo>
                  <a:cubicBezTo>
                    <a:pt x="160" y="42"/>
                    <a:pt x="157" y="38"/>
                    <a:pt x="161" y="38"/>
                  </a:cubicBezTo>
                  <a:cubicBezTo>
                    <a:pt x="162" y="38"/>
                    <a:pt x="162" y="39"/>
                    <a:pt x="162" y="39"/>
                  </a:cubicBezTo>
                  <a:cubicBezTo>
                    <a:pt x="161" y="42"/>
                    <a:pt x="161" y="42"/>
                    <a:pt x="161" y="44"/>
                  </a:cubicBezTo>
                  <a:cubicBezTo>
                    <a:pt x="163" y="44"/>
                    <a:pt x="163" y="43"/>
                    <a:pt x="165" y="42"/>
                  </a:cubicBezTo>
                  <a:cubicBezTo>
                    <a:pt x="165" y="44"/>
                    <a:pt x="167" y="46"/>
                    <a:pt x="167" y="48"/>
                  </a:cubicBezTo>
                  <a:cubicBezTo>
                    <a:pt x="165" y="48"/>
                    <a:pt x="164" y="48"/>
                    <a:pt x="163" y="48"/>
                  </a:cubicBezTo>
                  <a:cubicBezTo>
                    <a:pt x="163" y="47"/>
                    <a:pt x="163" y="46"/>
                    <a:pt x="164" y="45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64" y="44"/>
                    <a:pt x="164" y="43"/>
                    <a:pt x="164" y="43"/>
                  </a:cubicBezTo>
                  <a:cubicBezTo>
                    <a:pt x="163" y="44"/>
                    <a:pt x="163" y="45"/>
                    <a:pt x="161" y="46"/>
                  </a:cubicBezTo>
                  <a:cubicBezTo>
                    <a:pt x="161" y="50"/>
                    <a:pt x="161" y="54"/>
                    <a:pt x="161" y="58"/>
                  </a:cubicBezTo>
                  <a:close/>
                  <a:moveTo>
                    <a:pt x="68" y="52"/>
                  </a:moveTo>
                  <a:cubicBezTo>
                    <a:pt x="68" y="52"/>
                    <a:pt x="68" y="52"/>
                    <a:pt x="68" y="51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68" y="52"/>
                    <a:pt x="68" y="52"/>
                    <a:pt x="68" y="52"/>
                  </a:cubicBezTo>
                  <a:close/>
                  <a:moveTo>
                    <a:pt x="128" y="24"/>
                  </a:moveTo>
                  <a:cubicBezTo>
                    <a:pt x="127" y="23"/>
                    <a:pt x="125" y="22"/>
                    <a:pt x="123" y="22"/>
                  </a:cubicBezTo>
                  <a:cubicBezTo>
                    <a:pt x="123" y="22"/>
                    <a:pt x="123" y="21"/>
                    <a:pt x="123" y="21"/>
                  </a:cubicBezTo>
                  <a:cubicBezTo>
                    <a:pt x="123" y="20"/>
                    <a:pt x="122" y="20"/>
                    <a:pt x="122" y="20"/>
                  </a:cubicBezTo>
                  <a:cubicBezTo>
                    <a:pt x="122" y="20"/>
                    <a:pt x="122" y="20"/>
                    <a:pt x="122" y="19"/>
                  </a:cubicBezTo>
                  <a:cubicBezTo>
                    <a:pt x="125" y="21"/>
                    <a:pt x="126" y="22"/>
                    <a:pt x="130" y="22"/>
                  </a:cubicBezTo>
                  <a:cubicBezTo>
                    <a:pt x="130" y="22"/>
                    <a:pt x="130" y="23"/>
                    <a:pt x="130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9" y="23"/>
                    <a:pt x="129" y="24"/>
                    <a:pt x="129" y="24"/>
                  </a:cubicBezTo>
                  <a:cubicBezTo>
                    <a:pt x="129" y="24"/>
                    <a:pt x="128" y="24"/>
                    <a:pt x="128" y="24"/>
                  </a:cubicBezTo>
                  <a:close/>
                  <a:moveTo>
                    <a:pt x="44" y="4"/>
                  </a:moveTo>
                  <a:cubicBezTo>
                    <a:pt x="44" y="3"/>
                    <a:pt x="44" y="3"/>
                    <a:pt x="44" y="3"/>
                  </a:cubicBezTo>
                  <a:cubicBezTo>
                    <a:pt x="44" y="3"/>
                    <a:pt x="44" y="2"/>
                    <a:pt x="44" y="2"/>
                  </a:cubicBezTo>
                  <a:cubicBezTo>
                    <a:pt x="44" y="3"/>
                    <a:pt x="44" y="3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lose/>
                  <a:moveTo>
                    <a:pt x="44" y="2"/>
                  </a:moveTo>
                  <a:cubicBezTo>
                    <a:pt x="44" y="1"/>
                    <a:pt x="44" y="0"/>
                    <a:pt x="44" y="0"/>
                  </a:cubicBezTo>
                  <a:cubicBezTo>
                    <a:pt x="44" y="0"/>
                    <a:pt x="44" y="0"/>
                    <a:pt x="45" y="0"/>
                  </a:cubicBezTo>
                  <a:cubicBezTo>
                    <a:pt x="44" y="1"/>
                    <a:pt x="44" y="1"/>
                    <a:pt x="44" y="2"/>
                  </a:cubicBezTo>
                  <a:close/>
                </a:path>
              </a:pathLst>
            </a:cu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343" name="Rectangle 1048"/>
            <p:cNvSpPr>
              <a:spLocks noChangeArrowheads="1"/>
            </p:cNvSpPr>
            <p:nvPr/>
          </p:nvSpPr>
          <p:spPr bwMode="auto">
            <a:xfrm>
              <a:off x="-3175" y="6731000"/>
              <a:ext cx="9147175" cy="136525"/>
            </a:xfrm>
            <a:prstGeom prst="rect">
              <a:avLst/>
            </a:prstGeom>
            <a:solidFill>
              <a:srgbClr val="0066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344" name="Line 29"/>
            <p:cNvSpPr>
              <a:spLocks noChangeShapeType="1"/>
            </p:cNvSpPr>
            <p:nvPr/>
          </p:nvSpPr>
          <p:spPr bwMode="auto">
            <a:xfrm flipH="1">
              <a:off x="0" y="563563"/>
              <a:ext cx="9144000" cy="0"/>
            </a:xfrm>
            <a:prstGeom prst="line">
              <a:avLst/>
            </a:prstGeom>
            <a:noFill/>
            <a:ln w="57150" cmpd="thickThin">
              <a:solidFill>
                <a:srgbClr val="0066FF"/>
              </a:solidFill>
              <a:round/>
              <a:headEnd/>
              <a:tailEnd/>
            </a:ln>
          </p:spPr>
          <p:txBody>
            <a:bodyPr lIns="90000" tIns="46800" rIns="90000" bIns="46800" anchorCtr="1"/>
            <a:lstStyle/>
            <a:p>
              <a:endParaRPr lang="ru-RU"/>
            </a:p>
          </p:txBody>
        </p:sp>
        <p:cxnSp>
          <p:nvCxnSpPr>
            <p:cNvPr id="14346" name="Прямая соединительная линия 2"/>
            <p:cNvCxnSpPr>
              <a:cxnSpLocks noChangeShapeType="1"/>
            </p:cNvCxnSpPr>
            <p:nvPr/>
          </p:nvCxnSpPr>
          <p:spPr bwMode="auto">
            <a:xfrm>
              <a:off x="1177925" y="6711950"/>
              <a:ext cx="7956550" cy="0"/>
            </a:xfrm>
            <a:prstGeom prst="line">
              <a:avLst/>
            </a:prstGeom>
            <a:noFill/>
            <a:ln w="9525" algn="ctr">
              <a:solidFill>
                <a:srgbClr val="0066FF"/>
              </a:solidFill>
              <a:round/>
              <a:headEnd/>
              <a:tailEnd/>
            </a:ln>
          </p:spPr>
        </p:cxnSp>
      </p:grpSp>
      <p:pic>
        <p:nvPicPr>
          <p:cNvPr id="28674" name="Picture 2" descr="P:\!ФОТО АРХИВ ВКА\HDR\2012\Фасад(ред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4" r="3200"/>
          <a:stretch/>
        </p:blipFill>
        <p:spPr bwMode="auto">
          <a:xfrm>
            <a:off x="323528" y="620688"/>
            <a:ext cx="8496944" cy="5720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" y="0"/>
            <a:ext cx="1530273" cy="1916832"/>
          </a:xfrm>
          <a:prstGeom prst="rect">
            <a:avLst/>
          </a:prstGeom>
        </p:spPr>
      </p:pic>
      <p:sp useBgFill="1">
        <p:nvSpPr>
          <p:cNvPr id="12" name="TextBox 11"/>
          <p:cNvSpPr txBox="1"/>
          <p:nvPr/>
        </p:nvSpPr>
        <p:spPr>
          <a:xfrm>
            <a:off x="251520" y="4293096"/>
            <a:ext cx="8777237" cy="193899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Почтовый адрес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>
                <a:solidFill>
                  <a:srgbClr val="0070C0"/>
                </a:solidFill>
              </a:rPr>
              <a:t>197198, г. Санкт-Петербург, ул. </a:t>
            </a:r>
            <a:r>
              <a:rPr lang="ru-RU" sz="2000" b="1" dirty="0" err="1">
                <a:solidFill>
                  <a:srgbClr val="0070C0"/>
                </a:solidFill>
              </a:rPr>
              <a:t>Ждановская</a:t>
            </a:r>
            <a:r>
              <a:rPr lang="ru-RU" sz="2000" b="1" dirty="0">
                <a:solidFill>
                  <a:srgbClr val="0070C0"/>
                </a:solidFill>
              </a:rPr>
              <a:t>, д. </a:t>
            </a:r>
            <a:r>
              <a:rPr lang="ru-RU" sz="2000" b="1" dirty="0" smtClean="0">
                <a:solidFill>
                  <a:srgbClr val="0070C0"/>
                </a:solidFill>
              </a:rPr>
              <a:t>13.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Телефоны приемной комиссии: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   </a:t>
            </a:r>
            <a:r>
              <a:rPr lang="ru-RU" sz="2000" b="1" i="1" dirty="0" smtClean="0">
                <a:solidFill>
                  <a:srgbClr val="FF0000"/>
                </a:solidFill>
              </a:rPr>
              <a:t>по </a:t>
            </a:r>
            <a:r>
              <a:rPr lang="ru-RU" sz="2000" b="1" i="1" dirty="0">
                <a:solidFill>
                  <a:srgbClr val="FF0000"/>
                </a:solidFill>
              </a:rPr>
              <a:t>общим вопросам поступления: </a:t>
            </a:r>
            <a:r>
              <a:rPr lang="ru-RU" sz="2000" b="1" dirty="0">
                <a:solidFill>
                  <a:srgbClr val="0070C0"/>
                </a:solidFill>
              </a:rPr>
              <a:t>(812) 347-97-70, </a:t>
            </a:r>
            <a:r>
              <a:rPr lang="ru-RU" sz="2000" b="1" dirty="0" smtClean="0">
                <a:solidFill>
                  <a:srgbClr val="0070C0"/>
                </a:solidFill>
              </a:rPr>
              <a:t>347-96-46.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</a:rPr>
              <a:t>   </a:t>
            </a:r>
            <a:r>
              <a:rPr lang="ru-RU" sz="2000" b="1" i="1" dirty="0" smtClean="0">
                <a:solidFill>
                  <a:srgbClr val="FF0000"/>
                </a:solidFill>
              </a:rPr>
              <a:t>по </a:t>
            </a:r>
            <a:r>
              <a:rPr lang="ru-RU" sz="2000" b="1" i="1" dirty="0">
                <a:solidFill>
                  <a:srgbClr val="FF0000"/>
                </a:solidFill>
              </a:rPr>
              <a:t>проблемным вопросам прохождения медкомиссии: </a:t>
            </a:r>
            <a:r>
              <a:rPr lang="ru-RU" sz="2000" b="1" dirty="0">
                <a:solidFill>
                  <a:srgbClr val="0070C0"/>
                </a:solidFill>
              </a:rPr>
              <a:t>(812) 347-96-96.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Адрес </a:t>
            </a:r>
            <a:r>
              <a:rPr lang="ru-RU" sz="2000" b="1" dirty="0">
                <a:solidFill>
                  <a:srgbClr val="FF0000"/>
                </a:solidFill>
              </a:rPr>
              <a:t>электронной почты: </a:t>
            </a:r>
            <a:r>
              <a:rPr lang="en-US" sz="2000" b="1" dirty="0">
                <a:solidFill>
                  <a:srgbClr val="0070C0"/>
                </a:solidFill>
              </a:rPr>
              <a:t>vka@mil.ru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Интернет-сайты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>
                <a:solidFill>
                  <a:srgbClr val="0070C0"/>
                </a:solidFill>
              </a:rPr>
              <a:t>vka.mil.ru, </a:t>
            </a:r>
            <a:r>
              <a:rPr lang="ru-RU" sz="2000" b="1" dirty="0" smtClean="0">
                <a:solidFill>
                  <a:srgbClr val="0070C0"/>
                </a:solidFill>
              </a:rPr>
              <a:t>vka.spb.ru.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Группа в </a:t>
            </a:r>
            <a:r>
              <a:rPr lang="ru-RU" sz="2000" b="1" dirty="0" err="1">
                <a:solidFill>
                  <a:srgbClr val="FF0000"/>
                </a:solidFill>
              </a:rPr>
              <a:t>ВКонтакте</a:t>
            </a:r>
            <a:r>
              <a:rPr lang="ru-RU" sz="2000" b="1" dirty="0">
                <a:solidFill>
                  <a:srgbClr val="FF0000"/>
                </a:solidFill>
              </a:rPr>
              <a:t>: </a:t>
            </a:r>
            <a:r>
              <a:rPr lang="ru-RU" sz="2000" b="1" dirty="0">
                <a:solidFill>
                  <a:srgbClr val="0070C0"/>
                </a:solidFill>
              </a:rPr>
              <a:t>vk.com/</a:t>
            </a:r>
            <a:r>
              <a:rPr lang="ru-RU" sz="2000" b="1" dirty="0" err="1">
                <a:solidFill>
                  <a:srgbClr val="0070C0"/>
                </a:solidFill>
              </a:rPr>
              <a:t>vka_spb</a:t>
            </a:r>
            <a:r>
              <a:rPr lang="ru-RU" sz="20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1" name="Скругленный прямоугольник 10"/>
          <p:cNvSpPr>
            <a:spLocks noChangeArrowheads="1"/>
          </p:cNvSpPr>
          <p:nvPr/>
        </p:nvSpPr>
        <p:spPr bwMode="auto">
          <a:xfrm>
            <a:off x="8460432" y="6313488"/>
            <a:ext cx="568325" cy="349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000" b="1" dirty="0" smtClean="0">
                <a:solidFill>
                  <a:srgbClr val="FF0000"/>
                </a:solidFill>
                <a:latin typeface="Arial" charset="0"/>
              </a:rPr>
              <a:t>16</a:t>
            </a:r>
            <a:endParaRPr lang="ru-RU" sz="2000" b="1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6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  <a:cs typeface="Arial" charset="0"/>
              </a:rPr>
              <a:t>Создание Инженерной школы</a:t>
            </a:r>
            <a:endParaRPr lang="ru-RU" sz="2400" b="1" dirty="0">
              <a:solidFill>
                <a:srgbClr val="FFFFFF"/>
              </a:solidFill>
              <a:effectLst>
                <a:outerShdw blurRad="50800" dist="50800" dir="5400000" algn="ctr" rotWithShape="0">
                  <a:srgbClr val="7030A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076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Группа 18"/>
          <p:cNvGrpSpPr>
            <a:grpSpLocks/>
          </p:cNvGrpSpPr>
          <p:nvPr/>
        </p:nvGrpSpPr>
        <p:grpSpPr bwMode="auto">
          <a:xfrm>
            <a:off x="71363" y="-6821"/>
            <a:ext cx="684213" cy="771525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14" y="284193"/>
              <a:ext cx="360023" cy="27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pic>
          <p:nvPicPr>
            <p:cNvPr id="3083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3079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1177925" y="6711950"/>
            <a:ext cx="7956550" cy="0"/>
          </a:xfrm>
          <a:prstGeom prst="line">
            <a:avLst/>
          </a:prstGeom>
          <a:noFill/>
          <a:ln w="9525" algn="ctr">
            <a:solidFill>
              <a:srgbClr val="0066FF"/>
            </a:solidFill>
            <a:round/>
            <a:headEnd/>
            <a:tailEnd/>
          </a:ln>
        </p:spPr>
      </p:cxnSp>
      <p:sp>
        <p:nvSpPr>
          <p:cNvPr id="3080" name="Скругленный прямоугольник 10"/>
          <p:cNvSpPr>
            <a:spLocks noChangeArrowheads="1"/>
          </p:cNvSpPr>
          <p:nvPr/>
        </p:nvSpPr>
        <p:spPr bwMode="auto">
          <a:xfrm>
            <a:off x="8504269" y="6286520"/>
            <a:ext cx="568325" cy="349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1</a:t>
            </a:r>
          </a:p>
        </p:txBody>
      </p:sp>
      <p:pic>
        <p:nvPicPr>
          <p:cNvPr id="13313" name="Picture 1" descr="C:\Users\олег\Desktop\431px-Peter_der-Grosse_1838_P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9936" y="1916832"/>
            <a:ext cx="3277368" cy="4561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user\Desktop\Ука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0" y="1772816"/>
            <a:ext cx="4854094" cy="473832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Freeform 1043"/>
          <p:cNvSpPr>
            <a:spLocks noEditPoints="1"/>
          </p:cNvSpPr>
          <p:nvPr/>
        </p:nvSpPr>
        <p:spPr bwMode="auto">
          <a:xfrm>
            <a:off x="0" y="6237288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980" y="698491"/>
            <a:ext cx="85344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7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2727A1"/>
                </a:solidFill>
                <a:latin typeface="Arial" pitchFamily="34" charset="0"/>
                <a:cs typeface="Arial" pitchFamily="34" charset="0"/>
              </a:rPr>
              <a:t>16 января 1712 года</a:t>
            </a:r>
            <a:r>
              <a:rPr lang="ru-RU" dirty="0">
                <a:solidFill>
                  <a:srgbClr val="2727A1"/>
                </a:solidFill>
                <a:latin typeface="Arial" pitchFamily="34" charset="0"/>
                <a:cs typeface="Arial" pitchFamily="34" charset="0"/>
              </a:rPr>
              <a:t> Указом Петра I в Москве создана Инженерная школа, положившая начало формированию системы подготовки инженерных и технических кадров для Российской армии. </a:t>
            </a:r>
          </a:p>
        </p:txBody>
      </p:sp>
    </p:spTree>
    <p:extLst>
      <p:ext uri="{BB962C8B-B14F-4D97-AF65-F5344CB8AC3E}">
        <p14:creationId xmlns:p14="http://schemas.microsoft.com/office/powerpoint/2010/main" val="143655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-27384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  <a:cs typeface="Arial" charset="0"/>
              </a:rPr>
              <a:t>Герои Отечественной войны 1812 года</a:t>
            </a:r>
            <a:endParaRPr lang="ru-RU" sz="2400" b="1" dirty="0">
              <a:solidFill>
                <a:srgbClr val="FFFFFF"/>
              </a:solidFill>
              <a:effectLst>
                <a:outerShdw blurRad="50800" dist="50800" dir="5400000" algn="ctr" rotWithShape="0">
                  <a:srgbClr val="7030A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076" name="Rectangle 1048"/>
          <p:cNvSpPr>
            <a:spLocks noChangeArrowheads="1"/>
          </p:cNvSpPr>
          <p:nvPr/>
        </p:nvSpPr>
        <p:spPr bwMode="auto">
          <a:xfrm>
            <a:off x="-3175" y="6748859"/>
            <a:ext cx="9147175" cy="136525"/>
          </a:xfrm>
          <a:prstGeom prst="rect">
            <a:avLst/>
          </a:prstGeom>
          <a:solidFill>
            <a:srgbClr val="00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84" name="Picture 2" descr="C:\Users\Никулин\Desktop\300 лет  академии\0 КНИГА 300 18.11.11\Фото приложения\Властов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23271"/>
            <a:ext cx="1161597" cy="14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C:\Users\Никулин\Desktop\300 лет  академии\0 КНИГА 300 18.11.11\Фото приложения\Веселитский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0" y="522823"/>
            <a:ext cx="1161597" cy="143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C:\Users\Никулин\Desktop\300 лет  академии\0 КНИГА 300 18.11.11\Фото приложения\Де Дамас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876" y="523271"/>
            <a:ext cx="1164992" cy="143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C:\Users\Никулин\Desktop\300 лет  академии\0 КНИГА 300 18.11.11\Фото приложения\Дорохов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31" y="2029505"/>
            <a:ext cx="1210817" cy="143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C:\Users\Никулин\Desktop\300 лет  академии\0 КНИГА 300 18.11.11\Фото приложения\Иловайский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12" y="2047549"/>
            <a:ext cx="1178978" cy="14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" descr="C:\Users\Никулин\Desktop\300 лет  академии\0 КНИГА 300 18.11.11\Фото приложения\Капцевич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334" y="495333"/>
            <a:ext cx="1200658" cy="146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C:\Users\Никулин\Desktop\300 лет  академии\0 КНИГА 300 18.11.11\Фото приложения\Коновницын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16" y="2044697"/>
            <a:ext cx="1218397" cy="145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C:\Users\Никулин\Desktop\300 лет  академии\0 КНИГА 300 18.11.11\Фото приложения\Костенецкий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132846"/>
            <a:ext cx="1163306" cy="145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C:\Users\Никулин\Desktop\300 лет  академии\0 КНИГА 300 18.11.11\Фото приложения\Никитин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099280"/>
            <a:ext cx="1204860" cy="146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C:\Users\Никулин\Desktop\300 лет  академии\0 КНИГА 300 18.11.11\Фото приложения\Ререн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21" y="5151967"/>
            <a:ext cx="1218397" cy="140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 descr="C:\Users\Никулин\Desktop\300 лет  академии\0 КНИГА 300 18.11.11\Фото приложения\Рудзевич.t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817" y="523271"/>
            <a:ext cx="1226002" cy="143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 descr="C:\Users\Никулин\Desktop\300 лет  академии\0 КНИГА 300 18.11.11\Фото приложения\Сеславин.t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1" y="3590247"/>
            <a:ext cx="1161597" cy="14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C:\Users\Никулин\Desktop\300 лет  академии\0 КНИГА 300 18.11.11\Фото приложения\Сиверс.t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302" y="3583443"/>
            <a:ext cx="1219911" cy="14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C:\Users\Никулин\Desktop\300 лет  академии\0 КНИГА 300 18.11.11\Фото приложения\Сухозанет.t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6045"/>
            <a:ext cx="1163306" cy="143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" descr="C:\Users\Никулин\Desktop\300 лет  академии\0 КНИГА 300 18.11.11\Фото приложения\Яшвиль.t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681" y="5130051"/>
            <a:ext cx="1227458" cy="142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Никулин\Desktop\300 лет  академии\0 КНИГА 300 18.11.11\Фото приложения\Козен.t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681" y="2050830"/>
            <a:ext cx="1180830" cy="14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Никулин\Desktop\300 лет  академии\0 КНИГА 300 18.11.11\Фото приложения\Левенштерн.tif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681" y="3583443"/>
            <a:ext cx="1180830" cy="14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C:\Users\Никулин\Desktop\300 лет  академии\0 КНИГА 300 18.11.11\Фото приложения\Марков.ti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0" y="5099280"/>
            <a:ext cx="1178978" cy="146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C:\Users\Никулин\Desktop\300 лет  академии\0 КНИГА 300 18.11.11\Фото приложения\Ставицкий.tif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43" y="5085184"/>
            <a:ext cx="1195347" cy="146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C:\Documents and Settings\Администратор\Рабочий стол\Лекция. 300 лет академии\Новая папка\полковник А.С. Фигнер.jpe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12" y="3594752"/>
            <a:ext cx="1178978" cy="139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1784486" y="4747288"/>
            <a:ext cx="10002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0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Фигнер А.С.</a:t>
            </a:r>
            <a:endParaRPr lang="ru-RU" sz="1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203848" y="6326432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Костенецкий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 В. Г.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683877" y="1700768"/>
            <a:ext cx="13383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Де </a:t>
            </a: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Дамас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 М.И.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341832" y="1682285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Властов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Е.И.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395536" y="6334652"/>
            <a:ext cx="11442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Марков А.И.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680141" y="3214686"/>
            <a:ext cx="11578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Козен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 П.А.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24670" y="1682284"/>
            <a:ext cx="12779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Весилитский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 Г.П.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765711" y="1671079"/>
            <a:ext cx="11633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Сухозанет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 И.О.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729914" y="1714488"/>
            <a:ext cx="10583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Копцевич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 П.М.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279192" y="1714488"/>
            <a:ext cx="1015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Рудзевич А.Я.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34574" y="3248656"/>
            <a:ext cx="976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Дорохов  И.С.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712925" y="3230842"/>
            <a:ext cx="1186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Иловайский В.Д.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06723" y="4738944"/>
            <a:ext cx="987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Сеславин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А.Н.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6074302" y="3248654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Коновницын П.П.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273123" y="4730341"/>
            <a:ext cx="89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Сиверс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К.К.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727843" y="4714884"/>
            <a:ext cx="12733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Левенштерн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К.Ф.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756967" y="6310901"/>
            <a:ext cx="9749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Никитин А.П.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303579" y="6313054"/>
            <a:ext cx="7986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Ререн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 И.Б.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816752" y="6298345"/>
            <a:ext cx="94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Яшвиль Л.М.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731047" y="6328084"/>
            <a:ext cx="11272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err="1" smtClean="0">
                <a:solidFill>
                  <a:srgbClr val="FFFFFF"/>
                </a:solidFill>
                <a:cs typeface="Arial" charset="0"/>
              </a:rPr>
              <a:t>Ставицкий</a:t>
            </a:r>
            <a:r>
              <a:rPr lang="ru-RU" sz="1000" dirty="0" smtClean="0">
                <a:solidFill>
                  <a:srgbClr val="FFFFFF"/>
                </a:solidFill>
                <a:cs typeface="Arial" charset="0"/>
              </a:rPr>
              <a:t>  М.Ф.</a:t>
            </a:r>
            <a:endParaRPr lang="ru-RU" sz="1000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127" name="Группа 18"/>
          <p:cNvGrpSpPr>
            <a:grpSpLocks/>
          </p:cNvGrpSpPr>
          <p:nvPr/>
        </p:nvGrpSpPr>
        <p:grpSpPr bwMode="auto">
          <a:xfrm>
            <a:off x="71363" y="-6821"/>
            <a:ext cx="684213" cy="771525"/>
            <a:chOff x="16542" y="-6616"/>
            <a:chExt cx="683567" cy="772310"/>
          </a:xfrm>
        </p:grpSpPr>
        <p:sp>
          <p:nvSpPr>
            <p:cNvPr id="128" name="Прямоугольник 127"/>
            <p:cNvSpPr/>
            <p:nvPr/>
          </p:nvSpPr>
          <p:spPr>
            <a:xfrm>
              <a:off x="178314" y="284193"/>
              <a:ext cx="360023" cy="270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400">
                <a:solidFill>
                  <a:srgbClr val="FFFFFF"/>
                </a:solidFill>
              </a:endParaRPr>
            </a:p>
          </p:txBody>
        </p:sp>
        <p:pic>
          <p:nvPicPr>
            <p:cNvPr id="129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Скругленный прямоугольник 10"/>
          <p:cNvSpPr>
            <a:spLocks noChangeArrowheads="1"/>
          </p:cNvSpPr>
          <p:nvPr/>
        </p:nvSpPr>
        <p:spPr bwMode="auto">
          <a:xfrm>
            <a:off x="8575675" y="6536134"/>
            <a:ext cx="568325" cy="3492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 algn="ctr">
            <a:solidFill>
              <a:srgbClr val="0066FF"/>
            </a:solidFill>
            <a:round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2</a:t>
            </a:r>
            <a:endParaRPr lang="ru-RU" sz="24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49" name="Picture 2" descr="G:\Фото\кутузов 3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72" y="2043872"/>
            <a:ext cx="2359498" cy="295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3929058" y="4714884"/>
            <a:ext cx="1158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FFFF"/>
                </a:solidFill>
                <a:cs typeface="Arial" charset="0"/>
              </a:rPr>
              <a:t>Кутузов  М.И.</a:t>
            </a:r>
            <a:endParaRPr lang="ru-RU" sz="1200" b="1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Факультеты, проводящие набор в 2020 году</a:t>
            </a:r>
            <a:endParaRPr lang="ru-RU" sz="20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7030A0"/>
                </a:outerShdw>
              </a:effectLst>
              <a:latin typeface="Arial" charset="0"/>
            </a:endParaRPr>
          </a:p>
        </p:txBody>
      </p:sp>
      <p:sp>
        <p:nvSpPr>
          <p:cNvPr id="9221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0" y="548680"/>
            <a:ext cx="9144000" cy="0"/>
          </a:xfrm>
          <a:prstGeom prst="line">
            <a:avLst/>
          </a:prstGeom>
          <a:noFill/>
          <a:ln w="57150" cmpd="thickThin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Ctr="1"/>
          <a:lstStyle/>
          <a:p>
            <a:endParaRPr lang="ru-RU"/>
          </a:p>
        </p:txBody>
      </p:sp>
      <p:grpSp>
        <p:nvGrpSpPr>
          <p:cNvPr id="4" name="Группа 18"/>
          <p:cNvGrpSpPr/>
          <p:nvPr/>
        </p:nvGrpSpPr>
        <p:grpSpPr>
          <a:xfrm>
            <a:off x="16542" y="2909"/>
            <a:ext cx="683567" cy="772310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05" y="284885"/>
              <a:ext cx="36004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 bwMode="auto">
          <a:xfrm>
            <a:off x="1178099" y="6711950"/>
            <a:ext cx="7956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218" name="Freeform 1043"/>
          <p:cNvSpPr>
            <a:spLocks noEditPoints="1"/>
          </p:cNvSpPr>
          <p:nvPr/>
        </p:nvSpPr>
        <p:spPr bwMode="auto">
          <a:xfrm>
            <a:off x="0" y="6237312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8532440" y="6313859"/>
            <a:ext cx="568449" cy="34967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57159" y="1124744"/>
            <a:ext cx="8358246" cy="4500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6" name="Rectangle 11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3458" y="1410497"/>
            <a:ext cx="3844428" cy="700122"/>
          </a:xfrm>
          <a:prstGeom prst="rect">
            <a:avLst/>
          </a:prstGeom>
          <a:solidFill>
            <a:srgbClr val="7984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2060"/>
                </a:solidFill>
                <a:latin typeface="Arial Black" pitchFamily="34" charset="0"/>
              </a:rPr>
              <a:t>1  факультет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0" hangingPunct="0"/>
            <a:r>
              <a:rPr lang="ru-RU" sz="1300" dirty="0">
                <a:solidFill>
                  <a:schemeClr val="bg1"/>
                </a:solidFill>
                <a:latin typeface="Arial Black" pitchFamily="34" charset="0"/>
              </a:rPr>
              <a:t>(конструкции </a:t>
            </a:r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летательных аппаратов) </a:t>
            </a:r>
            <a:r>
              <a:rPr lang="ru-RU" sz="1300" dirty="0" smtClean="0">
                <a:solidFill>
                  <a:srgbClr val="002060"/>
                </a:solidFill>
                <a:latin typeface="Arial Black" pitchFamily="34" charset="0"/>
              </a:rPr>
              <a:t>–</a:t>
            </a:r>
          </a:p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6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специальностей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7" name="Rectangle 11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3458" y="2200893"/>
            <a:ext cx="3844428" cy="700122"/>
          </a:xfrm>
          <a:prstGeom prst="rect">
            <a:avLst/>
          </a:prstGeom>
          <a:solidFill>
            <a:srgbClr val="7984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2060"/>
                </a:solidFill>
                <a:latin typeface="Arial Black" pitchFamily="34" charset="0"/>
              </a:rPr>
              <a:t>2  факультет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0" hangingPunct="0"/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(систем управления 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РКК и ИТО)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–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6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специальностей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8" name="Rectangle 111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3458" y="3021379"/>
            <a:ext cx="3844428" cy="686079"/>
          </a:xfrm>
          <a:prstGeom prst="rect">
            <a:avLst/>
          </a:prstGeom>
          <a:solidFill>
            <a:srgbClr val="7984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2060"/>
                </a:solidFill>
                <a:latin typeface="Arial Black" pitchFamily="34" charset="0"/>
              </a:rPr>
              <a:t>3  факультет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(РЭС космических комплексов)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–</a:t>
            </a:r>
          </a:p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7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специальностей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9" name="Rectangle 111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3458" y="4660347"/>
            <a:ext cx="3844428" cy="698116"/>
          </a:xfrm>
          <a:prstGeom prst="rect">
            <a:avLst/>
          </a:prstGeom>
          <a:solidFill>
            <a:srgbClr val="7984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2060"/>
                </a:solidFill>
                <a:latin typeface="Arial Black" pitchFamily="34" charset="0"/>
              </a:rPr>
              <a:t>5  факультет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(сбора и обработки информации)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–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</a:p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4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специальности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0" name="Rectangle 111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71472" y="3837854"/>
            <a:ext cx="3866415" cy="682067"/>
          </a:xfrm>
          <a:prstGeom prst="rect">
            <a:avLst/>
          </a:prstGeom>
          <a:solidFill>
            <a:srgbClr val="7984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1400" b="1" dirty="0">
                <a:solidFill>
                  <a:srgbClr val="002060"/>
                </a:solidFill>
                <a:latin typeface="Arial Black" pitchFamily="34" charset="0"/>
              </a:rPr>
              <a:t>4 факультет</a:t>
            </a:r>
          </a:p>
          <a:p>
            <a:pPr eaLnBrk="0" hangingPunct="0"/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(инженерного и электромеханического</a:t>
            </a:r>
          </a:p>
          <a:p>
            <a:pPr eaLnBrk="0" hangingPunct="0"/>
            <a:r>
              <a:rPr lang="ru-RU" sz="1300" dirty="0" smtClean="0">
                <a:solidFill>
                  <a:schemeClr val="bg1"/>
                </a:solidFill>
                <a:latin typeface="Arial Black" pitchFamily="34" charset="0"/>
              </a:rPr>
              <a:t> обеспечения)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3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специальности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1" name="Rectangle 111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571999" y="1410496"/>
            <a:ext cx="3846510" cy="690721"/>
          </a:xfrm>
          <a:prstGeom prst="rect">
            <a:avLst/>
          </a:prstGeom>
          <a:solidFill>
            <a:srgbClr val="7984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2060"/>
                </a:solidFill>
                <a:latin typeface="Arial Black" pitchFamily="34" charset="0"/>
              </a:rPr>
              <a:t>6  факультет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0" hangingPunct="0"/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(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информационных технологий)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–</a:t>
            </a:r>
          </a:p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5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специальностей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73" name="Rectangle 11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581659" y="2210573"/>
            <a:ext cx="3847993" cy="700123"/>
          </a:xfrm>
          <a:prstGeom prst="rect">
            <a:avLst/>
          </a:prstGeom>
          <a:solidFill>
            <a:srgbClr val="7984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2060"/>
                </a:solidFill>
                <a:latin typeface="Arial Black" pitchFamily="34" charset="0"/>
              </a:rPr>
              <a:t>7  факультет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0" hangingPunct="0"/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(топогеодезического обеспечения </a:t>
            </a:r>
          </a:p>
          <a:p>
            <a:pPr algn="ctr" eaLnBrk="0" hangingPunct="0"/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и картографии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)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3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специальности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74" name="Rectangle 11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581659" y="3000969"/>
            <a:ext cx="3847993" cy="700123"/>
          </a:xfrm>
          <a:prstGeom prst="rect">
            <a:avLst/>
          </a:prstGeom>
          <a:solidFill>
            <a:srgbClr val="7984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2060"/>
                </a:solidFill>
                <a:latin typeface="Arial Black" pitchFamily="34" charset="0"/>
              </a:rPr>
              <a:t>8  факультет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0" hangingPunct="0"/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(средств ракетно-космической </a:t>
            </a:r>
          </a:p>
          <a:p>
            <a:pPr algn="ctr" eaLnBrk="0" hangingPunct="0"/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обороны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)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3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специальности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75" name="Rectangle 11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581659" y="3821456"/>
            <a:ext cx="3847993" cy="700121"/>
          </a:xfrm>
          <a:prstGeom prst="rect">
            <a:avLst/>
          </a:prstGeom>
          <a:solidFill>
            <a:srgbClr val="7984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>
                <a:solidFill>
                  <a:srgbClr val="002060"/>
                </a:solidFill>
                <a:latin typeface="Arial Black" pitchFamily="34" charset="0"/>
              </a:rPr>
              <a:t>9  факультет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(АСУ войсками)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– </a:t>
            </a:r>
          </a:p>
          <a:p>
            <a:pPr algn="ctr" eaLnBrk="0" hangingPunct="0"/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6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специальностей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77" name="Rectangle 111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572000" y="4639465"/>
            <a:ext cx="3847993" cy="700121"/>
          </a:xfrm>
          <a:prstGeom prst="rect">
            <a:avLst/>
          </a:prstGeom>
          <a:solidFill>
            <a:srgbClr val="7984E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</a:rPr>
              <a:t>Факультет</a:t>
            </a:r>
            <a:endParaRPr lang="ru-RU" sz="1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среднего профессионального </a:t>
            </a:r>
          </a:p>
          <a:p>
            <a:pPr algn="ctr" eaLnBrk="0" hangingPunct="0"/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образования 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– 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5</a:t>
            </a:r>
            <a:r>
              <a:rPr lang="ru-RU" sz="1400" dirty="0" smtClean="0">
                <a:solidFill>
                  <a:srgbClr val="002060"/>
                </a:solidFill>
                <a:latin typeface="Arial Black" pitchFamily="34" charset="0"/>
              </a:rPr>
              <a:t> специальностей</a:t>
            </a:r>
            <a:endParaRPr lang="ru-RU" sz="14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0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1 факультет</a:t>
            </a:r>
          </a:p>
        </p:txBody>
      </p:sp>
      <p:sp>
        <p:nvSpPr>
          <p:cNvPr id="9218" name="Freeform 1043"/>
          <p:cNvSpPr>
            <a:spLocks noEditPoints="1"/>
          </p:cNvSpPr>
          <p:nvPr/>
        </p:nvSpPr>
        <p:spPr bwMode="auto">
          <a:xfrm>
            <a:off x="0" y="6237312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221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0" y="548680"/>
            <a:ext cx="9144000" cy="0"/>
          </a:xfrm>
          <a:prstGeom prst="line">
            <a:avLst/>
          </a:prstGeom>
          <a:noFill/>
          <a:ln w="57150" cmpd="thickThin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Ctr="1"/>
          <a:lstStyle/>
          <a:p>
            <a:endParaRPr lang="ru-RU"/>
          </a:p>
        </p:txBody>
      </p:sp>
      <p:grpSp>
        <p:nvGrpSpPr>
          <p:cNvPr id="2" name="Группа 18"/>
          <p:cNvGrpSpPr/>
          <p:nvPr/>
        </p:nvGrpSpPr>
        <p:grpSpPr>
          <a:xfrm>
            <a:off x="16542" y="2909"/>
            <a:ext cx="683567" cy="772310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05" y="284885"/>
              <a:ext cx="36004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 bwMode="auto">
          <a:xfrm>
            <a:off x="1178099" y="6711950"/>
            <a:ext cx="7956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Скругленный прямоугольник 41"/>
          <p:cNvSpPr/>
          <p:nvPr/>
        </p:nvSpPr>
        <p:spPr bwMode="auto">
          <a:xfrm>
            <a:off x="8532440" y="6313859"/>
            <a:ext cx="568449" cy="34967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40" name="Rectangle 11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763713" y="664957"/>
            <a:ext cx="5616575" cy="54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Факультет конструкции летательных аппаратов</a:t>
            </a:r>
          </a:p>
        </p:txBody>
      </p:sp>
      <p:pic>
        <p:nvPicPr>
          <p:cNvPr id="23" name="Рисунок 22" descr="3H7A06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312"/>
            <a:ext cx="329427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 descr="3H7A070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186" y="4077312"/>
            <a:ext cx="329427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16496" y="1340768"/>
            <a:ext cx="8820000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b="1" dirty="0" smtClean="0">
                <a:solidFill>
                  <a:srgbClr val="FF0000"/>
                </a:solidFill>
              </a:rPr>
              <a:t>1.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b="1" dirty="0">
                <a:solidFill>
                  <a:schemeClr val="accent2"/>
                </a:solidFill>
              </a:rPr>
              <a:t>Контроль качества производства и испытания ракетно-космической техники.</a:t>
            </a:r>
          </a:p>
          <a:p>
            <a:pPr eaLnBrk="0" hangingPunct="0"/>
            <a:r>
              <a:rPr lang="ru-RU" b="1" dirty="0" smtClean="0">
                <a:solidFill>
                  <a:srgbClr val="FF0000"/>
                </a:solidFill>
              </a:rPr>
              <a:t>2.</a:t>
            </a:r>
            <a:r>
              <a:rPr lang="ru-RU" b="1" dirty="0" smtClean="0">
                <a:solidFill>
                  <a:schemeClr val="accent2"/>
                </a:solidFill>
              </a:rPr>
              <a:t> Эксплуатация </a:t>
            </a:r>
            <a:r>
              <a:rPr lang="ru-RU" b="1" dirty="0">
                <a:solidFill>
                  <a:schemeClr val="accent2"/>
                </a:solidFill>
              </a:rPr>
              <a:t>космических </a:t>
            </a:r>
            <a:r>
              <a:rPr lang="ru-RU" b="1" dirty="0" smtClean="0">
                <a:solidFill>
                  <a:schemeClr val="accent2"/>
                </a:solidFill>
              </a:rPr>
              <a:t>аппаратов и орбитальных космических средств.</a:t>
            </a:r>
          </a:p>
          <a:p>
            <a:pPr eaLnBrk="0" hangingPunct="0"/>
            <a:r>
              <a:rPr lang="ru-RU" b="1" dirty="0" smtClean="0">
                <a:solidFill>
                  <a:srgbClr val="FF0000"/>
                </a:solidFill>
              </a:rPr>
              <a:t>3.</a:t>
            </a:r>
            <a:r>
              <a:rPr lang="ru-RU" b="1" dirty="0" smtClean="0">
                <a:solidFill>
                  <a:schemeClr val="accent2"/>
                </a:solidFill>
              </a:rPr>
              <a:t> Эксплуатация и испытания двигателей ракет-носителей </a:t>
            </a:r>
            <a:r>
              <a:rPr lang="ru-RU" b="1" dirty="0">
                <a:solidFill>
                  <a:schemeClr val="accent2"/>
                </a:solidFill>
              </a:rPr>
              <a:t>и </a:t>
            </a:r>
            <a:r>
              <a:rPr lang="ru-RU" b="1" dirty="0" smtClean="0">
                <a:solidFill>
                  <a:schemeClr val="accent2"/>
                </a:solidFill>
              </a:rPr>
              <a:t>разгонных блоков.</a:t>
            </a:r>
          </a:p>
          <a:p>
            <a:pPr eaLnBrk="0" hangingPunct="0"/>
            <a:r>
              <a:rPr lang="ru-RU" b="1" dirty="0" smtClean="0">
                <a:solidFill>
                  <a:srgbClr val="FF0000"/>
                </a:solidFill>
              </a:rPr>
              <a:t>4.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b="1" dirty="0">
                <a:solidFill>
                  <a:schemeClr val="accent2"/>
                </a:solidFill>
              </a:rPr>
              <a:t>Эксплуатация технологического оборудования стартовых и технических </a:t>
            </a:r>
            <a:endParaRPr lang="en-US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</a:t>
            </a:r>
            <a:r>
              <a:rPr lang="ru-RU" b="1" dirty="0" smtClean="0">
                <a:solidFill>
                  <a:schemeClr val="accent2"/>
                </a:solidFill>
              </a:rPr>
              <a:t>комплексов </a:t>
            </a:r>
            <a:r>
              <a:rPr lang="ru-RU" b="1" dirty="0">
                <a:solidFill>
                  <a:schemeClr val="accent2"/>
                </a:solidFill>
              </a:rPr>
              <a:t>ракет-носителей и космических аппаратов.</a:t>
            </a:r>
            <a:endParaRPr lang="ru-RU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b="1" dirty="0" smtClean="0">
                <a:solidFill>
                  <a:srgbClr val="FF0000"/>
                </a:solidFill>
              </a:rPr>
              <a:t>5.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b="1" dirty="0">
                <a:solidFill>
                  <a:schemeClr val="accent2"/>
                </a:solidFill>
              </a:rPr>
              <a:t>Эксплуатация криогенной техники, заправочного оборудования и </a:t>
            </a:r>
            <a:r>
              <a:rPr lang="ru-RU" b="1" dirty="0" smtClean="0">
                <a:solidFill>
                  <a:schemeClr val="accent2"/>
                </a:solidFill>
              </a:rPr>
              <a:t>систем</a:t>
            </a:r>
            <a:endParaRPr lang="en-US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b="1" dirty="0">
                <a:solidFill>
                  <a:schemeClr val="accent2"/>
                </a:solidFill>
              </a:rPr>
              <a:t>термостатирования </a:t>
            </a:r>
            <a:r>
              <a:rPr lang="ru-RU" b="1" dirty="0" smtClean="0">
                <a:solidFill>
                  <a:schemeClr val="accent2"/>
                </a:solidFill>
              </a:rPr>
              <a:t>ракет-носителей </a:t>
            </a:r>
            <a:r>
              <a:rPr lang="ru-RU" b="1" dirty="0">
                <a:solidFill>
                  <a:schemeClr val="accent2"/>
                </a:solidFill>
              </a:rPr>
              <a:t>и космических аппаратов.</a:t>
            </a:r>
            <a:endParaRPr lang="ru-RU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b="1" dirty="0" smtClean="0">
                <a:solidFill>
                  <a:srgbClr val="FF0000"/>
                </a:solidFill>
              </a:rPr>
              <a:t>6.</a:t>
            </a:r>
            <a:r>
              <a:rPr lang="ru-RU" b="1" dirty="0" smtClean="0">
                <a:solidFill>
                  <a:schemeClr val="accent2"/>
                </a:solidFill>
              </a:rPr>
              <a:t> </a:t>
            </a:r>
            <a:r>
              <a:rPr lang="ru-RU" b="1" dirty="0">
                <a:solidFill>
                  <a:schemeClr val="accent2"/>
                </a:solidFill>
              </a:rPr>
              <a:t>Навигационно-баллистическое обеспечение применения ракет и космических </a:t>
            </a:r>
            <a:endParaRPr lang="en-US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b="1" dirty="0">
                <a:solidFill>
                  <a:schemeClr val="accent2"/>
                </a:solidFill>
              </a:rPr>
              <a:t> </a:t>
            </a:r>
            <a:r>
              <a:rPr lang="en-US" b="1" dirty="0" smtClean="0">
                <a:solidFill>
                  <a:schemeClr val="accent2"/>
                </a:solidFill>
              </a:rPr>
              <a:t>    </a:t>
            </a:r>
            <a:r>
              <a:rPr lang="ru-RU" b="1" dirty="0" smtClean="0">
                <a:solidFill>
                  <a:schemeClr val="accent2"/>
                </a:solidFill>
              </a:rPr>
              <a:t>аппаратов.</a:t>
            </a:r>
          </a:p>
        </p:txBody>
      </p:sp>
    </p:spTree>
    <p:extLst>
      <p:ext uri="{BB962C8B-B14F-4D97-AF65-F5344CB8AC3E}">
        <p14:creationId xmlns:p14="http://schemas.microsoft.com/office/powerpoint/2010/main" val="63061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2 факультет</a:t>
            </a:r>
          </a:p>
        </p:txBody>
      </p:sp>
      <p:sp>
        <p:nvSpPr>
          <p:cNvPr id="9218" name="Freeform 1043"/>
          <p:cNvSpPr>
            <a:spLocks noEditPoints="1"/>
          </p:cNvSpPr>
          <p:nvPr/>
        </p:nvSpPr>
        <p:spPr bwMode="auto">
          <a:xfrm>
            <a:off x="0" y="6237312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221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0" y="548680"/>
            <a:ext cx="9144000" cy="0"/>
          </a:xfrm>
          <a:prstGeom prst="line">
            <a:avLst/>
          </a:prstGeom>
          <a:noFill/>
          <a:ln w="57150" cmpd="thickThin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Ctr="1"/>
          <a:lstStyle/>
          <a:p>
            <a:endParaRPr lang="ru-RU"/>
          </a:p>
        </p:txBody>
      </p:sp>
      <p:grpSp>
        <p:nvGrpSpPr>
          <p:cNvPr id="2" name="Группа 18"/>
          <p:cNvGrpSpPr/>
          <p:nvPr/>
        </p:nvGrpSpPr>
        <p:grpSpPr>
          <a:xfrm>
            <a:off x="16542" y="2909"/>
            <a:ext cx="683567" cy="772310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05" y="284885"/>
              <a:ext cx="36004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 bwMode="auto">
          <a:xfrm>
            <a:off x="1178099" y="6711950"/>
            <a:ext cx="7956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Скругленный прямоугольник 41"/>
          <p:cNvSpPr/>
          <p:nvPr/>
        </p:nvSpPr>
        <p:spPr bwMode="auto">
          <a:xfrm>
            <a:off x="8532440" y="6313859"/>
            <a:ext cx="568449" cy="34967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242000" y="655970"/>
            <a:ext cx="6660000" cy="57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Факультет систем управления ракетно-космических комплексов </a:t>
            </a:r>
            <a:r>
              <a:rPr lang="ru-RU" altLang="ru-RU" b="1" dirty="0">
                <a:solidFill>
                  <a:schemeClr val="bg1"/>
                </a:solidFill>
              </a:rPr>
              <a:t>и </a:t>
            </a:r>
            <a:r>
              <a:rPr lang="ru-RU" altLang="ru-RU" b="1" dirty="0" smtClean="0">
                <a:solidFill>
                  <a:schemeClr val="bg1"/>
                </a:solidFill>
              </a:rPr>
              <a:t>информационно-технического обеспечения</a:t>
            </a:r>
            <a:endParaRPr lang="ru-RU" sz="1800" b="1" dirty="0" smtClean="0">
              <a:solidFill>
                <a:schemeClr val="bg1"/>
              </a:solidFill>
            </a:endParaRPr>
          </a:p>
        </p:txBody>
      </p:sp>
      <p:sp>
        <p:nvSpPr>
          <p:cNvPr id="13" name="Rectangl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2946" y="1412776"/>
            <a:ext cx="8138109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1600" b="1" dirty="0" smtClean="0">
                <a:solidFill>
                  <a:srgbClr val="FF0000"/>
                </a:solidFill>
              </a:rPr>
              <a:t>1.</a:t>
            </a:r>
            <a:r>
              <a:rPr lang="ru-RU" sz="1600" b="1" dirty="0" smtClean="0">
                <a:solidFill>
                  <a:schemeClr val="accent2"/>
                </a:solidFill>
              </a:rPr>
              <a:t> </a:t>
            </a:r>
            <a:r>
              <a:rPr lang="ru-RU" sz="1600" b="1" dirty="0">
                <a:solidFill>
                  <a:schemeClr val="accent2"/>
                </a:solidFill>
              </a:rPr>
              <a:t>Эксплуатация систем управления ракет-носителей и космических аппаратов.</a:t>
            </a:r>
            <a:endParaRPr lang="ru-RU" sz="16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1600" b="1" dirty="0" smtClean="0">
                <a:solidFill>
                  <a:srgbClr val="FF0000"/>
                </a:solidFill>
              </a:rPr>
              <a:t>2</a:t>
            </a:r>
            <a:r>
              <a:rPr lang="ru-RU" sz="1600" b="1" dirty="0">
                <a:solidFill>
                  <a:srgbClr val="FF0000"/>
                </a:solidFill>
              </a:rPr>
              <a:t>.</a:t>
            </a:r>
            <a:r>
              <a:rPr lang="ru-RU" sz="1600" b="1" dirty="0">
                <a:solidFill>
                  <a:schemeClr val="accent2"/>
                </a:solidFill>
              </a:rPr>
              <a:t> Эксплуатация оптических и оптико-электронных средств космических аппаратов.</a:t>
            </a:r>
            <a:endParaRPr lang="ru-RU" sz="16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1600" b="1" dirty="0">
                <a:solidFill>
                  <a:srgbClr val="FF0000"/>
                </a:solidFill>
              </a:rPr>
              <a:t>3.</a:t>
            </a:r>
            <a:r>
              <a:rPr lang="ru-RU" sz="1600" b="1" dirty="0">
                <a:solidFill>
                  <a:schemeClr val="accent2"/>
                </a:solidFill>
              </a:rPr>
              <a:t> Применение подразделений запуска и эксплуатация ракет-носителей и </a:t>
            </a:r>
            <a:r>
              <a:rPr lang="ru-RU" sz="1600" b="1" dirty="0" smtClean="0">
                <a:solidFill>
                  <a:schemeClr val="accent2"/>
                </a:solidFill>
              </a:rPr>
              <a:t>космических</a:t>
            </a:r>
            <a:endParaRPr lang="en-US" sz="16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</a:rPr>
              <a:t>   </a:t>
            </a:r>
            <a:r>
              <a:rPr lang="ru-RU" sz="1600" b="1" dirty="0" smtClean="0">
                <a:solidFill>
                  <a:schemeClr val="accent2"/>
                </a:solidFill>
              </a:rPr>
              <a:t> </a:t>
            </a:r>
            <a:r>
              <a:rPr lang="ru-RU" sz="1600" b="1" dirty="0">
                <a:solidFill>
                  <a:schemeClr val="accent2"/>
                </a:solidFill>
              </a:rPr>
              <a:t>аппаратов.</a:t>
            </a:r>
            <a:endParaRPr lang="ru-RU" sz="16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1600" b="1" dirty="0" smtClean="0">
                <a:solidFill>
                  <a:srgbClr val="FF0000"/>
                </a:solidFill>
              </a:rPr>
              <a:t>4</a:t>
            </a:r>
            <a:r>
              <a:rPr lang="ru-RU" sz="1600" b="1" dirty="0">
                <a:solidFill>
                  <a:srgbClr val="FF0000"/>
                </a:solidFill>
              </a:rPr>
              <a:t>.</a:t>
            </a:r>
            <a:r>
              <a:rPr lang="ru-RU" sz="1600" b="1" dirty="0">
                <a:solidFill>
                  <a:schemeClr val="accent2"/>
                </a:solidFill>
              </a:rPr>
              <a:t> Эксплуатация автоматизированных систем подготовки и </a:t>
            </a:r>
            <a:r>
              <a:rPr lang="ru-RU" sz="1600" b="1" dirty="0" smtClean="0">
                <a:solidFill>
                  <a:schemeClr val="accent2"/>
                </a:solidFill>
              </a:rPr>
              <a:t>пуска </a:t>
            </a:r>
            <a:r>
              <a:rPr lang="ru-RU" sz="1600" b="1" dirty="0">
                <a:solidFill>
                  <a:schemeClr val="accent2"/>
                </a:solidFill>
              </a:rPr>
              <a:t>ракет и </a:t>
            </a:r>
            <a:r>
              <a:rPr lang="ru-RU" sz="1600" b="1" dirty="0" smtClean="0">
                <a:solidFill>
                  <a:schemeClr val="accent2"/>
                </a:solidFill>
              </a:rPr>
              <a:t>космических</a:t>
            </a:r>
            <a:endParaRPr lang="en-US" sz="16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sz="1600" b="1" dirty="0">
                <a:solidFill>
                  <a:schemeClr val="accent2"/>
                </a:solidFill>
              </a:rPr>
              <a:t> </a:t>
            </a:r>
            <a:r>
              <a:rPr lang="en-US" sz="1600" b="1" dirty="0" smtClean="0">
                <a:solidFill>
                  <a:schemeClr val="accent2"/>
                </a:solidFill>
              </a:rPr>
              <a:t>   </a:t>
            </a:r>
            <a:r>
              <a:rPr lang="ru-RU" sz="1600" b="1" dirty="0" smtClean="0">
                <a:solidFill>
                  <a:schemeClr val="accent2"/>
                </a:solidFill>
              </a:rPr>
              <a:t> </a:t>
            </a:r>
            <a:r>
              <a:rPr lang="ru-RU" sz="1600" b="1" dirty="0">
                <a:solidFill>
                  <a:schemeClr val="accent2"/>
                </a:solidFill>
              </a:rPr>
              <a:t>аппаратов</a:t>
            </a:r>
            <a:r>
              <a:rPr lang="ru-RU" sz="1600" b="1" dirty="0" smtClean="0">
                <a:solidFill>
                  <a:schemeClr val="accent2"/>
                </a:solidFill>
              </a:rPr>
              <a:t>.</a:t>
            </a:r>
          </a:p>
          <a:p>
            <a:pPr eaLnBrk="0" hangingPunct="0"/>
            <a:r>
              <a:rPr lang="ru-RU" altLang="ru-RU" sz="1600" b="1" dirty="0">
                <a:solidFill>
                  <a:srgbClr val="FF0000"/>
                </a:solidFill>
              </a:rPr>
              <a:t>5.</a:t>
            </a:r>
            <a:r>
              <a:rPr lang="ru-RU" altLang="ru-RU" sz="1600" b="1" dirty="0">
                <a:solidFill>
                  <a:schemeClr val="accent2"/>
                </a:solidFill>
              </a:rPr>
              <a:t> Эксплуатация вычислительных машин, комплексов, систем и сетей.</a:t>
            </a:r>
          </a:p>
          <a:p>
            <a:pPr eaLnBrk="0" hangingPunct="0"/>
            <a:r>
              <a:rPr lang="ru-RU" altLang="ru-RU" sz="1600" b="1" dirty="0" smtClean="0">
                <a:solidFill>
                  <a:srgbClr val="FF0000"/>
                </a:solidFill>
              </a:rPr>
              <a:t>6.</a:t>
            </a:r>
            <a:r>
              <a:rPr lang="en-US" altLang="ru-RU" sz="1600" b="1" dirty="0" smtClean="0">
                <a:solidFill>
                  <a:srgbClr val="FF0000"/>
                </a:solidFill>
              </a:rPr>
              <a:t> </a:t>
            </a:r>
            <a:r>
              <a:rPr lang="ru-RU" altLang="ru-RU" sz="1600" b="1" dirty="0" smtClean="0">
                <a:solidFill>
                  <a:schemeClr val="accent2"/>
                </a:solidFill>
              </a:rPr>
              <a:t>Математическое</a:t>
            </a:r>
            <a:r>
              <a:rPr lang="ru-RU" altLang="ru-RU" sz="1600" b="1" dirty="0">
                <a:solidFill>
                  <a:schemeClr val="accent2"/>
                </a:solidFill>
              </a:rPr>
              <a:t>, программное и информационное обеспечение вычислительной </a:t>
            </a:r>
            <a:endParaRPr lang="en-US" altLang="ru-RU" sz="16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altLang="ru-RU" sz="1600" b="1" dirty="0">
                <a:solidFill>
                  <a:schemeClr val="accent2"/>
                </a:solidFill>
              </a:rPr>
              <a:t> </a:t>
            </a:r>
            <a:r>
              <a:rPr lang="en-US" altLang="ru-RU" sz="1600" b="1" dirty="0" smtClean="0">
                <a:solidFill>
                  <a:schemeClr val="accent2"/>
                </a:solidFill>
              </a:rPr>
              <a:t>    </a:t>
            </a:r>
            <a:r>
              <a:rPr lang="ru-RU" altLang="ru-RU" sz="1600" b="1" dirty="0" smtClean="0">
                <a:solidFill>
                  <a:schemeClr val="accent2"/>
                </a:solidFill>
              </a:rPr>
              <a:t>техники </a:t>
            </a:r>
            <a:r>
              <a:rPr lang="ru-RU" altLang="ru-RU" sz="1600" b="1" dirty="0">
                <a:solidFill>
                  <a:schemeClr val="accent2"/>
                </a:solidFill>
              </a:rPr>
              <a:t>и автоматизированных </a:t>
            </a:r>
            <a:r>
              <a:rPr lang="ru-RU" altLang="ru-RU" sz="1600" b="1" dirty="0" smtClean="0">
                <a:solidFill>
                  <a:schemeClr val="accent2"/>
                </a:solidFill>
              </a:rPr>
              <a:t>систем.</a:t>
            </a:r>
            <a:endParaRPr lang="ru-RU" sz="1600" b="1" dirty="0">
              <a:solidFill>
                <a:schemeClr val="accent2"/>
              </a:solidFill>
            </a:endParaRPr>
          </a:p>
        </p:txBody>
      </p:sp>
      <p:pic>
        <p:nvPicPr>
          <p:cNvPr id="22" name="Рисунок 21" descr="C:\Users\User\AppData\Local\Microsoft\Windows\INetCache\Content.Word\3H7A716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0" y="4077072"/>
            <a:ext cx="329427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D:\Паспорт\3H7A040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98896"/>
            <a:ext cx="3308626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1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3 факультет</a:t>
            </a:r>
          </a:p>
        </p:txBody>
      </p:sp>
      <p:sp>
        <p:nvSpPr>
          <p:cNvPr id="9218" name="Freeform 1043"/>
          <p:cNvSpPr>
            <a:spLocks noEditPoints="1"/>
          </p:cNvSpPr>
          <p:nvPr/>
        </p:nvSpPr>
        <p:spPr bwMode="auto">
          <a:xfrm>
            <a:off x="0" y="6237312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221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0" y="548680"/>
            <a:ext cx="9144000" cy="0"/>
          </a:xfrm>
          <a:prstGeom prst="line">
            <a:avLst/>
          </a:prstGeom>
          <a:noFill/>
          <a:ln w="57150" cmpd="thickThin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Ctr="1"/>
          <a:lstStyle/>
          <a:p>
            <a:endParaRPr lang="ru-RU"/>
          </a:p>
        </p:txBody>
      </p:sp>
      <p:grpSp>
        <p:nvGrpSpPr>
          <p:cNvPr id="2" name="Группа 18"/>
          <p:cNvGrpSpPr/>
          <p:nvPr/>
        </p:nvGrpSpPr>
        <p:grpSpPr>
          <a:xfrm>
            <a:off x="16542" y="2909"/>
            <a:ext cx="683567" cy="772310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05" y="284885"/>
              <a:ext cx="36004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 bwMode="auto">
          <a:xfrm>
            <a:off x="1178099" y="6711950"/>
            <a:ext cx="7956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Скругленный прямоугольник 41"/>
          <p:cNvSpPr/>
          <p:nvPr/>
        </p:nvSpPr>
        <p:spPr bwMode="auto">
          <a:xfrm>
            <a:off x="8532440" y="6313859"/>
            <a:ext cx="568449" cy="34967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332000" y="656752"/>
            <a:ext cx="6480000" cy="54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Факультет радиоэлектронных систем космических комплексов</a:t>
            </a:r>
          </a:p>
        </p:txBody>
      </p:sp>
      <p:pic>
        <p:nvPicPr>
          <p:cNvPr id="22" name="Рисунок 21" descr="C:\Users\User\AppData\Local\Microsoft\Windows\INetCache\Content.Word\3H7A083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0" y="4080772"/>
            <a:ext cx="329427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3H7A07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78" y="4077072"/>
            <a:ext cx="329427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62000" y="1268760"/>
            <a:ext cx="8820000" cy="2708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1700" b="1" dirty="0" smtClean="0">
                <a:solidFill>
                  <a:srgbClr val="FF0000"/>
                </a:solidFill>
              </a:rPr>
              <a:t>1. </a:t>
            </a:r>
            <a:r>
              <a:rPr lang="ru-RU" sz="1700" b="1" dirty="0">
                <a:solidFill>
                  <a:schemeClr val="accent2"/>
                </a:solidFill>
              </a:rPr>
              <a:t>Применение и эксплуатация средств системы единого </a:t>
            </a:r>
            <a:r>
              <a:rPr lang="ru-RU" sz="1700" b="1" dirty="0" smtClean="0">
                <a:solidFill>
                  <a:schemeClr val="accent2"/>
                </a:solidFill>
              </a:rPr>
              <a:t>времени.</a:t>
            </a:r>
            <a:endParaRPr lang="ru-RU" sz="1700" b="1" dirty="0">
              <a:solidFill>
                <a:schemeClr val="accent2"/>
              </a:solidFill>
            </a:endParaRPr>
          </a:p>
          <a:p>
            <a:pPr eaLnBrk="0" hangingPunct="0"/>
            <a:r>
              <a:rPr lang="ru-RU" sz="1700" b="1" dirty="0" smtClean="0">
                <a:solidFill>
                  <a:srgbClr val="FF0000"/>
                </a:solidFill>
              </a:rPr>
              <a:t>2.</a:t>
            </a:r>
            <a:r>
              <a:rPr lang="ru-RU" sz="1700" b="1" dirty="0" smtClean="0">
                <a:solidFill>
                  <a:schemeClr val="accent2"/>
                </a:solidFill>
              </a:rPr>
              <a:t> </a:t>
            </a:r>
            <a:r>
              <a:rPr lang="ru-RU" sz="1700" b="1" dirty="0">
                <a:solidFill>
                  <a:schemeClr val="accent2"/>
                </a:solidFill>
              </a:rPr>
              <a:t>Эксплуатация радиотехнических и оптико-электронных систем </a:t>
            </a:r>
            <a:r>
              <a:rPr lang="ru-RU" sz="1700" b="1" dirty="0" smtClean="0">
                <a:solidFill>
                  <a:schemeClr val="accent2"/>
                </a:solidFill>
              </a:rPr>
              <a:t>космических</a:t>
            </a:r>
          </a:p>
          <a:p>
            <a:pPr eaLnBrk="0" hangingPunct="0"/>
            <a:r>
              <a:rPr lang="ru-RU" sz="1700" b="1" dirty="0">
                <a:solidFill>
                  <a:schemeClr val="accent2"/>
                </a:solidFill>
              </a:rPr>
              <a:t> </a:t>
            </a:r>
            <a:r>
              <a:rPr lang="ru-RU" sz="1700" b="1" dirty="0" smtClean="0">
                <a:solidFill>
                  <a:schemeClr val="accent2"/>
                </a:solidFill>
              </a:rPr>
              <a:t>   комплексов</a:t>
            </a:r>
            <a:r>
              <a:rPr lang="ru-RU" sz="1700" b="1" dirty="0">
                <a:solidFill>
                  <a:schemeClr val="accent2"/>
                </a:solidFill>
              </a:rPr>
              <a:t>.</a:t>
            </a:r>
            <a:endParaRPr lang="ru-RU" sz="17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1700" b="1" dirty="0" smtClean="0">
                <a:solidFill>
                  <a:srgbClr val="FF0000"/>
                </a:solidFill>
              </a:rPr>
              <a:t>3. </a:t>
            </a:r>
            <a:r>
              <a:rPr lang="ru-RU" sz="1700" b="1" dirty="0">
                <a:solidFill>
                  <a:schemeClr val="accent2"/>
                </a:solidFill>
              </a:rPr>
              <a:t>Эксплуатация бортовых радиотехнических систем космических </a:t>
            </a:r>
            <a:r>
              <a:rPr lang="ru-RU" sz="1700" b="1" dirty="0" smtClean="0">
                <a:solidFill>
                  <a:schemeClr val="accent2"/>
                </a:solidFill>
              </a:rPr>
              <a:t>аппаратов,</a:t>
            </a:r>
          </a:p>
          <a:p>
            <a:pPr eaLnBrk="0" hangingPunct="0"/>
            <a:r>
              <a:rPr lang="ru-RU" sz="1700" b="1" dirty="0">
                <a:solidFill>
                  <a:schemeClr val="accent2"/>
                </a:solidFill>
              </a:rPr>
              <a:t> </a:t>
            </a:r>
            <a:r>
              <a:rPr lang="ru-RU" sz="1700" b="1" dirty="0" smtClean="0">
                <a:solidFill>
                  <a:schemeClr val="accent2"/>
                </a:solidFill>
              </a:rPr>
              <a:t>   ракет-носителей</a:t>
            </a:r>
            <a:r>
              <a:rPr lang="ru-RU" sz="1700" b="1" dirty="0">
                <a:solidFill>
                  <a:schemeClr val="accent2"/>
                </a:solidFill>
              </a:rPr>
              <a:t>, разгонных блоков.</a:t>
            </a:r>
            <a:endParaRPr lang="ru-RU" sz="17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1700" b="1" dirty="0" smtClean="0">
                <a:solidFill>
                  <a:srgbClr val="FF0000"/>
                </a:solidFill>
              </a:rPr>
              <a:t>4.</a:t>
            </a:r>
            <a:r>
              <a:rPr lang="ru-RU" sz="1700" b="1" dirty="0" smtClean="0">
                <a:solidFill>
                  <a:schemeClr val="accent2"/>
                </a:solidFill>
              </a:rPr>
              <a:t> </a:t>
            </a:r>
            <a:r>
              <a:rPr lang="ru-RU" sz="1700" b="1" dirty="0">
                <a:solidFill>
                  <a:schemeClr val="accent2"/>
                </a:solidFill>
              </a:rPr>
              <a:t>Применение и эксплуатация систем связи космических комплексов.</a:t>
            </a:r>
            <a:endParaRPr lang="ru-RU" sz="17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1700" b="1" dirty="0" smtClean="0">
                <a:solidFill>
                  <a:srgbClr val="FF0000"/>
                </a:solidFill>
              </a:rPr>
              <a:t>5.</a:t>
            </a:r>
            <a:r>
              <a:rPr lang="ru-RU" sz="1700" b="1" dirty="0" smtClean="0">
                <a:solidFill>
                  <a:schemeClr val="accent2"/>
                </a:solidFill>
              </a:rPr>
              <a:t> </a:t>
            </a:r>
            <a:r>
              <a:rPr lang="ru-RU" sz="1700" b="1" dirty="0">
                <a:solidFill>
                  <a:schemeClr val="accent2"/>
                </a:solidFill>
              </a:rPr>
              <a:t>Эксплуатация информационно-управляющих комплексов р</a:t>
            </a:r>
            <a:r>
              <a:rPr lang="ru-RU" sz="1700" b="1" dirty="0" smtClean="0">
                <a:solidFill>
                  <a:schemeClr val="accent2"/>
                </a:solidFill>
              </a:rPr>
              <a:t>адиоэлектронных </a:t>
            </a:r>
            <a:r>
              <a:rPr lang="ru-RU" sz="1700" b="1" dirty="0">
                <a:solidFill>
                  <a:schemeClr val="accent2"/>
                </a:solidFill>
              </a:rPr>
              <a:t>систем</a:t>
            </a:r>
            <a:r>
              <a:rPr lang="ru-RU" sz="1700" b="1" dirty="0" smtClean="0">
                <a:solidFill>
                  <a:schemeClr val="accent2"/>
                </a:solidFill>
              </a:rPr>
              <a:t>.</a:t>
            </a:r>
          </a:p>
          <a:p>
            <a:pPr eaLnBrk="0" hangingPunct="0"/>
            <a:r>
              <a:rPr lang="ru-RU" sz="1700" b="1" dirty="0" smtClean="0">
                <a:solidFill>
                  <a:srgbClr val="FF0000"/>
                </a:solidFill>
              </a:rPr>
              <a:t>6.</a:t>
            </a:r>
            <a:r>
              <a:rPr lang="ru-RU" sz="1700" b="1" dirty="0" smtClean="0">
                <a:solidFill>
                  <a:schemeClr val="accent2"/>
                </a:solidFill>
              </a:rPr>
              <a:t> </a:t>
            </a:r>
            <a:r>
              <a:rPr lang="ru-RU" sz="1700" b="1" dirty="0">
                <a:solidFill>
                  <a:schemeClr val="accent2"/>
                </a:solidFill>
              </a:rPr>
              <a:t>Применение и эксплуатация наземных оптико-электронных и радиотехнических </a:t>
            </a:r>
            <a:r>
              <a:rPr lang="ru-RU" sz="1700" b="1" dirty="0" smtClean="0">
                <a:solidFill>
                  <a:schemeClr val="accent2"/>
                </a:solidFill>
              </a:rPr>
              <a:t>систем</a:t>
            </a:r>
          </a:p>
          <a:p>
            <a:pPr eaLnBrk="0" hangingPunct="0"/>
            <a:r>
              <a:rPr lang="ru-RU" sz="1700" b="1" dirty="0">
                <a:solidFill>
                  <a:schemeClr val="accent2"/>
                </a:solidFill>
              </a:rPr>
              <a:t> </a:t>
            </a:r>
            <a:r>
              <a:rPr lang="ru-RU" sz="1700" b="1" dirty="0" smtClean="0">
                <a:solidFill>
                  <a:schemeClr val="accent2"/>
                </a:solidFill>
              </a:rPr>
              <a:t>   траекторных измерений.</a:t>
            </a:r>
          </a:p>
          <a:p>
            <a:pPr eaLnBrk="0" hangingPunct="0"/>
            <a:r>
              <a:rPr lang="ru-RU" sz="1700" b="1" dirty="0" smtClean="0">
                <a:solidFill>
                  <a:srgbClr val="FF0000"/>
                </a:solidFill>
              </a:rPr>
              <a:t>7.</a:t>
            </a:r>
            <a:r>
              <a:rPr lang="ru-RU" altLang="ru-RU" sz="1700" b="1" dirty="0" smtClean="0">
                <a:solidFill>
                  <a:schemeClr val="bg1"/>
                </a:solidFill>
              </a:rPr>
              <a:t> </a:t>
            </a:r>
            <a:r>
              <a:rPr lang="ru-RU" altLang="ru-RU" sz="1700" b="1" dirty="0">
                <a:solidFill>
                  <a:schemeClr val="accent2"/>
                </a:solidFill>
              </a:rPr>
              <a:t>Применение и эксплуатация космических средств РЭБ</a:t>
            </a:r>
            <a:r>
              <a:rPr lang="ru-RU" altLang="ru-RU" sz="1700" b="1" dirty="0" smtClean="0">
                <a:solidFill>
                  <a:schemeClr val="accent2"/>
                </a:solidFill>
              </a:rPr>
              <a:t>.</a:t>
            </a:r>
            <a:endParaRPr lang="ru-RU" sz="17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4 факультет</a:t>
            </a:r>
          </a:p>
        </p:txBody>
      </p:sp>
      <p:sp>
        <p:nvSpPr>
          <p:cNvPr id="9218" name="Freeform 1043"/>
          <p:cNvSpPr>
            <a:spLocks noEditPoints="1"/>
          </p:cNvSpPr>
          <p:nvPr/>
        </p:nvSpPr>
        <p:spPr bwMode="auto">
          <a:xfrm>
            <a:off x="0" y="6237312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221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0" y="548680"/>
            <a:ext cx="9144000" cy="0"/>
          </a:xfrm>
          <a:prstGeom prst="line">
            <a:avLst/>
          </a:prstGeom>
          <a:noFill/>
          <a:ln w="57150" cmpd="thickThin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Ctr="1"/>
          <a:lstStyle/>
          <a:p>
            <a:endParaRPr lang="ru-RU"/>
          </a:p>
        </p:txBody>
      </p:sp>
      <p:grpSp>
        <p:nvGrpSpPr>
          <p:cNvPr id="2" name="Группа 18"/>
          <p:cNvGrpSpPr/>
          <p:nvPr/>
        </p:nvGrpSpPr>
        <p:grpSpPr>
          <a:xfrm>
            <a:off x="16542" y="2909"/>
            <a:ext cx="683567" cy="772310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05" y="284885"/>
              <a:ext cx="36004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 bwMode="auto">
          <a:xfrm>
            <a:off x="1178099" y="6711950"/>
            <a:ext cx="7956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Скругленный прямоугольник 41"/>
          <p:cNvSpPr/>
          <p:nvPr/>
        </p:nvSpPr>
        <p:spPr bwMode="auto">
          <a:xfrm>
            <a:off x="8532440" y="6313859"/>
            <a:ext cx="568449" cy="34967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" name="Rectangle 11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350000" y="692696"/>
            <a:ext cx="6444000" cy="54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800" b="1" dirty="0" smtClean="0">
                <a:solidFill>
                  <a:schemeClr val="bg1"/>
                </a:solidFill>
              </a:rPr>
              <a:t>Факультет </a:t>
            </a:r>
            <a:r>
              <a:rPr lang="ru-RU" altLang="ru-RU" b="1" dirty="0">
                <a:solidFill>
                  <a:schemeClr val="bg1"/>
                </a:solidFill>
              </a:rPr>
              <a:t>инженерного и электромеханического обеспечения</a:t>
            </a:r>
          </a:p>
        </p:txBody>
      </p:sp>
      <p:sp>
        <p:nvSpPr>
          <p:cNvPr id="13" name="Rectangl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2945" y="1484784"/>
            <a:ext cx="8029495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1. </a:t>
            </a:r>
            <a:r>
              <a:rPr lang="ru-RU" sz="2000" b="1" dirty="0" smtClean="0">
                <a:solidFill>
                  <a:schemeClr val="accent2"/>
                </a:solidFill>
              </a:rPr>
              <a:t>Эксплуатация</a:t>
            </a:r>
            <a:r>
              <a:rPr lang="ru-RU" sz="2000" b="1" dirty="0">
                <a:solidFill>
                  <a:schemeClr val="accent2"/>
                </a:solidFill>
              </a:rPr>
              <a:t>, реконструкция и восстановление объектов ракетных 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 smtClean="0">
                <a:solidFill>
                  <a:schemeClr val="accent2"/>
                </a:solidFill>
              </a:rPr>
              <a:t>    и ракетно-космических комплексов.</a:t>
            </a: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2. </a:t>
            </a:r>
            <a:r>
              <a:rPr lang="ru-RU" sz="2000" b="1" dirty="0" smtClean="0">
                <a:solidFill>
                  <a:schemeClr val="accent2"/>
                </a:solidFill>
              </a:rPr>
              <a:t>Эксплуатация </a:t>
            </a:r>
            <a:r>
              <a:rPr lang="ru-RU" sz="2000" b="1" dirty="0">
                <a:solidFill>
                  <a:schemeClr val="accent2"/>
                </a:solidFill>
              </a:rPr>
              <a:t>технических систем и систем </a:t>
            </a:r>
            <a:r>
              <a:rPr lang="ru-RU" sz="2000" b="1" dirty="0" smtClean="0">
                <a:solidFill>
                  <a:schemeClr val="accent2"/>
                </a:solidFill>
              </a:rPr>
              <a:t>жизнеобеспечения</a:t>
            </a:r>
          </a:p>
          <a:p>
            <a:pPr eaLnBrk="0" hangingPunct="0"/>
            <a:r>
              <a:rPr lang="ru-RU" sz="2000" b="1" dirty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   наземных и подземных </a:t>
            </a:r>
            <a:r>
              <a:rPr lang="ru-RU" sz="2000" b="1" dirty="0">
                <a:solidFill>
                  <a:schemeClr val="accent2"/>
                </a:solidFill>
              </a:rPr>
              <a:t>сооружений </a:t>
            </a:r>
            <a:r>
              <a:rPr lang="ru-RU" sz="2000" b="1" dirty="0" smtClean="0">
                <a:solidFill>
                  <a:schemeClr val="accent2"/>
                </a:solidFill>
              </a:rPr>
              <a:t>ракетных </a:t>
            </a:r>
            <a:r>
              <a:rPr lang="ru-RU" sz="2000" b="1" dirty="0">
                <a:solidFill>
                  <a:schemeClr val="accent2"/>
                </a:solidFill>
              </a:rPr>
              <a:t>и </a:t>
            </a:r>
            <a:r>
              <a:rPr lang="ru-RU" sz="2000" b="1" dirty="0" smtClean="0">
                <a:solidFill>
                  <a:schemeClr val="accent2"/>
                </a:solidFill>
              </a:rPr>
              <a:t>ракетно-</a:t>
            </a:r>
          </a:p>
          <a:p>
            <a:pPr eaLnBrk="0" hangingPunct="0"/>
            <a:r>
              <a:rPr lang="ru-RU" sz="2000" b="1" dirty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   космических комплексов</a:t>
            </a:r>
            <a:r>
              <a:rPr lang="ru-RU" sz="2000" b="1" dirty="0">
                <a:solidFill>
                  <a:schemeClr val="accent2"/>
                </a:solidFill>
              </a:rPr>
              <a:t>.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3.</a:t>
            </a:r>
            <a:r>
              <a:rPr lang="ru-RU" sz="2000" b="1" dirty="0" smtClean="0">
                <a:solidFill>
                  <a:schemeClr val="accent2"/>
                </a:solidFill>
              </a:rPr>
              <a:t> Эксплуатация </a:t>
            </a:r>
            <a:r>
              <a:rPr lang="ru-RU" sz="2000" b="1" dirty="0">
                <a:solidFill>
                  <a:schemeClr val="accent2"/>
                </a:solidFill>
              </a:rPr>
              <a:t>средств электроснабжения объектов </a:t>
            </a:r>
            <a:r>
              <a:rPr lang="ru-RU" sz="2000" b="1" dirty="0" smtClean="0">
                <a:solidFill>
                  <a:schemeClr val="accent2"/>
                </a:solidFill>
              </a:rPr>
              <a:t>специального </a:t>
            </a:r>
          </a:p>
          <a:p>
            <a:pPr eaLnBrk="0" hangingPunct="0"/>
            <a:r>
              <a:rPr lang="ru-RU" sz="2000" b="1" dirty="0">
                <a:solidFill>
                  <a:schemeClr val="accent2"/>
                </a:solidFill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</a:rPr>
              <a:t>   назначения</a:t>
            </a:r>
            <a:r>
              <a:rPr lang="ru-RU" sz="2000" b="1" dirty="0">
                <a:solidFill>
                  <a:schemeClr val="accent2"/>
                </a:solidFill>
              </a:rPr>
              <a:t>.</a:t>
            </a:r>
            <a:endParaRPr lang="ru-RU" sz="2000" b="1" dirty="0" smtClean="0">
              <a:solidFill>
                <a:schemeClr val="accent2"/>
              </a:solidFill>
            </a:endParaRPr>
          </a:p>
        </p:txBody>
      </p:sp>
      <p:pic>
        <p:nvPicPr>
          <p:cNvPr id="22" name="Рисунок 21" descr="C:\Users\User\AppData\Local\Microsoft\Windows\INetCache\Content.Word\3H7A124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312"/>
            <a:ext cx="324272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C:\Users\User\AppData\Local\Microsoft\Windows\INetCache\Content.Word\3H7A78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312"/>
            <a:ext cx="324272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13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1044"/>
          <p:cNvSpPr>
            <a:spLocks noChangeArrowheads="1"/>
          </p:cNvSpPr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 anchor="ctr"/>
          <a:lstStyle/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7030A0"/>
                  </a:outerShdw>
                </a:effectLst>
                <a:latin typeface="Arial" charset="0"/>
              </a:rPr>
              <a:t>5 факультет</a:t>
            </a:r>
          </a:p>
        </p:txBody>
      </p:sp>
      <p:sp>
        <p:nvSpPr>
          <p:cNvPr id="9218" name="Freeform 1043"/>
          <p:cNvSpPr>
            <a:spLocks noEditPoints="1"/>
          </p:cNvSpPr>
          <p:nvPr/>
        </p:nvSpPr>
        <p:spPr bwMode="auto">
          <a:xfrm>
            <a:off x="0" y="6237312"/>
            <a:ext cx="1282700" cy="581025"/>
          </a:xfrm>
          <a:custGeom>
            <a:avLst/>
            <a:gdLst>
              <a:gd name="T0" fmla="*/ 2147483647 w 179"/>
              <a:gd name="T1" fmla="*/ 2147483647 h 81"/>
              <a:gd name="T2" fmla="*/ 2147483647 w 179"/>
              <a:gd name="T3" fmla="*/ 2147483647 h 81"/>
              <a:gd name="T4" fmla="*/ 2147483647 w 179"/>
              <a:gd name="T5" fmla="*/ 2147483647 h 81"/>
              <a:gd name="T6" fmla="*/ 2147483647 w 179"/>
              <a:gd name="T7" fmla="*/ 2147483647 h 81"/>
              <a:gd name="T8" fmla="*/ 2147483647 w 179"/>
              <a:gd name="T9" fmla="*/ 2147483647 h 81"/>
              <a:gd name="T10" fmla="*/ 2147483647 w 179"/>
              <a:gd name="T11" fmla="*/ 2147483647 h 81"/>
              <a:gd name="T12" fmla="*/ 2147483647 w 179"/>
              <a:gd name="T13" fmla="*/ 2147483647 h 81"/>
              <a:gd name="T14" fmla="*/ 2147483647 w 179"/>
              <a:gd name="T15" fmla="*/ 2147483647 h 81"/>
              <a:gd name="T16" fmla="*/ 2147483647 w 179"/>
              <a:gd name="T17" fmla="*/ 2147483647 h 81"/>
              <a:gd name="T18" fmla="*/ 2147483647 w 179"/>
              <a:gd name="T19" fmla="*/ 2147483647 h 81"/>
              <a:gd name="T20" fmla="*/ 2147483647 w 179"/>
              <a:gd name="T21" fmla="*/ 2147483647 h 81"/>
              <a:gd name="T22" fmla="*/ 2147483647 w 179"/>
              <a:gd name="T23" fmla="*/ 2147483647 h 81"/>
              <a:gd name="T24" fmla="*/ 2147483647 w 179"/>
              <a:gd name="T25" fmla="*/ 2147483647 h 81"/>
              <a:gd name="T26" fmla="*/ 2147483647 w 179"/>
              <a:gd name="T27" fmla="*/ 2147483647 h 81"/>
              <a:gd name="T28" fmla="*/ 2147483647 w 179"/>
              <a:gd name="T29" fmla="*/ 2147483647 h 81"/>
              <a:gd name="T30" fmla="*/ 2147483647 w 179"/>
              <a:gd name="T31" fmla="*/ 2147483647 h 81"/>
              <a:gd name="T32" fmla="*/ 2147483647 w 179"/>
              <a:gd name="T33" fmla="*/ 2147483647 h 81"/>
              <a:gd name="T34" fmla="*/ 2147483647 w 179"/>
              <a:gd name="T35" fmla="*/ 2147483647 h 81"/>
              <a:gd name="T36" fmla="*/ 2147483647 w 179"/>
              <a:gd name="T37" fmla="*/ 2147483647 h 81"/>
              <a:gd name="T38" fmla="*/ 2147483647 w 179"/>
              <a:gd name="T39" fmla="*/ 2147483647 h 81"/>
              <a:gd name="T40" fmla="*/ 2147483647 w 179"/>
              <a:gd name="T41" fmla="*/ 2147483647 h 81"/>
              <a:gd name="T42" fmla="*/ 2147483647 w 179"/>
              <a:gd name="T43" fmla="*/ 2147483647 h 81"/>
              <a:gd name="T44" fmla="*/ 2147483647 w 179"/>
              <a:gd name="T45" fmla="*/ 2147483647 h 81"/>
              <a:gd name="T46" fmla="*/ 2147483647 w 179"/>
              <a:gd name="T47" fmla="*/ 2147483647 h 81"/>
              <a:gd name="T48" fmla="*/ 2147483647 w 179"/>
              <a:gd name="T49" fmla="*/ 2147483647 h 81"/>
              <a:gd name="T50" fmla="*/ 2147483647 w 179"/>
              <a:gd name="T51" fmla="*/ 2147483647 h 81"/>
              <a:gd name="T52" fmla="*/ 2147483647 w 179"/>
              <a:gd name="T53" fmla="*/ 2147483647 h 81"/>
              <a:gd name="T54" fmla="*/ 2147483647 w 179"/>
              <a:gd name="T55" fmla="*/ 2147483647 h 81"/>
              <a:gd name="T56" fmla="*/ 2147483647 w 179"/>
              <a:gd name="T57" fmla="*/ 2147483647 h 81"/>
              <a:gd name="T58" fmla="*/ 2147483647 w 179"/>
              <a:gd name="T59" fmla="*/ 2147483647 h 81"/>
              <a:gd name="T60" fmla="*/ 2147483647 w 179"/>
              <a:gd name="T61" fmla="*/ 2147483647 h 81"/>
              <a:gd name="T62" fmla="*/ 2147483647 w 179"/>
              <a:gd name="T63" fmla="*/ 2147483647 h 81"/>
              <a:gd name="T64" fmla="*/ 2147483647 w 179"/>
              <a:gd name="T65" fmla="*/ 2147483647 h 81"/>
              <a:gd name="T66" fmla="*/ 2147483647 w 179"/>
              <a:gd name="T67" fmla="*/ 2147483647 h 81"/>
              <a:gd name="T68" fmla="*/ 2147483647 w 179"/>
              <a:gd name="T69" fmla="*/ 2147483647 h 81"/>
              <a:gd name="T70" fmla="*/ 2147483647 w 179"/>
              <a:gd name="T71" fmla="*/ 2147483647 h 81"/>
              <a:gd name="T72" fmla="*/ 2147483647 w 179"/>
              <a:gd name="T73" fmla="*/ 2147483647 h 81"/>
              <a:gd name="T74" fmla="*/ 2147483647 w 179"/>
              <a:gd name="T75" fmla="*/ 2147483647 h 81"/>
              <a:gd name="T76" fmla="*/ 2147483647 w 179"/>
              <a:gd name="T77" fmla="*/ 2147483647 h 81"/>
              <a:gd name="T78" fmla="*/ 2147483647 w 179"/>
              <a:gd name="T79" fmla="*/ 2147483647 h 81"/>
              <a:gd name="T80" fmla="*/ 2147483647 w 179"/>
              <a:gd name="T81" fmla="*/ 2147483647 h 81"/>
              <a:gd name="T82" fmla="*/ 2147483647 w 179"/>
              <a:gd name="T83" fmla="*/ 2147483647 h 81"/>
              <a:gd name="T84" fmla="*/ 2147483647 w 179"/>
              <a:gd name="T85" fmla="*/ 2147483647 h 81"/>
              <a:gd name="T86" fmla="*/ 2147483647 w 179"/>
              <a:gd name="T87" fmla="*/ 2147483647 h 81"/>
              <a:gd name="T88" fmla="*/ 2147483647 w 179"/>
              <a:gd name="T89" fmla="*/ 2147483647 h 81"/>
              <a:gd name="T90" fmla="*/ 2147483647 w 179"/>
              <a:gd name="T91" fmla="*/ 2147483647 h 81"/>
              <a:gd name="T92" fmla="*/ 2147483647 w 179"/>
              <a:gd name="T93" fmla="*/ 0 h 8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79"/>
              <a:gd name="T142" fmla="*/ 0 h 81"/>
              <a:gd name="T143" fmla="*/ 179 w 179"/>
              <a:gd name="T144" fmla="*/ 81 h 8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79" h="81">
                <a:moveTo>
                  <a:pt x="0" y="81"/>
                </a:moveTo>
                <a:lnTo>
                  <a:pt x="0" y="67"/>
                </a:lnTo>
                <a:cubicBezTo>
                  <a:pt x="1" y="67"/>
                  <a:pt x="4" y="68"/>
                  <a:pt x="5" y="68"/>
                </a:cubicBezTo>
                <a:cubicBezTo>
                  <a:pt x="5" y="68"/>
                  <a:pt x="5" y="68"/>
                  <a:pt x="5" y="68"/>
                </a:cubicBezTo>
                <a:cubicBezTo>
                  <a:pt x="7" y="68"/>
                  <a:pt x="8" y="68"/>
                  <a:pt x="8" y="66"/>
                </a:cubicBezTo>
                <a:cubicBezTo>
                  <a:pt x="10" y="67"/>
                  <a:pt x="10" y="67"/>
                  <a:pt x="13" y="67"/>
                </a:cubicBezTo>
                <a:cubicBezTo>
                  <a:pt x="14" y="68"/>
                  <a:pt x="14" y="69"/>
                  <a:pt x="14" y="69"/>
                </a:cubicBezTo>
                <a:cubicBezTo>
                  <a:pt x="15" y="69"/>
                  <a:pt x="16" y="69"/>
                  <a:pt x="17" y="69"/>
                </a:cubicBezTo>
                <a:cubicBezTo>
                  <a:pt x="17" y="67"/>
                  <a:pt x="17" y="66"/>
                  <a:pt x="20" y="67"/>
                </a:cubicBezTo>
                <a:cubicBezTo>
                  <a:pt x="20" y="68"/>
                  <a:pt x="20" y="68"/>
                  <a:pt x="20" y="69"/>
                </a:cubicBezTo>
                <a:cubicBezTo>
                  <a:pt x="20" y="69"/>
                  <a:pt x="21" y="69"/>
                  <a:pt x="22" y="69"/>
                </a:cubicBezTo>
                <a:cubicBezTo>
                  <a:pt x="22" y="68"/>
                  <a:pt x="21" y="67"/>
                  <a:pt x="21" y="66"/>
                </a:cubicBezTo>
                <a:cubicBezTo>
                  <a:pt x="22" y="66"/>
                  <a:pt x="22" y="66"/>
                  <a:pt x="22" y="66"/>
                </a:cubicBezTo>
                <a:cubicBezTo>
                  <a:pt x="22" y="65"/>
                  <a:pt x="22" y="65"/>
                  <a:pt x="23" y="65"/>
                </a:cubicBezTo>
                <a:cubicBezTo>
                  <a:pt x="23" y="65"/>
                  <a:pt x="23" y="66"/>
                  <a:pt x="23" y="66"/>
                </a:cubicBezTo>
                <a:cubicBezTo>
                  <a:pt x="25" y="67"/>
                  <a:pt x="27" y="67"/>
                  <a:pt x="29" y="67"/>
                </a:cubicBezTo>
                <a:cubicBezTo>
                  <a:pt x="29" y="67"/>
                  <a:pt x="29" y="66"/>
                  <a:pt x="29" y="66"/>
                </a:cubicBezTo>
                <a:cubicBezTo>
                  <a:pt x="34" y="66"/>
                  <a:pt x="35" y="69"/>
                  <a:pt x="36" y="64"/>
                </a:cubicBezTo>
                <a:cubicBezTo>
                  <a:pt x="39" y="62"/>
                  <a:pt x="38" y="55"/>
                  <a:pt x="38" y="55"/>
                </a:cubicBezTo>
                <a:cubicBezTo>
                  <a:pt x="38" y="55"/>
                  <a:pt x="39" y="55"/>
                  <a:pt x="39" y="55"/>
                </a:cubicBezTo>
                <a:cubicBezTo>
                  <a:pt x="39" y="53"/>
                  <a:pt x="39" y="51"/>
                  <a:pt x="38" y="48"/>
                </a:cubicBezTo>
                <a:lnTo>
                  <a:pt x="40" y="48"/>
                </a:lnTo>
                <a:cubicBezTo>
                  <a:pt x="40" y="48"/>
                  <a:pt x="40" y="45"/>
                  <a:pt x="41" y="43"/>
                </a:cubicBezTo>
                <a:lnTo>
                  <a:pt x="41" y="36"/>
                </a:lnTo>
                <a:lnTo>
                  <a:pt x="40" y="36"/>
                </a:lnTo>
                <a:lnTo>
                  <a:pt x="43" y="35"/>
                </a:lnTo>
                <a:lnTo>
                  <a:pt x="44" y="4"/>
                </a:lnTo>
                <a:lnTo>
                  <a:pt x="46" y="35"/>
                </a:lnTo>
                <a:lnTo>
                  <a:pt x="48" y="36"/>
                </a:lnTo>
                <a:lnTo>
                  <a:pt x="47" y="36"/>
                </a:lnTo>
                <a:lnTo>
                  <a:pt x="47" y="43"/>
                </a:lnTo>
                <a:cubicBezTo>
                  <a:pt x="48" y="45"/>
                  <a:pt x="49" y="46"/>
                  <a:pt x="49" y="48"/>
                </a:cubicBezTo>
                <a:lnTo>
                  <a:pt x="50" y="48"/>
                </a:lnTo>
                <a:cubicBezTo>
                  <a:pt x="49" y="51"/>
                  <a:pt x="49" y="52"/>
                  <a:pt x="50" y="55"/>
                </a:cubicBezTo>
                <a:cubicBezTo>
                  <a:pt x="50" y="55"/>
                  <a:pt x="51" y="55"/>
                  <a:pt x="51" y="55"/>
                </a:cubicBezTo>
                <a:cubicBezTo>
                  <a:pt x="50" y="59"/>
                  <a:pt x="51" y="61"/>
                  <a:pt x="52" y="64"/>
                </a:cubicBezTo>
                <a:cubicBezTo>
                  <a:pt x="53" y="64"/>
                  <a:pt x="54" y="65"/>
                  <a:pt x="54" y="65"/>
                </a:cubicBezTo>
                <a:cubicBezTo>
                  <a:pt x="55" y="62"/>
                  <a:pt x="57" y="64"/>
                  <a:pt x="58" y="63"/>
                </a:cubicBezTo>
                <a:cubicBezTo>
                  <a:pt x="59" y="59"/>
                  <a:pt x="59" y="57"/>
                  <a:pt x="61" y="55"/>
                </a:cubicBezTo>
                <a:cubicBezTo>
                  <a:pt x="61" y="53"/>
                  <a:pt x="61" y="52"/>
                  <a:pt x="62" y="50"/>
                </a:cubicBezTo>
                <a:cubicBezTo>
                  <a:pt x="64" y="52"/>
                  <a:pt x="62" y="56"/>
                  <a:pt x="66" y="57"/>
                </a:cubicBezTo>
                <a:cubicBezTo>
                  <a:pt x="66" y="57"/>
                  <a:pt x="66" y="57"/>
                  <a:pt x="66" y="58"/>
                </a:cubicBezTo>
                <a:cubicBezTo>
                  <a:pt x="67" y="56"/>
                  <a:pt x="67" y="54"/>
                  <a:pt x="68" y="53"/>
                </a:cubicBezTo>
                <a:cubicBezTo>
                  <a:pt x="69" y="54"/>
                  <a:pt x="68" y="56"/>
                  <a:pt x="70" y="58"/>
                </a:cubicBezTo>
                <a:cubicBezTo>
                  <a:pt x="70" y="60"/>
                  <a:pt x="70" y="60"/>
                  <a:pt x="70" y="61"/>
                </a:cubicBezTo>
                <a:cubicBezTo>
                  <a:pt x="70" y="61"/>
                  <a:pt x="71" y="61"/>
                  <a:pt x="71" y="61"/>
                </a:cubicBezTo>
                <a:cubicBezTo>
                  <a:pt x="71" y="62"/>
                  <a:pt x="71" y="62"/>
                  <a:pt x="72" y="63"/>
                </a:cubicBezTo>
                <a:cubicBezTo>
                  <a:pt x="73" y="63"/>
                  <a:pt x="74" y="63"/>
                  <a:pt x="76" y="64"/>
                </a:cubicBezTo>
                <a:cubicBezTo>
                  <a:pt x="76" y="64"/>
                  <a:pt x="76" y="64"/>
                  <a:pt x="76" y="64"/>
                </a:cubicBezTo>
                <a:cubicBezTo>
                  <a:pt x="77" y="65"/>
                  <a:pt x="78" y="65"/>
                  <a:pt x="79" y="65"/>
                </a:cubicBezTo>
                <a:cubicBezTo>
                  <a:pt x="78" y="64"/>
                  <a:pt x="78" y="63"/>
                  <a:pt x="78" y="62"/>
                </a:cubicBezTo>
                <a:cubicBezTo>
                  <a:pt x="79" y="62"/>
                  <a:pt x="79" y="61"/>
                  <a:pt x="79" y="61"/>
                </a:cubicBezTo>
                <a:cubicBezTo>
                  <a:pt x="79" y="63"/>
                  <a:pt x="80" y="64"/>
                  <a:pt x="80" y="65"/>
                </a:cubicBezTo>
                <a:cubicBezTo>
                  <a:pt x="80" y="65"/>
                  <a:pt x="81" y="66"/>
                  <a:pt x="82" y="66"/>
                </a:cubicBezTo>
                <a:cubicBezTo>
                  <a:pt x="82" y="66"/>
                  <a:pt x="82" y="65"/>
                  <a:pt x="82" y="65"/>
                </a:cubicBezTo>
                <a:cubicBezTo>
                  <a:pt x="85" y="66"/>
                  <a:pt x="92" y="65"/>
                  <a:pt x="94" y="67"/>
                </a:cubicBezTo>
                <a:cubicBezTo>
                  <a:pt x="96" y="64"/>
                  <a:pt x="95" y="60"/>
                  <a:pt x="95" y="56"/>
                </a:cubicBezTo>
                <a:cubicBezTo>
                  <a:pt x="96" y="56"/>
                  <a:pt x="96" y="56"/>
                  <a:pt x="96" y="56"/>
                </a:cubicBezTo>
                <a:cubicBezTo>
                  <a:pt x="96" y="57"/>
                  <a:pt x="96" y="58"/>
                  <a:pt x="96" y="59"/>
                </a:cubicBezTo>
                <a:cubicBezTo>
                  <a:pt x="97" y="59"/>
                  <a:pt x="97" y="59"/>
                  <a:pt x="97" y="58"/>
                </a:cubicBezTo>
                <a:cubicBezTo>
                  <a:pt x="97" y="59"/>
                  <a:pt x="98" y="60"/>
                  <a:pt x="98" y="61"/>
                </a:cubicBezTo>
                <a:cubicBezTo>
                  <a:pt x="99" y="62"/>
                  <a:pt x="99" y="62"/>
                  <a:pt x="100" y="61"/>
                </a:cubicBezTo>
                <a:cubicBezTo>
                  <a:pt x="100" y="62"/>
                  <a:pt x="100" y="63"/>
                  <a:pt x="100" y="63"/>
                </a:cubicBezTo>
                <a:cubicBezTo>
                  <a:pt x="101" y="63"/>
                  <a:pt x="102" y="64"/>
                  <a:pt x="103" y="64"/>
                </a:cubicBezTo>
                <a:cubicBezTo>
                  <a:pt x="103" y="62"/>
                  <a:pt x="103" y="60"/>
                  <a:pt x="103" y="59"/>
                </a:cubicBezTo>
                <a:cubicBezTo>
                  <a:pt x="103" y="59"/>
                  <a:pt x="104" y="59"/>
                  <a:pt x="104" y="59"/>
                </a:cubicBezTo>
                <a:cubicBezTo>
                  <a:pt x="104" y="58"/>
                  <a:pt x="104" y="57"/>
                  <a:pt x="104" y="56"/>
                </a:cubicBezTo>
                <a:cubicBezTo>
                  <a:pt x="105" y="56"/>
                  <a:pt x="105" y="56"/>
                  <a:pt x="105" y="56"/>
                </a:cubicBezTo>
                <a:cubicBezTo>
                  <a:pt x="105" y="57"/>
                  <a:pt x="106" y="58"/>
                  <a:pt x="106" y="59"/>
                </a:cubicBezTo>
                <a:cubicBezTo>
                  <a:pt x="106" y="59"/>
                  <a:pt x="106" y="59"/>
                  <a:pt x="107" y="59"/>
                </a:cubicBezTo>
                <a:cubicBezTo>
                  <a:pt x="107" y="60"/>
                  <a:pt x="107" y="60"/>
                  <a:pt x="107" y="61"/>
                </a:cubicBezTo>
                <a:cubicBezTo>
                  <a:pt x="108" y="60"/>
                  <a:pt x="109" y="60"/>
                  <a:pt x="110" y="60"/>
                </a:cubicBezTo>
                <a:cubicBezTo>
                  <a:pt x="110" y="60"/>
                  <a:pt x="111" y="60"/>
                  <a:pt x="111" y="60"/>
                </a:cubicBezTo>
                <a:cubicBezTo>
                  <a:pt x="111" y="60"/>
                  <a:pt x="111" y="60"/>
                  <a:pt x="112" y="60"/>
                </a:cubicBezTo>
                <a:cubicBezTo>
                  <a:pt x="112" y="59"/>
                  <a:pt x="112" y="59"/>
                  <a:pt x="112" y="58"/>
                </a:cubicBezTo>
                <a:cubicBezTo>
                  <a:pt x="114" y="58"/>
                  <a:pt x="114" y="58"/>
                  <a:pt x="115" y="59"/>
                </a:cubicBezTo>
                <a:cubicBezTo>
                  <a:pt x="121" y="48"/>
                  <a:pt x="126" y="37"/>
                  <a:pt x="132" y="26"/>
                </a:cubicBezTo>
                <a:cubicBezTo>
                  <a:pt x="131" y="26"/>
                  <a:pt x="130" y="25"/>
                  <a:pt x="129" y="24"/>
                </a:cubicBezTo>
                <a:cubicBezTo>
                  <a:pt x="132" y="25"/>
                  <a:pt x="132" y="25"/>
                  <a:pt x="134" y="27"/>
                </a:cubicBezTo>
                <a:cubicBezTo>
                  <a:pt x="139" y="27"/>
                  <a:pt x="144" y="28"/>
                  <a:pt x="148" y="28"/>
                </a:cubicBezTo>
                <a:cubicBezTo>
                  <a:pt x="146" y="26"/>
                  <a:pt x="143" y="25"/>
                  <a:pt x="140" y="23"/>
                </a:cubicBezTo>
                <a:cubicBezTo>
                  <a:pt x="140" y="23"/>
                  <a:pt x="140" y="23"/>
                  <a:pt x="140" y="23"/>
                </a:cubicBezTo>
                <a:cubicBezTo>
                  <a:pt x="140" y="23"/>
                  <a:pt x="139" y="23"/>
                  <a:pt x="138" y="23"/>
                </a:cubicBezTo>
                <a:cubicBezTo>
                  <a:pt x="138" y="22"/>
                  <a:pt x="138" y="22"/>
                  <a:pt x="139" y="22"/>
                </a:cubicBezTo>
                <a:cubicBezTo>
                  <a:pt x="138" y="22"/>
                  <a:pt x="138" y="22"/>
                  <a:pt x="138" y="21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2" y="23"/>
                  <a:pt x="145" y="25"/>
                  <a:pt x="149" y="27"/>
                </a:cubicBezTo>
                <a:cubicBezTo>
                  <a:pt x="151" y="27"/>
                  <a:pt x="151" y="28"/>
                  <a:pt x="153" y="28"/>
                </a:cubicBezTo>
                <a:cubicBezTo>
                  <a:pt x="153" y="28"/>
                  <a:pt x="153" y="29"/>
                  <a:pt x="153" y="29"/>
                </a:cubicBezTo>
                <a:cubicBezTo>
                  <a:pt x="153" y="29"/>
                  <a:pt x="153" y="29"/>
                  <a:pt x="154" y="29"/>
                </a:cubicBezTo>
                <a:cubicBezTo>
                  <a:pt x="148" y="40"/>
                  <a:pt x="143" y="51"/>
                  <a:pt x="140" y="62"/>
                </a:cubicBezTo>
                <a:cubicBezTo>
                  <a:pt x="147" y="61"/>
                  <a:pt x="154" y="62"/>
                  <a:pt x="161" y="63"/>
                </a:cubicBezTo>
                <a:cubicBezTo>
                  <a:pt x="161" y="63"/>
                  <a:pt x="162" y="63"/>
                  <a:pt x="162" y="64"/>
                </a:cubicBezTo>
                <a:cubicBezTo>
                  <a:pt x="164" y="64"/>
                  <a:pt x="165" y="63"/>
                  <a:pt x="169" y="64"/>
                </a:cubicBezTo>
                <a:cubicBezTo>
                  <a:pt x="169" y="63"/>
                  <a:pt x="169" y="63"/>
                  <a:pt x="169" y="63"/>
                </a:cubicBezTo>
                <a:cubicBezTo>
                  <a:pt x="173" y="65"/>
                  <a:pt x="175" y="66"/>
                  <a:pt x="179" y="67"/>
                </a:cubicBezTo>
                <a:lnTo>
                  <a:pt x="179" y="81"/>
                </a:lnTo>
                <a:lnTo>
                  <a:pt x="0" y="81"/>
                </a:lnTo>
                <a:close/>
                <a:moveTo>
                  <a:pt x="161" y="58"/>
                </a:moveTo>
                <a:cubicBezTo>
                  <a:pt x="160" y="54"/>
                  <a:pt x="160" y="54"/>
                  <a:pt x="160" y="45"/>
                </a:cubicBezTo>
                <a:cubicBezTo>
                  <a:pt x="159" y="45"/>
                  <a:pt x="159" y="45"/>
                  <a:pt x="158" y="45"/>
                </a:cubicBezTo>
                <a:cubicBezTo>
                  <a:pt x="158" y="44"/>
                  <a:pt x="158" y="44"/>
                  <a:pt x="158" y="43"/>
                </a:cubicBezTo>
                <a:cubicBezTo>
                  <a:pt x="157" y="43"/>
                  <a:pt x="157" y="43"/>
                  <a:pt x="157" y="43"/>
                </a:cubicBezTo>
                <a:cubicBezTo>
                  <a:pt x="157" y="44"/>
                  <a:pt x="157" y="44"/>
                  <a:pt x="157" y="45"/>
                </a:cubicBezTo>
                <a:cubicBezTo>
                  <a:pt x="158" y="46"/>
                  <a:pt x="159" y="46"/>
                  <a:pt x="158" y="48"/>
                </a:cubicBezTo>
                <a:cubicBezTo>
                  <a:pt x="157" y="48"/>
                  <a:pt x="156" y="48"/>
                  <a:pt x="155" y="48"/>
                </a:cubicBezTo>
                <a:cubicBezTo>
                  <a:pt x="155" y="46"/>
                  <a:pt x="156" y="45"/>
                  <a:pt x="156" y="42"/>
                </a:cubicBezTo>
                <a:cubicBezTo>
                  <a:pt x="158" y="43"/>
                  <a:pt x="158" y="44"/>
                  <a:pt x="160" y="45"/>
                </a:cubicBezTo>
                <a:cubicBezTo>
                  <a:pt x="160" y="42"/>
                  <a:pt x="157" y="38"/>
                  <a:pt x="161" y="38"/>
                </a:cubicBezTo>
                <a:cubicBezTo>
                  <a:pt x="162" y="38"/>
                  <a:pt x="162" y="39"/>
                  <a:pt x="162" y="39"/>
                </a:cubicBezTo>
                <a:cubicBezTo>
                  <a:pt x="161" y="42"/>
                  <a:pt x="161" y="42"/>
                  <a:pt x="161" y="44"/>
                </a:cubicBezTo>
                <a:cubicBezTo>
                  <a:pt x="163" y="44"/>
                  <a:pt x="163" y="43"/>
                  <a:pt x="165" y="42"/>
                </a:cubicBezTo>
                <a:cubicBezTo>
                  <a:pt x="165" y="44"/>
                  <a:pt x="167" y="46"/>
                  <a:pt x="167" y="48"/>
                </a:cubicBezTo>
                <a:cubicBezTo>
                  <a:pt x="165" y="48"/>
                  <a:pt x="164" y="48"/>
                  <a:pt x="163" y="48"/>
                </a:cubicBezTo>
                <a:cubicBezTo>
                  <a:pt x="163" y="47"/>
                  <a:pt x="163" y="46"/>
                  <a:pt x="164" y="45"/>
                </a:cubicBezTo>
                <a:cubicBezTo>
                  <a:pt x="164" y="45"/>
                  <a:pt x="164" y="45"/>
                  <a:pt x="164" y="45"/>
                </a:cubicBezTo>
                <a:cubicBezTo>
                  <a:pt x="164" y="44"/>
                  <a:pt x="164" y="43"/>
                  <a:pt x="164" y="43"/>
                </a:cubicBezTo>
                <a:cubicBezTo>
                  <a:pt x="163" y="44"/>
                  <a:pt x="163" y="45"/>
                  <a:pt x="161" y="46"/>
                </a:cubicBezTo>
                <a:cubicBezTo>
                  <a:pt x="161" y="50"/>
                  <a:pt x="161" y="54"/>
                  <a:pt x="161" y="58"/>
                </a:cubicBezTo>
                <a:close/>
                <a:moveTo>
                  <a:pt x="68" y="52"/>
                </a:moveTo>
                <a:cubicBezTo>
                  <a:pt x="68" y="52"/>
                  <a:pt x="68" y="52"/>
                  <a:pt x="68" y="51"/>
                </a:cubicBezTo>
                <a:cubicBezTo>
                  <a:pt x="68" y="51"/>
                  <a:pt x="68" y="51"/>
                  <a:pt x="68" y="51"/>
                </a:cubicBezTo>
                <a:cubicBezTo>
                  <a:pt x="68" y="52"/>
                  <a:pt x="68" y="52"/>
                  <a:pt x="68" y="52"/>
                </a:cubicBezTo>
                <a:cubicBezTo>
                  <a:pt x="68" y="52"/>
                  <a:pt x="68" y="52"/>
                  <a:pt x="68" y="52"/>
                </a:cubicBezTo>
                <a:close/>
                <a:moveTo>
                  <a:pt x="128" y="24"/>
                </a:moveTo>
                <a:cubicBezTo>
                  <a:pt x="127" y="23"/>
                  <a:pt x="125" y="22"/>
                  <a:pt x="123" y="22"/>
                </a:cubicBezTo>
                <a:cubicBezTo>
                  <a:pt x="123" y="22"/>
                  <a:pt x="123" y="21"/>
                  <a:pt x="123" y="21"/>
                </a:cubicBezTo>
                <a:cubicBezTo>
                  <a:pt x="123" y="20"/>
                  <a:pt x="122" y="20"/>
                  <a:pt x="122" y="20"/>
                </a:cubicBezTo>
                <a:cubicBezTo>
                  <a:pt x="122" y="20"/>
                  <a:pt x="122" y="20"/>
                  <a:pt x="122" y="19"/>
                </a:cubicBezTo>
                <a:cubicBezTo>
                  <a:pt x="125" y="21"/>
                  <a:pt x="126" y="22"/>
                  <a:pt x="130" y="22"/>
                </a:cubicBezTo>
                <a:cubicBezTo>
                  <a:pt x="130" y="22"/>
                  <a:pt x="130" y="23"/>
                  <a:pt x="130" y="23"/>
                </a:cubicBezTo>
                <a:cubicBezTo>
                  <a:pt x="129" y="23"/>
                  <a:pt x="129" y="23"/>
                  <a:pt x="129" y="23"/>
                </a:cubicBezTo>
                <a:cubicBezTo>
                  <a:pt x="129" y="23"/>
                  <a:pt x="129" y="24"/>
                  <a:pt x="129" y="24"/>
                </a:cubicBezTo>
                <a:cubicBezTo>
                  <a:pt x="129" y="24"/>
                  <a:pt x="128" y="24"/>
                  <a:pt x="128" y="24"/>
                </a:cubicBezTo>
                <a:close/>
                <a:moveTo>
                  <a:pt x="44" y="4"/>
                </a:moveTo>
                <a:cubicBezTo>
                  <a:pt x="44" y="3"/>
                  <a:pt x="44" y="3"/>
                  <a:pt x="44" y="3"/>
                </a:cubicBezTo>
                <a:cubicBezTo>
                  <a:pt x="44" y="3"/>
                  <a:pt x="44" y="2"/>
                  <a:pt x="44" y="2"/>
                </a:cubicBezTo>
                <a:cubicBezTo>
                  <a:pt x="44" y="3"/>
                  <a:pt x="44" y="3"/>
                  <a:pt x="44" y="4"/>
                </a:cubicBezTo>
                <a:cubicBezTo>
                  <a:pt x="44" y="4"/>
                  <a:pt x="44" y="4"/>
                  <a:pt x="44" y="4"/>
                </a:cubicBezTo>
                <a:close/>
                <a:moveTo>
                  <a:pt x="44" y="2"/>
                </a:moveTo>
                <a:cubicBezTo>
                  <a:pt x="44" y="1"/>
                  <a:pt x="44" y="0"/>
                  <a:pt x="44" y="0"/>
                </a:cubicBezTo>
                <a:cubicBezTo>
                  <a:pt x="44" y="0"/>
                  <a:pt x="44" y="0"/>
                  <a:pt x="45" y="0"/>
                </a:cubicBezTo>
                <a:cubicBezTo>
                  <a:pt x="44" y="1"/>
                  <a:pt x="44" y="1"/>
                  <a:pt x="44" y="2"/>
                </a:cubicBezTo>
                <a:close/>
              </a:path>
            </a:pathLst>
          </a:cu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221" name="Rectangle 1048"/>
          <p:cNvSpPr>
            <a:spLocks noChangeArrowheads="1"/>
          </p:cNvSpPr>
          <p:nvPr/>
        </p:nvSpPr>
        <p:spPr bwMode="auto">
          <a:xfrm>
            <a:off x="-3175" y="6731000"/>
            <a:ext cx="9147175" cy="136525"/>
          </a:xfrm>
          <a:prstGeom prst="rect">
            <a:avLst/>
          </a:prstGeom>
          <a:solidFill>
            <a:srgbClr val="0066FF"/>
          </a:solidFill>
          <a:ln>
            <a:noFill/>
          </a:ln>
        </p:spPr>
        <p:txBody>
          <a:bodyPr/>
          <a:lstStyle/>
          <a:p>
            <a:endParaRPr lang="ru-RU" sz="1800">
              <a:latin typeface="Arial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0" y="548680"/>
            <a:ext cx="9144000" cy="0"/>
          </a:xfrm>
          <a:prstGeom prst="line">
            <a:avLst/>
          </a:prstGeom>
          <a:noFill/>
          <a:ln w="57150" cmpd="thickThin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Ctr="1"/>
          <a:lstStyle/>
          <a:p>
            <a:endParaRPr lang="ru-RU"/>
          </a:p>
        </p:txBody>
      </p:sp>
      <p:grpSp>
        <p:nvGrpSpPr>
          <p:cNvPr id="2" name="Группа 18"/>
          <p:cNvGrpSpPr/>
          <p:nvPr/>
        </p:nvGrpSpPr>
        <p:grpSpPr>
          <a:xfrm>
            <a:off x="16542" y="2909"/>
            <a:ext cx="683567" cy="772310"/>
            <a:chOff x="16542" y="-6616"/>
            <a:chExt cx="683567" cy="77231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78305" y="284885"/>
              <a:ext cx="360040" cy="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6" descr="Эмблема большая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42" y="-6616"/>
              <a:ext cx="683567" cy="772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" name="Прямая соединительная линия 2"/>
          <p:cNvCxnSpPr/>
          <p:nvPr/>
        </p:nvCxnSpPr>
        <p:spPr bwMode="auto">
          <a:xfrm>
            <a:off x="1178099" y="6711950"/>
            <a:ext cx="79563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Скругленный прямоугольник 41"/>
          <p:cNvSpPr/>
          <p:nvPr/>
        </p:nvSpPr>
        <p:spPr bwMode="auto">
          <a:xfrm>
            <a:off x="8532440" y="6313859"/>
            <a:ext cx="568449" cy="349672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Rectangle 112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22000" y="731820"/>
            <a:ext cx="4500000" cy="540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1800" b="1" dirty="0" smtClean="0">
                <a:solidFill>
                  <a:schemeClr val="bg1"/>
                </a:solidFill>
              </a:rPr>
              <a:t>Факультет сбора и обработки информации</a:t>
            </a:r>
          </a:p>
        </p:txBody>
      </p:sp>
      <p:sp>
        <p:nvSpPr>
          <p:cNvPr id="13" name="Rectangle 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41789" y="1628800"/>
            <a:ext cx="8260423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1.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Применение и эксплуатация средств видовой космической разведки.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2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  <a:r>
              <a:rPr lang="ru-RU" sz="2000" b="1" dirty="0">
                <a:solidFill>
                  <a:schemeClr val="accent2"/>
                </a:solidFill>
              </a:rPr>
              <a:t> Гидрометеорологическое и геофизическое обеспечение войск (сил).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3</a:t>
            </a:r>
            <a:r>
              <a:rPr lang="ru-RU" sz="2000" b="1" dirty="0">
                <a:solidFill>
                  <a:srgbClr val="FF0000"/>
                </a:solidFill>
              </a:rPr>
              <a:t>.</a:t>
            </a:r>
            <a:r>
              <a:rPr lang="ru-RU" sz="2000" b="1" dirty="0">
                <a:solidFill>
                  <a:schemeClr val="accent2"/>
                </a:solidFill>
              </a:rPr>
              <a:t> Применение и эксплуатация средств радиоэлектронной </a:t>
            </a:r>
            <a:r>
              <a:rPr lang="ru-RU" sz="2000" b="1" dirty="0" smtClean="0">
                <a:solidFill>
                  <a:schemeClr val="accent2"/>
                </a:solidFill>
              </a:rPr>
              <a:t>разведки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</a:rPr>
              <a:t>   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космических комплексов.</a:t>
            </a:r>
            <a:endParaRPr lang="ru-RU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ru-RU" sz="2000" b="1" dirty="0" smtClean="0">
                <a:solidFill>
                  <a:srgbClr val="FF0000"/>
                </a:solidFill>
              </a:rPr>
              <a:t>4.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Применение и эксплуатация средств радиотехнической </a:t>
            </a:r>
            <a:r>
              <a:rPr lang="ru-RU" sz="2000" b="1" dirty="0" smtClean="0">
                <a:solidFill>
                  <a:schemeClr val="accent2"/>
                </a:solidFill>
              </a:rPr>
              <a:t>космической</a:t>
            </a:r>
            <a:endParaRPr lang="en-US" sz="2000" b="1" dirty="0" smtClean="0">
              <a:solidFill>
                <a:schemeClr val="accent2"/>
              </a:solidFill>
            </a:endParaRPr>
          </a:p>
          <a:p>
            <a:pPr eaLnBrk="0" hangingPunct="0"/>
            <a:r>
              <a:rPr lang="en-US" sz="2000" b="1" dirty="0">
                <a:solidFill>
                  <a:schemeClr val="accent2"/>
                </a:solidFill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</a:rPr>
              <a:t>   </a:t>
            </a:r>
            <a:r>
              <a:rPr lang="ru-RU" sz="2000" b="1" dirty="0" smtClean="0">
                <a:solidFill>
                  <a:schemeClr val="accent2"/>
                </a:solidFill>
              </a:rPr>
              <a:t> </a:t>
            </a:r>
            <a:r>
              <a:rPr lang="ru-RU" sz="2000" b="1" dirty="0">
                <a:solidFill>
                  <a:schemeClr val="accent2"/>
                </a:solidFill>
              </a:rPr>
              <a:t>разведки.</a:t>
            </a:r>
            <a:endParaRPr lang="ru-RU" sz="2000" b="1" dirty="0" smtClean="0">
              <a:solidFill>
                <a:schemeClr val="accent2"/>
              </a:solidFill>
            </a:endParaRPr>
          </a:p>
        </p:txBody>
      </p:sp>
      <p:pic>
        <p:nvPicPr>
          <p:cNvPr id="22" name="Рисунок 21" descr="D:\Паспорт\3H7A15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66" y="4016494"/>
            <a:ext cx="3233446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C:\Users\User\AppData\Local\Microsoft\Windows\INetCache\Content.Word\3H7A158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27" y="4005064"/>
            <a:ext cx="3242721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69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</a:spPr>
      <a:bodyPr wrap="square">
        <a:spAutoFit/>
      </a:bodyPr>
      <a:lstStyle>
        <a:defPPr algn="ctr">
          <a:defRPr sz="20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</a:spPr>
      <a:bodyPr wrap="square">
        <a:spAutoFit/>
      </a:bodyPr>
      <a:lstStyle>
        <a:defPPr algn="ctr">
          <a:defRPr sz="2000" dirty="0">
            <a:solidFill>
              <a:schemeClr val="accent2"/>
            </a:solidFill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1098</Words>
  <Application>Microsoft Office PowerPoint</Application>
  <PresentationFormat>Экран (4:3)</PresentationFormat>
  <Paragraphs>224</Paragraphs>
  <Slides>17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Times New Roman</vt:lpstr>
      <vt:lpstr>Тема Office</vt:lpstr>
      <vt:lpstr>Оформление по умолчанию</vt:lpstr>
      <vt:lpstr>1_Оформление по умолчанию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Slawa Grishin</dc:creator>
  <cp:lastModifiedBy>Начальник 93 кафедры</cp:lastModifiedBy>
  <cp:revision>74</cp:revision>
  <dcterms:created xsi:type="dcterms:W3CDTF">2013-01-28T19:22:36Z</dcterms:created>
  <dcterms:modified xsi:type="dcterms:W3CDTF">2021-09-29T10:27:26Z</dcterms:modified>
</cp:coreProperties>
</file>