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1pPr>
    <a:lvl2pPr marL="742950" indent="-28575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2pPr>
    <a:lvl3pPr marL="1143000" indent="-2286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3pPr>
    <a:lvl4pPr marL="1600200" indent="-2286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4pPr>
    <a:lvl5pPr marL="2057400" indent="-2286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msmincho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38931-705E-4DD0-84EC-E73A8EF4CA3D}" v="370" dt="2022-12-05T16:33:13.374"/>
    <p1510:client id="{52EFF2D0-5B5E-434F-9B49-F9670E6C9FF7}" v="4" dt="2022-12-05T16:40:05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kyo Tokyo" userId="0c784652830b8b3a" providerId="Windows Live" clId="Web-{13638931-705E-4DD0-84EC-E73A8EF4CA3D}"/>
    <pc:docChg chg="addSld modSld">
      <pc:chgData name="Tokyo Tokyo" userId="0c784652830b8b3a" providerId="Windows Live" clId="Web-{13638931-705E-4DD0-84EC-E73A8EF4CA3D}" dt="2022-12-05T16:33:13.374" v="358" actId="14100"/>
      <pc:docMkLst>
        <pc:docMk/>
      </pc:docMkLst>
      <pc:sldChg chg="modSp">
        <pc:chgData name="Tokyo Tokyo" userId="0c784652830b8b3a" providerId="Windows Live" clId="Web-{13638931-705E-4DD0-84EC-E73A8EF4CA3D}" dt="2022-12-05T16:15:41.832" v="47" actId="20577"/>
        <pc:sldMkLst>
          <pc:docMk/>
          <pc:sldMk cId="0" sldId="256"/>
        </pc:sldMkLst>
        <pc:spChg chg="mod">
          <ac:chgData name="Tokyo Tokyo" userId="0c784652830b8b3a" providerId="Windows Live" clId="Web-{13638931-705E-4DD0-84EC-E73A8EF4CA3D}" dt="2022-12-05T16:14:55.111" v="1" actId="20577"/>
          <ac:spMkLst>
            <pc:docMk/>
            <pc:sldMk cId="0" sldId="256"/>
            <ac:spMk id="3073" creationId="{F6F35BC3-5D84-13B4-3401-B6D9F8CE11C7}"/>
          </ac:spMkLst>
        </pc:spChg>
        <pc:spChg chg="mod">
          <ac:chgData name="Tokyo Tokyo" userId="0c784652830b8b3a" providerId="Windows Live" clId="Web-{13638931-705E-4DD0-84EC-E73A8EF4CA3D}" dt="2022-12-05T16:15:41.832" v="47" actId="20577"/>
          <ac:spMkLst>
            <pc:docMk/>
            <pc:sldMk cId="0" sldId="256"/>
            <ac:spMk id="3074" creationId="{1985F6E0-3FB4-DC75-AA20-711F2A95C724}"/>
          </ac:spMkLst>
        </pc:spChg>
      </pc:sldChg>
      <pc:sldChg chg="modSp">
        <pc:chgData name="Tokyo Tokyo" userId="0c784652830b8b3a" providerId="Windows Live" clId="Web-{13638931-705E-4DD0-84EC-E73A8EF4CA3D}" dt="2022-12-05T16:16:17.833" v="48" actId="20577"/>
        <pc:sldMkLst>
          <pc:docMk/>
          <pc:sldMk cId="0" sldId="259"/>
        </pc:sldMkLst>
        <pc:spChg chg="mod">
          <ac:chgData name="Tokyo Tokyo" userId="0c784652830b8b3a" providerId="Windows Live" clId="Web-{13638931-705E-4DD0-84EC-E73A8EF4CA3D}" dt="2022-12-05T16:16:17.833" v="48" actId="20577"/>
          <ac:spMkLst>
            <pc:docMk/>
            <pc:sldMk cId="0" sldId="259"/>
            <ac:spMk id="6145" creationId="{F2EF0B1A-447E-D013-2B64-379134672982}"/>
          </ac:spMkLst>
        </pc:spChg>
      </pc:sldChg>
      <pc:sldChg chg="modSp">
        <pc:chgData name="Tokyo Tokyo" userId="0c784652830b8b3a" providerId="Windows Live" clId="Web-{13638931-705E-4DD0-84EC-E73A8EF4CA3D}" dt="2022-12-05T16:16:41.146" v="64" actId="20577"/>
        <pc:sldMkLst>
          <pc:docMk/>
          <pc:sldMk cId="0" sldId="260"/>
        </pc:sldMkLst>
        <pc:spChg chg="mod">
          <ac:chgData name="Tokyo Tokyo" userId="0c784652830b8b3a" providerId="Windows Live" clId="Web-{13638931-705E-4DD0-84EC-E73A8EF4CA3D}" dt="2022-12-05T16:16:41.146" v="64" actId="20577"/>
          <ac:spMkLst>
            <pc:docMk/>
            <pc:sldMk cId="0" sldId="260"/>
            <ac:spMk id="7169" creationId="{A67AC1D8-6ECB-AF3D-D632-5B6830B55F1A}"/>
          </ac:spMkLst>
        </pc:spChg>
      </pc:sldChg>
      <pc:sldChg chg="modSp">
        <pc:chgData name="Tokyo Tokyo" userId="0c784652830b8b3a" providerId="Windows Live" clId="Web-{13638931-705E-4DD0-84EC-E73A8EF4CA3D}" dt="2022-12-05T16:17:07.054" v="78" actId="20577"/>
        <pc:sldMkLst>
          <pc:docMk/>
          <pc:sldMk cId="0" sldId="262"/>
        </pc:sldMkLst>
        <pc:spChg chg="mod">
          <ac:chgData name="Tokyo Tokyo" userId="0c784652830b8b3a" providerId="Windows Live" clId="Web-{13638931-705E-4DD0-84EC-E73A8EF4CA3D}" dt="2022-12-05T16:17:07.054" v="78" actId="20577"/>
          <ac:spMkLst>
            <pc:docMk/>
            <pc:sldMk cId="0" sldId="262"/>
            <ac:spMk id="9217" creationId="{9B250180-2F38-5DF5-F003-ED5ED6D28886}"/>
          </ac:spMkLst>
        </pc:spChg>
      </pc:sldChg>
      <pc:sldChg chg="modSp">
        <pc:chgData name="Tokyo Tokyo" userId="0c784652830b8b3a" providerId="Windows Live" clId="Web-{13638931-705E-4DD0-84EC-E73A8EF4CA3D}" dt="2022-12-05T16:17:40.180" v="79" actId="1076"/>
        <pc:sldMkLst>
          <pc:docMk/>
          <pc:sldMk cId="0" sldId="267"/>
        </pc:sldMkLst>
        <pc:picChg chg="mod">
          <ac:chgData name="Tokyo Tokyo" userId="0c784652830b8b3a" providerId="Windows Live" clId="Web-{13638931-705E-4DD0-84EC-E73A8EF4CA3D}" dt="2022-12-05T16:17:40.180" v="79" actId="1076"/>
          <ac:picMkLst>
            <pc:docMk/>
            <pc:sldMk cId="0" sldId="267"/>
            <ac:picMk id="14339" creationId="{D9046FC0-93F6-AB73-7605-C93EA2E5E8FA}"/>
          </ac:picMkLst>
        </pc:picChg>
      </pc:sldChg>
      <pc:sldChg chg="modSp">
        <pc:chgData name="Tokyo Tokyo" userId="0c784652830b8b3a" providerId="Windows Live" clId="Web-{13638931-705E-4DD0-84EC-E73A8EF4CA3D}" dt="2022-12-05T16:17:57.900" v="85" actId="20577"/>
        <pc:sldMkLst>
          <pc:docMk/>
          <pc:sldMk cId="0" sldId="268"/>
        </pc:sldMkLst>
        <pc:spChg chg="mod">
          <ac:chgData name="Tokyo Tokyo" userId="0c784652830b8b3a" providerId="Windows Live" clId="Web-{13638931-705E-4DD0-84EC-E73A8EF4CA3D}" dt="2022-12-05T16:17:57.900" v="85" actId="20577"/>
          <ac:spMkLst>
            <pc:docMk/>
            <pc:sldMk cId="0" sldId="268"/>
            <ac:spMk id="15361" creationId="{CAF0429F-44E6-21B8-C2FD-0688B02E0CAA}"/>
          </ac:spMkLst>
        </pc:spChg>
      </pc:sldChg>
      <pc:sldChg chg="modSp new">
        <pc:chgData name="Tokyo Tokyo" userId="0c784652830b8b3a" providerId="Windows Live" clId="Web-{13638931-705E-4DD0-84EC-E73A8EF4CA3D}" dt="2022-12-05T16:33:13.374" v="358" actId="14100"/>
        <pc:sldMkLst>
          <pc:docMk/>
          <pc:sldMk cId="166944234" sldId="270"/>
        </pc:sldMkLst>
        <pc:spChg chg="mod">
          <ac:chgData name="Tokyo Tokyo" userId="0c784652830b8b3a" providerId="Windows Live" clId="Web-{13638931-705E-4DD0-84EC-E73A8EF4CA3D}" dt="2022-12-05T16:26:30.030" v="218" actId="20577"/>
          <ac:spMkLst>
            <pc:docMk/>
            <pc:sldMk cId="166944234" sldId="270"/>
            <ac:spMk id="2" creationId="{3471B314-7546-8B7E-1885-2CCC4C1F7852}"/>
          </ac:spMkLst>
        </pc:spChg>
        <pc:spChg chg="mod">
          <ac:chgData name="Tokyo Tokyo" userId="0c784652830b8b3a" providerId="Windows Live" clId="Web-{13638931-705E-4DD0-84EC-E73A8EF4CA3D}" dt="2022-12-05T16:33:13.374" v="358" actId="14100"/>
          <ac:spMkLst>
            <pc:docMk/>
            <pc:sldMk cId="166944234" sldId="270"/>
            <ac:spMk id="3" creationId="{36BBCC14-0EF6-FFCA-2E0C-447EFDA34C4B}"/>
          </ac:spMkLst>
        </pc:spChg>
      </pc:sldChg>
    </pc:docChg>
  </pc:docChgLst>
  <pc:docChgLst>
    <pc:chgData name="Tokyo Tokyo" userId="0c784652830b8b3a" providerId="Windows Live" clId="Web-{52EFF2D0-5B5E-434F-9B49-F9670E6C9FF7}"/>
    <pc:docChg chg="modSld">
      <pc:chgData name="Tokyo Tokyo" userId="0c784652830b8b3a" providerId="Windows Live" clId="Web-{52EFF2D0-5B5E-434F-9B49-F9670E6C9FF7}" dt="2022-12-05T16:40:05.183" v="3" actId="20577"/>
      <pc:docMkLst>
        <pc:docMk/>
      </pc:docMkLst>
      <pc:sldChg chg="modSp">
        <pc:chgData name="Tokyo Tokyo" userId="0c784652830b8b3a" providerId="Windows Live" clId="Web-{52EFF2D0-5B5E-434F-9B49-F9670E6C9FF7}" dt="2022-12-05T16:40:05.183" v="3" actId="20577"/>
        <pc:sldMkLst>
          <pc:docMk/>
          <pc:sldMk cId="166944234" sldId="270"/>
        </pc:sldMkLst>
        <pc:spChg chg="mod">
          <ac:chgData name="Tokyo Tokyo" userId="0c784652830b8b3a" providerId="Windows Live" clId="Web-{52EFF2D0-5B5E-434F-9B49-F9670E6C9FF7}" dt="2022-12-05T16:40:05.183" v="3" actId="20577"/>
          <ac:spMkLst>
            <pc:docMk/>
            <pc:sldMk cId="166944234" sldId="270"/>
            <ac:spMk id="3" creationId="{36BBCC14-0EF6-FFCA-2E0C-447EFDA34C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90D69B7A-AECE-E9FB-B271-C30FE83CFD4B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16542B6-4507-18BF-20C5-4845BE5E2BFD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2F174A2C-21B9-0895-4D0A-6EE9029DA8B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E0DAF410-20DF-3722-45D1-633F6311AC6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2DA2AE9B-E2D9-9D66-6F58-8EABA1D82C2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A6FBB219-7013-8198-BE1C-5088B1C9AAC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8B24E0B3-7D14-B1D1-1597-A9FB40034FF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4649369-F9B9-C7DF-1DA3-8AF5F8AD258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>
            <a:extLst>
              <a:ext uri="{FF2B5EF4-FFF2-40B4-BE49-F238E27FC236}">
                <a16:creationId xmlns:a16="http://schemas.microsoft.com/office/drawing/2014/main" id="{FB4ADBB5-44E9-1E09-CDF9-D0958BCB853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008C6653-70CD-E460-09CD-28F61E17994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>
            <a:extLst>
              <a:ext uri="{FF2B5EF4-FFF2-40B4-BE49-F238E27FC236}">
                <a16:creationId xmlns:a16="http://schemas.microsoft.com/office/drawing/2014/main" id="{0AEFFB83-22CB-1D16-1174-477CE7B0CF9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2FBCC0F3-D7FD-CFB0-C070-0A6D2A9DEC6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>
            <a:extLst>
              <a:ext uri="{FF2B5EF4-FFF2-40B4-BE49-F238E27FC236}">
                <a16:creationId xmlns:a16="http://schemas.microsoft.com/office/drawing/2014/main" id="{57401C5F-4FF6-AEDC-23F5-40193E51680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37DCABF3-300B-2C22-B883-AA0D90EA033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801115E7-EFD7-7E13-0EE1-21620D8B1F5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36764F2-281D-C026-F0F9-91D090BE25A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E50082A9-1D05-9CD2-B493-F55243E3704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E770D2B-4F01-EB91-33E7-6E3E274A634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311CF388-FF65-C015-FAC1-C2A4306AE80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B5FA390-B43C-3495-EED4-B9169E2A807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34724A6C-4AC7-5A89-977D-8AD2C1BAD15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E9EF37B2-ED9F-F13B-79E3-3C3B7FC8ED8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>
            <a:extLst>
              <a:ext uri="{FF2B5EF4-FFF2-40B4-BE49-F238E27FC236}">
                <a16:creationId xmlns:a16="http://schemas.microsoft.com/office/drawing/2014/main" id="{7F632271-740F-B61A-22B6-B1ADB7EC46C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70FB4FE-DF8B-C88C-E548-BBDF0D8F30A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4EC01E8D-8361-2E9F-0B14-ECFFC76C48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92721C9-A291-0A8A-58B9-9F46B69FAD9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0BD3DDE4-5085-A867-EDCB-0B7342E1B18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C32143B-7240-C91A-1F13-1738955D16C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888F813E-AEFC-CAD0-53EC-61B5CD3B3F3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FA568F1-4CF9-D3D4-D51F-0904381694B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14251-D9FA-3143-9F95-D366BCADA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55A57C-0DC9-64E6-FD98-9F6E8CECB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26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8BB3A-A7A7-68E4-AE5C-C0CDE5C1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09CCF1-D826-6845-38D9-C3FE921A4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75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A5DE31-67AF-D871-5C11-2204BE74F9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71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27A811-F86D-B695-9F33-FD62284A5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71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1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2E0A3-FFF5-1667-A054-DA1492B1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7AFF95-D1B4-3E8C-0293-D16702B7B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13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017E8-978B-36DA-57E0-6BFE8F71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D43634-4D79-5E90-DE20-B8D2259B6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2054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E46FA-0E39-036B-F2F3-EED7623F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B32CDC-3710-011A-6F38-B8E82D358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563A50-ECF0-79F9-A3CA-C2E7012AA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70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005B59-1EE5-C2B2-8E1D-BF456D31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3585A-A5C2-EEA3-8630-70F810BE3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4F085E-E4AA-4B1E-0BC4-37CF8316A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8FAE5C-11C8-F74F-B7A5-39CBD13F10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B6AFCDE-83D3-411D-843D-9B847932E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31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56FF8D-383A-7284-6F80-4CFEBF3CF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874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42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0DC21-6CBF-3BE6-C0B9-6F95F4D54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5BC794-F279-C370-33FF-215D8E353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nl-NL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153483-C9F4-04A6-5EE5-BCC49D309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9738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AC169-C425-1720-FBD3-40FA98FDC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nl-NL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77AAF6D-0671-126D-E9FF-363B942A5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11DB26-CF14-B6BE-0CA2-4A1AE98A2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895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>
            <a:extLst>
              <a:ext uri="{FF2B5EF4-FFF2-40B4-BE49-F238E27FC236}">
                <a16:creationId xmlns:a16="http://schemas.microsoft.com/office/drawing/2014/main" id="{DE2CC948-B43A-FF34-0B83-4CCB92DFD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813" y="1893888"/>
            <a:ext cx="9674225" cy="5665787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525" cap="flat">
            <a:solidFill>
              <a:srgbClr val="C0C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1BE47B9E-39A7-5E94-3AEF-0C46FDD4E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55625"/>
            <a:ext cx="860742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Для правки текста заголовка щелкните мышью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1AEE1E-E6D3-F40B-FC45-C0E60A370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742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Для правки структуры щелкните мышью</a:t>
            </a:r>
          </a:p>
          <a:p>
            <a:pPr lvl="1"/>
            <a:r>
              <a:rPr lang="en-GB" altLang="nl-NL"/>
              <a:t>Второй уровень структуры</a:t>
            </a:r>
          </a:p>
          <a:p>
            <a:pPr lvl="2"/>
            <a:r>
              <a:rPr lang="en-GB" altLang="nl-NL"/>
              <a:t>Третий уровень структуры</a:t>
            </a:r>
          </a:p>
          <a:p>
            <a:pPr lvl="3"/>
            <a:r>
              <a:rPr lang="en-GB" altLang="nl-NL"/>
              <a:t>Четвёртый уровень структуры</a:t>
            </a:r>
          </a:p>
          <a:p>
            <a:pPr lvl="4"/>
            <a:r>
              <a:rPr lang="en-GB" altLang="nl-NL"/>
              <a:t>Пятый уровень структуры</a:t>
            </a:r>
          </a:p>
          <a:p>
            <a:pPr lvl="4"/>
            <a:r>
              <a:rPr lang="en-GB" altLang="nl-NL"/>
              <a:t>Шестой уровень структуры</a:t>
            </a:r>
          </a:p>
          <a:p>
            <a:pPr lvl="4"/>
            <a:r>
              <a:rPr lang="en-GB" altLang="nl-NL"/>
              <a:t>Седьмой уровень структуры</a:t>
            </a:r>
          </a:p>
          <a:p>
            <a:pPr lvl="4"/>
            <a:r>
              <a:rPr lang="en-GB" altLang="nl-NL"/>
              <a:t>Восьмой уровень структуры</a:t>
            </a:r>
          </a:p>
          <a:p>
            <a:pPr lvl="4"/>
            <a:r>
              <a:rPr lang="en-GB" altLang="nl-NL"/>
              <a:t>Девятый уровень структуры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C6A5094D-31F1-BA01-D51E-796F3A57D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029" name="AutoShape 5">
            <a:extLst>
              <a:ext uri="{FF2B5EF4-FFF2-40B4-BE49-F238E27FC236}">
                <a16:creationId xmlns:a16="http://schemas.microsoft.com/office/drawing/2014/main" id="{81857FCF-024F-D3C4-FD8D-233150B5B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8125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030" name="AutoShape 6">
            <a:extLst>
              <a:ext uri="{FF2B5EF4-FFF2-40B4-BE49-F238E27FC236}">
                <a16:creationId xmlns:a16="http://schemas.microsoft.com/office/drawing/2014/main" id="{91125258-5FC4-40C3-2274-045F33555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6840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rgbClr val="333333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333333"/>
          </a:solidFill>
          <a:latin typeface="Arial" panose="020B0604020202020204" pitchFamily="34" charset="0"/>
          <a:cs typeface="msmincho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F6F35BC3-5D84-13B4-3401-B6D9F8CE11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3443" y="2101850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altLang="nl-NL" dirty="0">
                <a:latin typeface="Times New Roman"/>
              </a:rPr>
              <a:t>Энергетическая и сырьевая проблемы человечества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985F6E0-3FB4-DC75-AA20-711F2A95C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762500"/>
          </a:xfrm>
          <a:ln/>
        </p:spPr>
        <p:txBody>
          <a:bodyPr/>
          <a:lstStyle/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  <a:p>
            <a:pPr marL="431800" indent="-323850" algn="r"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D3A44BA5-3EB5-1770-AAE9-24D8F3BFA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Пути решения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5844400B-4850-E3B3-36E0-3DF081CBA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2009775"/>
            <a:ext cx="9759950" cy="5191125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1)Дальнейшее продолжение геолого-поисковых и геолого-разведочных работ с целью увеличения разведанных запасов минерального сырья.Так, разведанные запасы бокситов только в 1945–1985 гг. выросли в 36 раз, тогда как добыча – примерно в 10 раз. Разведанные запасы меди за тот же период увеличились в 7 раз, а добыча – в 3 раза. В десятки раз возросли запасы фосфоритов, калийных солей, многих других нерудных ископаемых. Особо следует отметить перспективы, открывающиеся в связи с разведкой и последующим освоением полезных ископаемых на шельфе, материковом склоне и глубоководном дне Мирового океана.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CA904E61-3FAA-257A-DB97-E2898ACEDB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Пути решения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C6F85D0-BB96-0DF6-BE42-E33B706CA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2016125"/>
            <a:ext cx="9759950" cy="4762500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2)Более полное и, главное, комплексное использование извлекаемых из недр Земли минеральных ресурсов.</a:t>
            </a:r>
          </a:p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3)Более последовательное и энергичное осуществление политики ресурсосбережения и снижения общей материалоемкости производственных процессов.</a:t>
            </a:r>
          </a:p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4)Более широкое использование вторичного сырья, которое во многих развитых странах уже стало важным составным элементом рационального природопользования.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AC122B20-5CE2-07AE-8D4E-F26740CC3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Пути решения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9304E52-7A59-0335-4190-1F0C61721C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" y="2005013"/>
            <a:ext cx="9832975" cy="4762500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5)Замена части природного сырья и полученных на его основе материалов более экономичными искусственными материалами, к числу которых относятся нашедшие уже широкое применение пластмассы, керамика, стекловолокно и др.</a:t>
            </a:r>
          </a:p>
          <a:p>
            <a:pPr marL="431800" indent="-323850">
              <a:lnSpc>
                <a:spcPct val="95000"/>
              </a:lnSpc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nl-NL">
              <a:latin typeface="Times New Roman" panose="02020603050405020304" pitchFamily="18" charset="0"/>
            </a:endParaRPr>
          </a:p>
        </p:txBody>
      </p:sp>
      <p:pic>
        <p:nvPicPr>
          <p:cNvPr id="14339" name="Picture 3">
            <a:extLst>
              <a:ext uri="{FF2B5EF4-FFF2-40B4-BE49-F238E27FC236}">
                <a16:creationId xmlns:a16="http://schemas.microsoft.com/office/drawing/2014/main" id="{D9046FC0-93F6-AB73-7605-C93EA2E5E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832" y="3773461"/>
            <a:ext cx="5489575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CAF0429F-44E6-21B8-C2FD-0688B02E0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38808"/>
          <a:lstStyle/>
          <a:p>
            <a:r>
              <a:rPr lang="nl-NL" err="1"/>
              <a:t>Вывод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A7B05BC8-519B-BB34-C5A5-2EA06B0DE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2009775"/>
            <a:ext cx="9759950" cy="5191125"/>
          </a:xfrm>
          <a:ln/>
        </p:spPr>
        <p:txBody>
          <a:bodyPr tIns="17640"/>
          <a:lstStyle/>
          <a:p>
            <a:pPr marL="431800" indent="-323850">
              <a:lnSpc>
                <a:spcPct val="95000"/>
              </a:lnSpc>
              <a:buClr>
                <a:srgbClr val="0E594D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altLang="nl-NL" sz="2800" dirty="0" smtClean="0">
                <a:latin typeface="Times New Roman" panose="02020603050405020304" pitchFamily="18" charset="0"/>
              </a:rPr>
              <a:t>			</a:t>
            </a:r>
            <a:r>
              <a:rPr lang="en-US" altLang="nl-NL" sz="2800" dirty="0" err="1" smtClean="0">
                <a:latin typeface="Times New Roman" panose="02020603050405020304" pitchFamily="18" charset="0"/>
              </a:rPr>
              <a:t>Для</a:t>
            </a:r>
            <a:r>
              <a:rPr lang="en-US" altLang="nl-NL" sz="2800" dirty="0" smtClean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России</a:t>
            </a:r>
            <a:r>
              <a:rPr lang="en-US" altLang="nl-NL" sz="2800" dirty="0">
                <a:latin typeface="Times New Roman" panose="02020603050405020304" pitchFamily="18" charset="0"/>
              </a:rPr>
              <a:t>,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как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страны</a:t>
            </a:r>
            <a:r>
              <a:rPr lang="en-US" altLang="nl-NL" sz="2800" dirty="0">
                <a:latin typeface="Times New Roman" panose="02020603050405020304" pitchFamily="18" charset="0"/>
              </a:rPr>
              <a:t> с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огромным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природно-ресурсным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потенциалом</a:t>
            </a:r>
            <a:r>
              <a:rPr lang="en-US" altLang="nl-NL" sz="2800" dirty="0">
                <a:latin typeface="Times New Roman" panose="02020603050405020304" pitchFamily="18" charset="0"/>
              </a:rPr>
              <a:t>,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первый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взгляд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сырьевая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проблема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должна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быть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актуальной</a:t>
            </a:r>
            <a:r>
              <a:rPr lang="en-US" altLang="nl-NL" sz="2800" dirty="0">
                <a:latin typeface="Times New Roman" panose="02020603050405020304" pitchFamily="18" charset="0"/>
              </a:rPr>
              <a:t>.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Так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оно</a:t>
            </a:r>
            <a:r>
              <a:rPr lang="en-US" altLang="nl-NL" sz="2800" dirty="0">
                <a:latin typeface="Times New Roman" panose="02020603050405020304" pitchFamily="18" charset="0"/>
              </a:rPr>
              <a:t> и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было</a:t>
            </a:r>
            <a:r>
              <a:rPr lang="en-US" altLang="nl-NL" sz="2800" dirty="0">
                <a:latin typeface="Times New Roman" panose="02020603050405020304" pitchFamily="18" charset="0"/>
              </a:rPr>
              <a:t>,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пока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хозяйство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страны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развивалось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преимущественно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по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экстенсивному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пути</a:t>
            </a:r>
            <a:r>
              <a:rPr lang="en-US" altLang="nl-NL" sz="2800" dirty="0">
                <a:latin typeface="Times New Roman" panose="02020603050405020304" pitchFamily="18" charset="0"/>
              </a:rPr>
              <a:t>.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Но</a:t>
            </a:r>
            <a:r>
              <a:rPr lang="en-US" altLang="nl-NL" sz="2800" dirty="0">
                <a:latin typeface="Times New Roman" panose="02020603050405020304" pitchFamily="18" charset="0"/>
              </a:rPr>
              <a:t> в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последнее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время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ее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сырьевая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экономика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стала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все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чаще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испытывать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разного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рода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кризисные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явления</a:t>
            </a:r>
            <a:r>
              <a:rPr lang="en-US" altLang="nl-NL" sz="2800" dirty="0">
                <a:latin typeface="Times New Roman" panose="02020603050405020304" pitchFamily="18" charset="0"/>
              </a:rPr>
              <a:t>.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Происходит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истощение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месторождений</a:t>
            </a:r>
            <a:r>
              <a:rPr lang="en-US" altLang="nl-NL" sz="2800" dirty="0">
                <a:latin typeface="Times New Roman" panose="02020603050405020304" pitchFamily="18" charset="0"/>
              </a:rPr>
              <a:t>,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растет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стоимость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добычи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сырья</a:t>
            </a:r>
            <a:r>
              <a:rPr lang="en-US" altLang="nl-NL" sz="2800" dirty="0">
                <a:latin typeface="Times New Roman" panose="02020603050405020304" pitchFamily="18" charset="0"/>
              </a:rPr>
              <a:t>,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снижается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настоящая</a:t>
            </a:r>
            <a:r>
              <a:rPr lang="en-US" altLang="nl-NL" sz="2800" dirty="0">
                <a:latin typeface="Times New Roman" panose="02020603050405020304" pitchFamily="18" charset="0"/>
              </a:rPr>
              <a:t> и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прогнозная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ресурсообеспеченность</a:t>
            </a:r>
            <a:r>
              <a:rPr lang="en-US" altLang="nl-NL" sz="2800" dirty="0">
                <a:latin typeface="Times New Roman" panose="02020603050405020304" pitchFamily="18" charset="0"/>
              </a:rPr>
              <a:t>.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Поэтому</a:t>
            </a:r>
            <a:r>
              <a:rPr lang="en-US" altLang="nl-NL" sz="2800" dirty="0">
                <a:latin typeface="Times New Roman" panose="02020603050405020304" pitchFamily="18" charset="0"/>
              </a:rPr>
              <a:t> и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для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России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просто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важен</a:t>
            </a:r>
            <a:r>
              <a:rPr lang="en-US" altLang="nl-NL" sz="2800" dirty="0">
                <a:latin typeface="Times New Roman" panose="02020603050405020304" pitchFamily="18" charset="0"/>
              </a:rPr>
              <a:t>, а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необходим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переход</a:t>
            </a:r>
            <a:r>
              <a:rPr lang="en-US" altLang="nl-NL" sz="2800" dirty="0">
                <a:latin typeface="Times New Roman" panose="02020603050405020304" pitchFamily="18" charset="0"/>
              </a:rPr>
              <a:t> к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ресурсосбережению</a:t>
            </a:r>
            <a:r>
              <a:rPr lang="en-US" altLang="nl-NL" sz="2800" dirty="0">
                <a:latin typeface="Times New Roman" panose="02020603050405020304" pitchFamily="18" charset="0"/>
              </a:rPr>
              <a:t> и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более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эффективному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развитию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сырьевых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отраслей</a:t>
            </a:r>
            <a:r>
              <a:rPr lang="en-US" altLang="nl-NL" sz="2800" dirty="0">
                <a:latin typeface="Times New Roman" panose="02020603050405020304" pitchFamily="18" charset="0"/>
              </a:rPr>
              <a:t> </a:t>
            </a:r>
            <a:r>
              <a:rPr lang="en-US" altLang="nl-NL" sz="2800" dirty="0" err="1">
                <a:latin typeface="Times New Roman" panose="02020603050405020304" pitchFamily="18" charset="0"/>
              </a:rPr>
              <a:t>экономики</a:t>
            </a:r>
            <a:r>
              <a:rPr lang="en-US" altLang="nl-NL" sz="2800" dirty="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6E2D2967-E982-69D2-4E0E-21BD010E9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2163" y="3959225"/>
            <a:ext cx="8609012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/>
              <a:t>Спасибо за 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FC898C36-841C-E9E7-C87B-F104D8FAFC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Энергетическая проблема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57DC7A2-4D57-0B67-F435-A36752FBD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4463" y="2005013"/>
            <a:ext cx="9720262" cy="4762500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Глобальная энергетическая проблема – это прежде всего проблема надежного обеспечения человечества топливом и энергией. Но в глобальном масштабе она впервые проявилась в 70-х гг. XX в., когда разразился энергетический кризис. Этот кризис вызвал настоящую цепную реакцию, затронув всю мировую экономику. И хотя цены на нефть упали, глобальная проблема обеспечения топливом и энергией сохраняет свое значение и в наши дни.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>
            <a:extLst>
              <a:ext uri="{FF2B5EF4-FFF2-40B4-BE49-F238E27FC236}">
                <a16:creationId xmlns:a16="http://schemas.microsoft.com/office/drawing/2014/main" id="{E59A1D8E-CA98-DA5C-5C51-CD0D0B15B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993900"/>
            <a:ext cx="8820150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F2EF0B1A-447E-D013-2B64-3791346729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38808"/>
          <a:lstStyle/>
          <a:p>
            <a:r>
              <a:rPr lang="nl-NL"/>
              <a:t/>
            </a:r>
            <a:br>
              <a:rPr lang="nl-NL"/>
            </a:br>
            <a:endParaRPr lang="nl-NL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EFABF384-C016-6E41-F115-85B305D19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2151063"/>
            <a:ext cx="31686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7" name="Text Box 3">
            <a:extLst>
              <a:ext uri="{FF2B5EF4-FFF2-40B4-BE49-F238E27FC236}">
                <a16:creationId xmlns:a16="http://schemas.microsoft.com/office/drawing/2014/main" id="{A4599B31-DD53-1F9B-913B-21DF6B364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1944688"/>
            <a:ext cx="6502400" cy="558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1pPr>
            <a:lvl2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5pPr>
            <a:lvl6pPr marL="2514600" indent="-228600" defTabSz="449263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6pPr>
            <a:lvl7pPr marL="2971800" indent="-228600" defTabSz="449263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7pPr>
            <a:lvl8pPr marL="3429000" indent="-228600" defTabSz="449263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8pPr>
            <a:lvl9pPr marL="3886200" indent="-228600" defTabSz="449263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msmincho" charset="0"/>
              </a:defRPr>
            </a:lvl9pPr>
          </a:lstStyle>
          <a:p>
            <a:pPr lvl="1">
              <a:buSzPct val="75000"/>
              <a:buFont typeface="Symbol" panose="05050102010706020507" pitchFamily="18" charset="2"/>
              <a:buNone/>
            </a:pPr>
            <a:r>
              <a:rPr lang="en-US" altLang="nl-NL" sz="2800"/>
              <a:t>Главной причиной возникновения глобальной энергетической проблемы следует считать быстрый рост потребления минерального топлива в XX в. Со стороны предложения он вызван открытием и эксплуатацией огромных нефтегазовых месторождений в Западной Сибири, на Аляске, на шельфе Северною моря, а со стороны спроса — увеличением автомобильного парка и ростом объема производства полимерных материалов.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A67AC1D8-6ECB-AF3D-D632-5B6830B55F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 err="1">
                <a:latin typeface="Times New Roman"/>
              </a:rPr>
              <a:t>Путь</a:t>
            </a:r>
            <a:r>
              <a:rPr lang="en-US" altLang="nl-NL">
                <a:latin typeface="Times New Roman"/>
              </a:rPr>
              <a:t> </a:t>
            </a:r>
            <a:r>
              <a:rPr lang="en-US" altLang="nl-NL" err="1">
                <a:latin typeface="Times New Roman"/>
              </a:rPr>
              <a:t>решения</a:t>
            </a:r>
            <a:r>
              <a:rPr lang="en-US" altLang="nl-NL">
                <a:latin typeface="Times New Roman"/>
              </a:rPr>
              <a:t>: </a:t>
            </a:r>
            <a:r>
              <a:rPr lang="en-US" altLang="nl-NL" err="1">
                <a:latin typeface="Times New Roman"/>
              </a:rPr>
              <a:t>Экстенсивный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27F94B5D-CE78-A0E1-7E0C-B5E54C600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2005013"/>
            <a:ext cx="9688512" cy="4791075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 </a:t>
            </a:r>
            <a:r>
              <a:rPr lang="en-US" altLang="nl-NL" u="sng">
                <a:latin typeface="Times New Roman" panose="02020603050405020304" pitchFamily="18" charset="0"/>
              </a:rPr>
              <a:t>Экстенсивный</a:t>
            </a:r>
            <a:r>
              <a:rPr lang="en-US" altLang="nl-NL">
                <a:latin typeface="Times New Roman" panose="02020603050405020304" pitchFamily="18" charset="0"/>
              </a:rPr>
              <a:t> путь решения энергетической проблемы предполагает дальнейшее увеличение добычи энергоносителей и абсолютный рост энергопотребления. Этот путь остается актуальным для современной мировой экономики. Мировое энергопотребление в абсолютном выражении с 1996 по 2003 г. выросло с 12 млрд до 15,2 млрд т условного топлива. Вместе с тем ряд стран сталкивается с достижением предела собственного производства энергоносителей, либо с перспективой сокращения этого производства. Такое развитие событий побуждает к поискам способов более рационального использования энергоресурсов.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>
            <a:extLst>
              <a:ext uri="{FF2B5EF4-FFF2-40B4-BE49-F238E27FC236}">
                <a16:creationId xmlns:a16="http://schemas.microsoft.com/office/drawing/2014/main" id="{A1C01C90-B14F-5057-102B-BC28FB9CD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995488"/>
            <a:ext cx="8820150" cy="544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9B250180-2F38-5DF5-F003-ED5ED6D28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27720"/>
          <a:lstStyle/>
          <a:p>
            <a: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 err="1">
                <a:latin typeface="Times New Roman"/>
              </a:rPr>
              <a:t>Путь</a:t>
            </a:r>
            <a:r>
              <a:rPr lang="en-US" altLang="nl-NL">
                <a:latin typeface="Times New Roman"/>
              </a:rPr>
              <a:t> </a:t>
            </a:r>
            <a:r>
              <a:rPr lang="en-US" altLang="nl-NL" err="1">
                <a:latin typeface="Times New Roman"/>
              </a:rPr>
              <a:t>решения</a:t>
            </a:r>
            <a:r>
              <a:rPr lang="en-US" altLang="nl-NL">
                <a:latin typeface="Times New Roman"/>
              </a:rPr>
              <a:t>: </a:t>
            </a:r>
            <a:r>
              <a:rPr lang="en-US" altLang="nl-NL" err="1">
                <a:latin typeface="Times New Roman"/>
              </a:rPr>
              <a:t>Интенсивный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245B9907-7857-ACAD-2EDB-73F3E7D09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2005013"/>
            <a:ext cx="9688512" cy="4762500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 </a:t>
            </a:r>
            <a:r>
              <a:rPr lang="en-US" altLang="nl-NL" u="sng">
                <a:latin typeface="Times New Roman" panose="02020603050405020304" pitchFamily="18" charset="0"/>
              </a:rPr>
              <a:t>Интенсивный</a:t>
            </a:r>
            <a:r>
              <a:rPr lang="en-US" altLang="nl-NL">
                <a:latin typeface="Times New Roman" panose="02020603050405020304" pitchFamily="18" charset="0"/>
              </a:rPr>
              <a:t> путь решения энергетической проблемы, заключается прежде всего в увеличении производства продукции на единицу энергозатрат. Энергетический кризис 70-х гг. ускорил развитие и внедрение энергосберегающих технологий, придает импульс структурной перестройке экономики. Эти меры, наиболее последовательно проводимые развитыми странами, позволили в значительной степени смягчить последствия энергетического кризиса.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F6E27CE2-7CDA-1137-0605-03E1608D91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nl-NL"/>
              <a:t>Сырьевая проблема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4E646F42-ACDD-8FCD-E67C-459E5C2ED6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188" y="1976438"/>
            <a:ext cx="9759950" cy="4791075"/>
          </a:xfrm>
          <a:ln/>
        </p:spPr>
        <p:txBody>
          <a:bodyPr tIns="17640"/>
          <a:lstStyle/>
          <a:p>
            <a:pPr marL="863600" lvl="1" indent="-573088">
              <a:lnSpc>
                <a:spcPct val="95000"/>
              </a:lnSpc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nl-NL">
                <a:latin typeface="Times New Roman" panose="02020603050405020304" pitchFamily="18" charset="0"/>
              </a:rPr>
              <a:t>   Глобальная сырьевая проблема имеет ряд общих черт с проблемой энергетической. Сущность проблемы заключается в возрастающих трудностях снабжения сырьем, которые раньше возникали на национальном или региональном уровнях, а теперь стали обнаруживаться и на уровне глобальном. Об этом свидетельствует мировой сырьевой кризис 1970-х гг., отрицательно сказавшийся на всех сырьевых отраслях, да и на всем мировом хозяйстве. Подобные «сбои» случались и позднее, что свидетельствует об известной цикличности развития.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>
            <a:extLst>
              <a:ext uri="{FF2B5EF4-FFF2-40B4-BE49-F238E27FC236}">
                <a16:creationId xmlns:a16="http://schemas.microsoft.com/office/drawing/2014/main" id="{0684F5AB-B600-C5F5-1431-A44E7E1F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993900"/>
            <a:ext cx="8820150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 2013 - 2022">
  <a:themeElements>
    <a:clrScheme name="Office-thema 2013 - 202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 2013 - 2022">
      <a:majorFont>
        <a:latin typeface="Arial"/>
        <a:ea typeface=""/>
        <a:cs typeface="msmincho"/>
      </a:majorFont>
      <a:minorFont>
        <a:latin typeface="Arial"/>
        <a:ea typeface=""/>
        <a:cs typeface="msminch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msminch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msmincho" charset="0"/>
          </a:defRPr>
        </a:defPPr>
      </a:lstStyle>
    </a:lnDef>
  </a:objectDefaults>
  <a:extraClrSchemeLst>
    <a:extraClrScheme>
      <a:clrScheme name="Office-thema 2013 - 202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013 - 202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2013 - 202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013 - 202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013 - 202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013 - 202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013 - 202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 2013 - 2022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Тонкие акценты</Template>
  <TotalTime>6</TotalTime>
  <Words>541</Words>
  <Application>Microsoft Office PowerPoint</Application>
  <PresentationFormat>Произвольный</PresentationFormat>
  <Paragraphs>26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msmincho</vt:lpstr>
      <vt:lpstr>Symbol</vt:lpstr>
      <vt:lpstr>Times New Roman</vt:lpstr>
      <vt:lpstr>Wingdings</vt:lpstr>
      <vt:lpstr>Office-thema 2013 - 2022</vt:lpstr>
      <vt:lpstr>Энергетическая и сырьевая проблемы человечества</vt:lpstr>
      <vt:lpstr>Энергетическая проблема</vt:lpstr>
      <vt:lpstr>Презентация PowerPoint</vt:lpstr>
      <vt:lpstr> </vt:lpstr>
      <vt:lpstr>Путь решения: Экстенсивный</vt:lpstr>
      <vt:lpstr>Презентация PowerPoint</vt:lpstr>
      <vt:lpstr>Путь решения: Интенсивный</vt:lpstr>
      <vt:lpstr>Сырьевая проблема</vt:lpstr>
      <vt:lpstr>Презентация PowerPoint</vt:lpstr>
      <vt:lpstr>Пути решения</vt:lpstr>
      <vt:lpstr>Пути решения</vt:lpstr>
      <vt:lpstr>Пути решения</vt:lpstr>
      <vt:lpstr>Вывод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Тонкие акценты</dc:title>
  <dc:creator>Станислав Алексеев</dc:creator>
  <dc:description>Сиреневая область заголовка с тремя сине-зелеными элементами на левой границе; серый фон</dc:description>
  <cp:lastModifiedBy>ШКОЛА №16</cp:lastModifiedBy>
  <cp:revision>2</cp:revision>
  <cp:lastPrinted>1601-01-01T00:00:00Z</cp:lastPrinted>
  <dcterms:created xsi:type="dcterms:W3CDTF">2015-05-14T16:09:02Z</dcterms:created>
  <dcterms:modified xsi:type="dcterms:W3CDTF">2025-11-25T08:54:43Z</dcterms:modified>
</cp:coreProperties>
</file>