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72" r:id="rId3"/>
    <p:sldId id="273" r:id="rId4"/>
    <p:sldId id="277" r:id="rId5"/>
    <p:sldId id="263" r:id="rId6"/>
    <p:sldId id="264" r:id="rId7"/>
    <p:sldId id="275" r:id="rId8"/>
    <p:sldId id="276" r:id="rId9"/>
    <p:sldId id="265" r:id="rId10"/>
    <p:sldId id="266" r:id="rId11"/>
    <p:sldId id="267" r:id="rId12"/>
    <p:sldId id="268" r:id="rId13"/>
    <p:sldId id="269" r:id="rId14"/>
    <p:sldId id="257" r:id="rId15"/>
    <p:sldId id="258" r:id="rId16"/>
    <p:sldId id="259" r:id="rId17"/>
    <p:sldId id="260" r:id="rId18"/>
    <p:sldId id="270" r:id="rId19"/>
    <p:sldId id="261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3" autoAdjust="0"/>
    <p:restoredTop sz="94662" autoAdjust="0"/>
  </p:normalViewPr>
  <p:slideViewPr>
    <p:cSldViewPr>
      <p:cViewPr>
        <p:scale>
          <a:sx n="70" d="100"/>
          <a:sy n="70" d="100"/>
        </p:scale>
        <p:origin x="-135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02.12.2018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8415" y="1838463"/>
            <a:ext cx="7200800" cy="221013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Упражнения для развития артикуляционного аппарата и дикции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4002300"/>
            <a:ext cx="5712179" cy="15240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читель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начальных классов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Васильчук 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Наталия Валентиновна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5445224"/>
            <a:ext cx="24667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г. Евпатория - 2018 г.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1052736"/>
            <a:ext cx="7200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«СРЕДНЯЯ ШКОЛА № 16 ГОРОДА ЕВПАТОРИИ РЕСПУБЛИКИ КРЫМ»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(МБОУ «СШ № 16»)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95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Скороговорки в картинках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" b="78036"/>
          <a:stretch/>
        </p:blipFill>
        <p:spPr>
          <a:xfrm>
            <a:off x="755576" y="1988840"/>
            <a:ext cx="7671359" cy="3024336"/>
          </a:xfrm>
        </p:spPr>
      </p:pic>
    </p:spTree>
    <p:extLst>
      <p:ext uri="{BB962C8B-B14F-4D97-AF65-F5344CB8AC3E}">
        <p14:creationId xmlns:p14="http://schemas.microsoft.com/office/powerpoint/2010/main" val="4166437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00" b="60887"/>
          <a:stretch/>
        </p:blipFill>
        <p:spPr>
          <a:xfrm>
            <a:off x="755576" y="1196752"/>
            <a:ext cx="7632848" cy="4752528"/>
          </a:xfrm>
        </p:spPr>
      </p:pic>
    </p:spTree>
    <p:extLst>
      <p:ext uri="{BB962C8B-B14F-4D97-AF65-F5344CB8AC3E}">
        <p14:creationId xmlns:p14="http://schemas.microsoft.com/office/powerpoint/2010/main" val="353737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52" b="60887"/>
          <a:stretch/>
        </p:blipFill>
        <p:spPr>
          <a:xfrm>
            <a:off x="755576" y="1052736"/>
            <a:ext cx="7631576" cy="4680520"/>
          </a:xfrm>
        </p:spPr>
      </p:pic>
    </p:spTree>
    <p:extLst>
      <p:ext uri="{BB962C8B-B14F-4D97-AF65-F5344CB8AC3E}">
        <p14:creationId xmlns:p14="http://schemas.microsoft.com/office/powerpoint/2010/main" val="18267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0900" r="-157" b="20502"/>
          <a:stretch/>
        </p:blipFill>
        <p:spPr>
          <a:xfrm>
            <a:off x="755576" y="1124744"/>
            <a:ext cx="7684894" cy="4680520"/>
          </a:xfrm>
        </p:spPr>
      </p:pic>
    </p:spTree>
    <p:extLst>
      <p:ext uri="{BB962C8B-B14F-4D97-AF65-F5344CB8AC3E}">
        <p14:creationId xmlns:p14="http://schemas.microsoft.com/office/powerpoint/2010/main" val="120381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642065" cy="4752528"/>
          </a:xfrm>
        </p:spPr>
      </p:pic>
    </p:spTree>
    <p:extLst>
      <p:ext uri="{BB962C8B-B14F-4D97-AF65-F5344CB8AC3E}">
        <p14:creationId xmlns:p14="http://schemas.microsoft.com/office/powerpoint/2010/main" val="259354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681569" cy="5112568"/>
          </a:xfrm>
        </p:spPr>
      </p:pic>
    </p:spTree>
    <p:extLst>
      <p:ext uri="{BB962C8B-B14F-4D97-AF65-F5344CB8AC3E}">
        <p14:creationId xmlns:p14="http://schemas.microsoft.com/office/powerpoint/2010/main" val="143776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674754" cy="5112568"/>
          </a:xfrm>
        </p:spPr>
      </p:pic>
    </p:spTree>
    <p:extLst>
      <p:ext uri="{BB962C8B-B14F-4D97-AF65-F5344CB8AC3E}">
        <p14:creationId xmlns:p14="http://schemas.microsoft.com/office/powerpoint/2010/main" val="3789152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052736"/>
            <a:ext cx="7681569" cy="5112568"/>
          </a:xfrm>
        </p:spPr>
      </p:pic>
    </p:spTree>
    <p:extLst>
      <p:ext uri="{BB962C8B-B14F-4D97-AF65-F5344CB8AC3E}">
        <p14:creationId xmlns:p14="http://schemas.microsoft.com/office/powerpoint/2010/main" val="114519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6965245" cy="1202485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Враг мой-друг мой!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76872"/>
            <a:ext cx="5225902" cy="4050075"/>
          </a:xfrm>
        </p:spPr>
      </p:pic>
      <p:pic>
        <p:nvPicPr>
          <p:cNvPr id="5" name="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83768" y="1365706"/>
            <a:ext cx="115212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632848" cy="4320480"/>
          </a:xfrm>
        </p:spPr>
      </p:pic>
    </p:spTree>
    <p:extLst>
      <p:ext uri="{BB962C8B-B14F-4D97-AF65-F5344CB8AC3E}">
        <p14:creationId xmlns:p14="http://schemas.microsoft.com/office/powerpoint/2010/main" val="334727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340768"/>
            <a:ext cx="7632848" cy="4425355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Артикуляция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работа органов артикуляционного аппарата, направленная на создание звуков речи – гласных и согласных.</a:t>
            </a:r>
          </a:p>
          <a:p>
            <a:pPr marL="0" indent="0" algn="ctr">
              <a:buNone/>
            </a:pPr>
            <a:endParaRPr lang="ru-RU" sz="3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Дикция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четкое, ясное, разборчивое произношение всех звуков.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75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818936"/>
            <a:ext cx="3816424" cy="4261743"/>
          </a:xfrm>
        </p:spPr>
      </p:pic>
    </p:spTree>
    <p:extLst>
      <p:ext uri="{BB962C8B-B14F-4D97-AF65-F5344CB8AC3E}">
        <p14:creationId xmlns:p14="http://schemas.microsoft.com/office/powerpoint/2010/main" val="91502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556792"/>
            <a:ext cx="7128792" cy="3744416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четко произносить каждую букву, каждое слово, каждую фразу, что бы доносить до слушателя смысл сказанного.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9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7170" y="836712"/>
            <a:ext cx="6761213" cy="1008112"/>
          </a:xfrm>
        </p:spPr>
        <p:txBody>
          <a:bodyPr>
            <a:normAutofit fontScale="90000"/>
          </a:bodyPr>
          <a:lstStyle/>
          <a:p>
            <a:r>
              <a:rPr lang="ru-RU" sz="49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произношения </a:t>
            </a:r>
            <a:r>
              <a:rPr lang="ru-RU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9139" y="1916832"/>
            <a:ext cx="7200800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0">
              <a:spcBef>
                <a:spcPts val="600"/>
              </a:spcBef>
              <a:buFont typeface="Wingdings" pitchFamily="2" charset="2"/>
              <a:buChar char="v"/>
            </a:pPr>
            <a:r>
              <a:rPr lang="ru-RU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Четкость окончаний,  </a:t>
            </a:r>
            <a:endParaRPr lang="ru-RU" sz="28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-457200">
              <a:spcBef>
                <a:spcPts val="60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выделение </a:t>
            </a:r>
            <a:r>
              <a:rPr lang="ru-RU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ударений, </a:t>
            </a:r>
            <a:endParaRPr lang="ru-RU" sz="28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-457200">
              <a:spcBef>
                <a:spcPts val="60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активное </a:t>
            </a:r>
            <a:r>
              <a:rPr lang="ru-RU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короткое произношение согласных звуков, </a:t>
            </a:r>
            <a:endParaRPr lang="ru-RU" sz="28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-457200">
              <a:spcBef>
                <a:spcPts val="60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протягивание </a:t>
            </a:r>
            <a:r>
              <a:rPr lang="ru-RU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гласных. </a:t>
            </a:r>
            <a:endParaRPr lang="ru-RU" sz="28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indent="-457200">
              <a:spcBef>
                <a:spcPts val="600"/>
              </a:spcBef>
              <a:buFont typeface="Wingdings" pitchFamily="2" charset="2"/>
              <a:buChar char="v"/>
            </a:pPr>
            <a:r>
              <a:rPr lang="ru-RU" sz="28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Донесение </a:t>
            </a:r>
            <a:r>
              <a:rPr lang="ru-RU" sz="28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смысла текста выделением главных слов во фразах и  смягчением   остальных.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347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144258"/>
            <a:ext cx="3043808" cy="338437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248" y="62068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sz="5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губ: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232" y="1124744"/>
            <a:ext cx="4762872" cy="4896544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«Улыбочка» – вы из-за всех сил натягиваете губы в улыбке, не открывая рта.</a:t>
            </a:r>
          </a:p>
          <a:p>
            <a:pPr marL="0" algn="just"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«Заборчик» – из положения «Улыбочка», необходимо открыть рот, так чтобы показать все зубы, губы по-прежнему натянуты.</a:t>
            </a:r>
          </a:p>
          <a:p>
            <a:pPr marL="0" algn="just"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«Трубочка» – тянетесь губами вперёд, как перед произнесением звука «У»</a:t>
            </a:r>
          </a:p>
          <a:p>
            <a:pPr marL="0" algn="just"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«Бублик» – откройте рот из положения «Трубочка» и напрягите губы, как при произнесении звука «О».</a:t>
            </a:r>
          </a:p>
          <a:p>
            <a:pPr marL="0" algn="just"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«Рупор» - расширьте губы, то есть полностью откройте рот как можно шире, как при произнесении звука «А»</a:t>
            </a:r>
          </a:p>
        </p:txBody>
      </p:sp>
    </p:spTree>
    <p:extLst>
      <p:ext uri="{BB962C8B-B14F-4D97-AF65-F5344CB8AC3E}">
        <p14:creationId xmlns:p14="http://schemas.microsoft.com/office/powerpoint/2010/main" val="17788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13" y="1916832"/>
            <a:ext cx="2883982" cy="36724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800" y="620688"/>
            <a:ext cx="8260672" cy="1039427"/>
          </a:xfrm>
        </p:spPr>
        <p:txBody>
          <a:bodyPr>
            <a:normAutofit fontScale="90000"/>
          </a:bodyPr>
          <a:lstStyle/>
          <a:p>
            <a:r>
              <a:rPr lang="ru-RU" sz="5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для языка: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4824536" cy="4373563"/>
          </a:xfrm>
        </p:spPr>
        <p:txBody>
          <a:bodyPr>
            <a:noAutofit/>
          </a:bodyPr>
          <a:lstStyle/>
          <a:p>
            <a:pPr marL="0" algn="just">
              <a:spcBef>
                <a:spcPts val="0"/>
              </a:spcBef>
            </a:pP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«Лопатка» - высуньте язык, пытаясь коснуться подбородка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«Горка» - откройте рот и упритесь языком в нижнюю часть зубов, так чтобы он слегка приподнялся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«Сладкая конфета» - не открывая рта, упирайтесь языком, то в левую щёку, то в правую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«Маятник» – высуньте язык и тянитесь им, то вправо, то влево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«Иголочка» - высуньте язык и тянитесь им вперёд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«Грибок» - необходимо упереться языком в верхнее нёбо, натягивая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уздечку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«Лошадка» - из положения «Грибок» заставьте кончик языка соскользнуть, ударив им по нижнему нёбу, получится цокающий звук, который издаёт лошадка.</a:t>
            </a:r>
          </a:p>
        </p:txBody>
      </p:sp>
    </p:spTree>
    <p:extLst>
      <p:ext uri="{BB962C8B-B14F-4D97-AF65-F5344CB8AC3E}">
        <p14:creationId xmlns:p14="http://schemas.microsoft.com/office/powerpoint/2010/main" val="249747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700808"/>
            <a:ext cx="7776864" cy="4752528"/>
          </a:xfr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ct val="20000"/>
              </a:spcBef>
            </a:pPr>
            <a:r>
              <a:rPr lang="ru-RU" sz="24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</a:t>
            </a:r>
            <a:r>
              <a:rPr lang="ru-RU" sz="28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роизносим по 5 раз согласные звуки</a:t>
            </a:r>
            <a:br>
              <a:rPr lang="ru-RU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ш - с -  ф  - к -  т -  п -  б  - д -  г -  в -  з -  ж                             </a:t>
            </a:r>
            <a:r>
              <a:rPr lang="ru-RU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активными губами, </a:t>
            </a:r>
            <a:br>
              <a:rPr lang="ru-RU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твердым кончиком языка , </a:t>
            </a:r>
            <a:br>
              <a:rPr lang="ru-RU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четко и близко на зубах.                </a:t>
            </a:r>
            <a:r>
              <a:rPr lang="ru-RU" sz="2800" dirty="0" smtClean="0">
                <a:solidFill>
                  <a:srgbClr val="073E8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73E8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73E8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</a:t>
            </a:r>
            <a:r>
              <a:rPr lang="ru-RU" sz="3600" dirty="0" smtClean="0">
                <a:solidFill>
                  <a:srgbClr val="073E8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073E8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73E8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73E87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476673"/>
            <a:ext cx="6417734" cy="1008112"/>
          </a:xfrm>
        </p:spPr>
        <p:txBody>
          <a:bodyPr>
            <a:normAutofit/>
          </a:bodyPr>
          <a:lstStyle/>
          <a:p>
            <a:r>
              <a:rPr lang="ru-RU" sz="60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Разминка</a:t>
            </a:r>
            <a:endParaRPr lang="ru-RU" sz="6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65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822558"/>
            <a:ext cx="7200800" cy="398270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Проговариваем скороговорки, выделяя ударения, ключевые слова, согласные окончания:</a:t>
            </a:r>
            <a:endParaRPr lang="ru-RU" sz="2800" b="1" dirty="0">
              <a:solidFill>
                <a:schemeClr val="tx1"/>
              </a:solidFill>
            </a:endParaRPr>
          </a:p>
          <a:p>
            <a:pPr>
              <a:lnSpc>
                <a:spcPct val="170000"/>
              </a:lnSpc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anose="02020603050405020304" pitchFamily="18" charset="0"/>
              </a:rPr>
              <a:t>   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«Сорок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сорок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ели сырок»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«Три сороки – тараторки тараторили на горке»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«Бык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тупогуб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тупогубенький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бычок»</a:t>
            </a:r>
            <a:b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980728"/>
            <a:ext cx="41764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Скороговорки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59060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965245" cy="1202485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Скороговорки: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96752"/>
            <a:ext cx="7632848" cy="4968552"/>
          </a:xfrm>
        </p:spPr>
        <p:txBody>
          <a:bodyPr>
            <a:noAutofit/>
          </a:bodyPr>
          <a:lstStyle/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Шла Саша по шоссе и сосала сушку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5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Саша шапкой по ошибке шишку сшиб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5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Кукушка кукушонку купила капюшон. Надел кукушонок капюшон, как в капюшоне он смешон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5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Карл у Клары украл кораллы, а Клара у Карла украла кларнет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5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Кощея щами не угощают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5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Хищник в роще рыщет – хищник пищу ищет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Синичка, синичка — воробью сестричка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5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Звенит звонок, звонок зовет, и Зоя в класс к себе идет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5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Забавной обезьяне бросили бананы, бросили бананы забавной обезьяне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5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Черепаха, не скучая, час сидит за чашкой чая</a:t>
            </a:r>
            <a:r>
              <a:rPr lang="ru-RU" sz="205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50" dirty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spcBef>
                <a:spcPts val="600"/>
              </a:spcBef>
            </a:pPr>
            <a:r>
              <a:rPr lang="ru-RU" sz="2050" dirty="0">
                <a:latin typeface="Times New Roman" pitchFamily="18" charset="0"/>
                <a:cs typeface="Times New Roman" pitchFamily="18" charset="0"/>
              </a:rPr>
              <a:t>• Чудак под диванчик прячет чемоданчик.</a:t>
            </a:r>
          </a:p>
        </p:txBody>
      </p:sp>
    </p:spTree>
    <p:extLst>
      <p:ext uri="{BB962C8B-B14F-4D97-AF65-F5344CB8AC3E}">
        <p14:creationId xmlns:p14="http://schemas.microsoft.com/office/powerpoint/2010/main" val="6531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277</TotalTime>
  <Words>516</Words>
  <Application>Microsoft Office PowerPoint</Application>
  <PresentationFormat>Экран (4:3)</PresentationFormat>
  <Paragraphs>61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Кнопка</vt:lpstr>
      <vt:lpstr>Упражнения для развития артикуляционного аппарата и дикции.</vt:lpstr>
      <vt:lpstr>Презентация PowerPoint</vt:lpstr>
      <vt:lpstr>Презентация PowerPoint</vt:lpstr>
      <vt:lpstr> Правила произношения звуков:</vt:lpstr>
      <vt:lpstr>Упражнения для губ: </vt:lpstr>
      <vt:lpstr>Упражнения для языка: </vt:lpstr>
      <vt:lpstr>       Произносим по 5 раз согласные звуки ш - с -  ф  - к -  т -  п -  б  - д -  г -  в -  з -  ж                              - активными губами,  - твердым кончиком языка ,  - четко и близко на зубах.                                                                                                     </vt:lpstr>
      <vt:lpstr>Презентация PowerPoint</vt:lpstr>
      <vt:lpstr>Скороговорки:</vt:lpstr>
      <vt:lpstr>Скороговорки в картинках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Враг мой-друг мой!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Настенька</dc:creator>
  <cp:lastModifiedBy>Настенька</cp:lastModifiedBy>
  <cp:revision>19</cp:revision>
  <dcterms:created xsi:type="dcterms:W3CDTF">2018-08-08T17:26:12Z</dcterms:created>
  <dcterms:modified xsi:type="dcterms:W3CDTF">2018-12-02T11:05:28Z</dcterms:modified>
</cp:coreProperties>
</file>