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64" r:id="rId3"/>
    <p:sldId id="260" r:id="rId4"/>
    <p:sldId id="267" r:id="rId5"/>
    <p:sldId id="268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84" d="100"/>
          <a:sy n="84" d="100"/>
        </p:scale>
        <p:origin x="1430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30.11.2018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332656"/>
            <a:ext cx="7772400" cy="1470025"/>
          </a:xfrm>
        </p:spPr>
        <p:txBody>
          <a:bodyPr/>
          <a:lstStyle/>
          <a:p>
            <a:pPr lvl="0" eaLnBrk="1" hangingPunct="1">
              <a:defRPr/>
            </a:pPr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Муниципальное бюджетное </a:t>
            </a:r>
            <a:b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общеобразовательное учреждение</a:t>
            </a:r>
            <a:b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«Средняя школа №16 города Евпатории Республики Крым»</a:t>
            </a:r>
            <a:b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(МБОУ «СШ №16)</a:t>
            </a:r>
            <a:br>
              <a:rPr lang="ru-RU" sz="20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152240" y="2132856"/>
            <a:ext cx="7844408" cy="34938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66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Городской семинар-практикум </a:t>
            </a:r>
          </a:p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2400" b="1" i="1" dirty="0">
                <a:solidFill>
                  <a:srgbClr val="66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для учителей начальных классов </a:t>
            </a:r>
          </a:p>
          <a:p>
            <a:pPr indent="449580" algn="ctr">
              <a:lnSpc>
                <a:spcPct val="107000"/>
              </a:lnSpc>
              <a:spcAft>
                <a:spcPts val="0"/>
              </a:spcAft>
            </a:pPr>
            <a:endParaRPr lang="ru-RU" sz="24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1600" b="1" i="1" dirty="0">
                <a:solidFill>
                  <a:srgbClr val="9900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400" b="1" i="1" dirty="0">
                <a:solidFill>
                  <a:srgbClr val="9900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«Особенности формирования </a:t>
            </a:r>
          </a:p>
          <a:p>
            <a:pPr algn="ctr"/>
            <a:r>
              <a:rPr lang="ru-RU" sz="2400" b="1" i="1" dirty="0">
                <a:solidFill>
                  <a:srgbClr val="9900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речевой деятельности </a:t>
            </a:r>
            <a:endParaRPr lang="ru-RU" sz="2400" b="1" i="1" dirty="0" smtClean="0">
              <a:solidFill>
                <a:srgbClr val="990099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2400" b="1" i="1" dirty="0" smtClean="0">
                <a:solidFill>
                  <a:srgbClr val="9900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младших </a:t>
            </a:r>
            <a:r>
              <a:rPr lang="ru-RU" sz="2400" b="1" i="1" dirty="0">
                <a:solidFill>
                  <a:srgbClr val="9900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школьников </a:t>
            </a:r>
          </a:p>
          <a:p>
            <a:pPr algn="ctr"/>
            <a:r>
              <a:rPr lang="ru-RU" sz="2400" b="1" i="1" dirty="0">
                <a:solidFill>
                  <a:srgbClr val="9900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 целью создания условий для успешного обучения </a:t>
            </a:r>
          </a:p>
          <a:p>
            <a:pPr algn="ctr"/>
            <a:r>
              <a:rPr lang="ru-RU" sz="2400" b="1" i="1" dirty="0">
                <a:solidFill>
                  <a:srgbClr val="9900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начальной школе»</a:t>
            </a:r>
          </a:p>
        </p:txBody>
      </p:sp>
    </p:spTree>
    <p:extLst>
      <p:ext uri="{BB962C8B-B14F-4D97-AF65-F5344CB8AC3E}">
        <p14:creationId xmlns:p14="http://schemas.microsoft.com/office/powerpoint/2010/main" val="2284704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1285314"/>
            <a:ext cx="6768752" cy="4835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66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Городской семинар-практикум </a:t>
            </a:r>
          </a:p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ru-RU" sz="2000" b="1" i="1" dirty="0">
                <a:solidFill>
                  <a:srgbClr val="66006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для учителей начальных классов </a:t>
            </a:r>
          </a:p>
          <a:p>
            <a:pPr indent="449580" algn="ctr">
              <a:lnSpc>
                <a:spcPct val="107000"/>
              </a:lnSpc>
              <a:spcAft>
                <a:spcPts val="0"/>
              </a:spcAft>
            </a:pPr>
            <a:endParaRPr lang="ru-RU" sz="2000" b="1" i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ru-RU" sz="2000" b="1" i="1" dirty="0">
                <a:solidFill>
                  <a:srgbClr val="9900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2400" b="1" i="1" dirty="0">
                <a:solidFill>
                  <a:srgbClr val="9900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«Особенности формирования </a:t>
            </a:r>
          </a:p>
          <a:p>
            <a:pPr algn="ctr"/>
            <a:r>
              <a:rPr lang="ru-RU" sz="2400" b="1" i="1" dirty="0">
                <a:solidFill>
                  <a:srgbClr val="9900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речевой деятельности младших школьников </a:t>
            </a:r>
          </a:p>
          <a:p>
            <a:pPr algn="ctr"/>
            <a:r>
              <a:rPr lang="ru-RU" sz="2400" b="1" i="1" dirty="0">
                <a:solidFill>
                  <a:srgbClr val="9900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 целью создания условий для успешного обучения </a:t>
            </a:r>
          </a:p>
          <a:p>
            <a:pPr algn="ctr"/>
            <a:r>
              <a:rPr lang="ru-RU" sz="2400" b="1" i="1" dirty="0">
                <a:solidFill>
                  <a:srgbClr val="99009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начальной школе»</a:t>
            </a:r>
          </a:p>
          <a:p>
            <a:pPr algn="r"/>
            <a:endParaRPr lang="ru-RU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Подготовила </a:t>
            </a:r>
          </a:p>
          <a:p>
            <a:pPr algn="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заместитель директора по УВР, </a:t>
            </a:r>
          </a:p>
          <a:p>
            <a:pPr algn="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учитель начальных классов</a:t>
            </a:r>
          </a:p>
          <a:p>
            <a:pPr algn="r"/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Полищук Татьяна Васильевна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188640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Муниципальное бюджетное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общеобразовательное учреждение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«Средняя школа №16 города Евпатории Республики Крым»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dirty="0">
                <a:solidFill>
                  <a:srgbClr val="00206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(МБОУ «СШ №16)</a:t>
            </a:r>
          </a:p>
        </p:txBody>
      </p:sp>
    </p:spTree>
    <p:extLst>
      <p:ext uri="{BB962C8B-B14F-4D97-AF65-F5344CB8AC3E}">
        <p14:creationId xmlns:p14="http://schemas.microsoft.com/office/powerpoint/2010/main" val="9381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1"/>
          <p:cNvGrpSpPr>
            <a:grpSpLocks/>
          </p:cNvGrpSpPr>
          <p:nvPr/>
        </p:nvGrpSpPr>
        <p:grpSpPr bwMode="auto">
          <a:xfrm>
            <a:off x="1691680" y="1430304"/>
            <a:ext cx="6480720" cy="3378685"/>
            <a:chOff x="607288" y="-815361"/>
            <a:chExt cx="7925152" cy="4870445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607288" y="-815361"/>
              <a:ext cx="7925152" cy="53240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solidFill>
                  <a:srgbClr val="660066"/>
                </a:solidFill>
                <a:latin typeface="Arial" charset="0"/>
                <a:cs typeface="Arial" charset="0"/>
              </a:endParaRPr>
            </a:p>
          </p:txBody>
        </p:sp>
        <p:sp>
          <p:nvSpPr>
            <p:cNvPr id="6" name="Прямоугольник 3"/>
            <p:cNvSpPr>
              <a:spLocks noChangeArrowheads="1"/>
            </p:cNvSpPr>
            <p:nvPr/>
          </p:nvSpPr>
          <p:spPr bwMode="auto">
            <a:xfrm>
              <a:off x="1366078" y="3478317"/>
              <a:ext cx="6491880" cy="5767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2000" dirty="0">
                <a:solidFill>
                  <a:srgbClr val="660066"/>
                </a:solidFill>
                <a:latin typeface="Monotype Corsiva" pitchFamily="66" charset="0"/>
                <a:cs typeface="Arial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3635896" y="548680"/>
            <a:ext cx="5040560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660066"/>
                </a:solidFill>
              </a:rPr>
              <a:t>«Умён ты или глуп,</a:t>
            </a:r>
          </a:p>
          <a:p>
            <a:r>
              <a:rPr lang="ru-RU" sz="3200" b="1" i="1" dirty="0">
                <a:solidFill>
                  <a:srgbClr val="660066"/>
                </a:solidFill>
              </a:rPr>
              <a:t>Велик ты или мал</a:t>
            </a:r>
            <a:r>
              <a:rPr lang="ru-RU" sz="3200" b="1" i="1" dirty="0" smtClean="0">
                <a:solidFill>
                  <a:srgbClr val="660066"/>
                </a:solidFill>
              </a:rPr>
              <a:t>,</a:t>
            </a:r>
          </a:p>
          <a:p>
            <a:r>
              <a:rPr lang="ru-RU" sz="3200" b="1" i="1" dirty="0" smtClean="0">
                <a:solidFill>
                  <a:srgbClr val="660066"/>
                </a:solidFill>
              </a:rPr>
              <a:t> Не </a:t>
            </a:r>
            <a:r>
              <a:rPr lang="ru-RU" sz="3200" b="1" i="1" dirty="0">
                <a:solidFill>
                  <a:srgbClr val="660066"/>
                </a:solidFill>
              </a:rPr>
              <a:t>знаем мы, пока</a:t>
            </a:r>
          </a:p>
          <a:p>
            <a:r>
              <a:rPr lang="ru-RU" sz="3200" b="1" i="1" dirty="0">
                <a:solidFill>
                  <a:srgbClr val="660066"/>
                </a:solidFill>
              </a:rPr>
              <a:t>Ты слова не сказал</a:t>
            </a:r>
            <a:r>
              <a:rPr lang="ru-RU" sz="3200" b="1" i="1" dirty="0" smtClean="0">
                <a:solidFill>
                  <a:srgbClr val="660066"/>
                </a:solidFill>
              </a:rPr>
              <a:t>!»</a:t>
            </a:r>
          </a:p>
          <a:p>
            <a:pPr algn="r"/>
            <a:r>
              <a:rPr lang="ru-RU" sz="2000" b="1" dirty="0" smtClean="0"/>
              <a:t>Персидский мыслитель                                                                    и поэт </a:t>
            </a:r>
            <a:r>
              <a:rPr lang="en-US" sz="2000" b="1" dirty="0" smtClean="0"/>
              <a:t>XIII</a:t>
            </a:r>
            <a:r>
              <a:rPr lang="ru-RU" sz="2000" b="1" dirty="0" smtClean="0"/>
              <a:t> века </a:t>
            </a:r>
          </a:p>
          <a:p>
            <a:pPr algn="r"/>
            <a:r>
              <a:rPr lang="ru-RU" sz="2800" b="1" i="1" dirty="0" smtClean="0">
                <a:solidFill>
                  <a:srgbClr val="660066"/>
                </a:solidFill>
              </a:rPr>
              <a:t>Саади</a:t>
            </a:r>
            <a:endParaRPr lang="ru-RU" sz="2800" b="1" i="1" dirty="0">
              <a:solidFill>
                <a:srgbClr val="660066"/>
              </a:solidFill>
            </a:endParaRP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5656" y="3116801"/>
            <a:ext cx="5076563" cy="33843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219256" cy="2506290"/>
          </a:xfrm>
        </p:spPr>
        <p:txBody>
          <a:bodyPr/>
          <a:lstStyle/>
          <a:p>
            <a:pPr algn="r"/>
            <a:r>
              <a:rPr lang="ru-RU" sz="3200" b="1" i="1" dirty="0" smtClean="0">
                <a:solidFill>
                  <a:srgbClr val="660066"/>
                </a:solidFill>
              </a:rPr>
              <a:t>«Речь – удивительно сильное средство, </a:t>
            </a:r>
            <a:br>
              <a:rPr lang="ru-RU" sz="3200" b="1" i="1" dirty="0" smtClean="0">
                <a:solidFill>
                  <a:srgbClr val="660066"/>
                </a:solidFill>
              </a:rPr>
            </a:br>
            <a:r>
              <a:rPr lang="ru-RU" sz="3200" b="1" i="1" dirty="0" smtClean="0">
                <a:solidFill>
                  <a:srgbClr val="660066"/>
                </a:solidFill>
              </a:rPr>
              <a:t>но нужно иметь много ума,</a:t>
            </a:r>
            <a:br>
              <a:rPr lang="ru-RU" sz="3200" b="1" i="1" dirty="0" smtClean="0">
                <a:solidFill>
                  <a:srgbClr val="660066"/>
                </a:solidFill>
              </a:rPr>
            </a:br>
            <a:r>
              <a:rPr lang="ru-RU" sz="3200" b="1" i="1" dirty="0" smtClean="0">
                <a:solidFill>
                  <a:srgbClr val="660066"/>
                </a:solidFill>
              </a:rPr>
              <a:t> чтобы воспользоваться им».</a:t>
            </a:r>
            <a:br>
              <a:rPr lang="ru-RU" sz="3200" b="1" i="1" dirty="0" smtClean="0">
                <a:solidFill>
                  <a:srgbClr val="660066"/>
                </a:solidFill>
              </a:rPr>
            </a:br>
            <a:r>
              <a:rPr lang="ru-RU" sz="3200" b="1" i="1" dirty="0" smtClean="0">
                <a:solidFill>
                  <a:srgbClr val="660066"/>
                </a:solidFill>
              </a:rPr>
              <a:t/>
            </a:r>
            <a:br>
              <a:rPr lang="ru-RU" sz="3200" b="1" i="1" dirty="0" smtClean="0">
                <a:solidFill>
                  <a:srgbClr val="660066"/>
                </a:solidFill>
              </a:rPr>
            </a:br>
            <a:r>
              <a:rPr lang="ru-RU" sz="2400" b="1" dirty="0" smtClean="0"/>
              <a:t>Немецкий философ </a:t>
            </a:r>
            <a:r>
              <a:rPr lang="ru-RU" sz="2400" b="1" dirty="0" smtClean="0">
                <a:solidFill>
                  <a:srgbClr val="660066"/>
                </a:solidFill>
              </a:rPr>
              <a:t/>
            </a:r>
            <a:br>
              <a:rPr lang="ru-RU" sz="2400" b="1" dirty="0" smtClean="0">
                <a:solidFill>
                  <a:srgbClr val="660066"/>
                </a:solidFill>
              </a:rPr>
            </a:br>
            <a:r>
              <a:rPr lang="ru-RU" sz="2800" b="1" i="1" dirty="0" smtClean="0">
                <a:solidFill>
                  <a:srgbClr val="660066"/>
                </a:solidFill>
              </a:rPr>
              <a:t>Гегель, </a:t>
            </a:r>
            <a:br>
              <a:rPr lang="ru-RU" sz="2800" b="1" i="1" dirty="0" smtClean="0">
                <a:solidFill>
                  <a:srgbClr val="660066"/>
                </a:solidFill>
              </a:rPr>
            </a:br>
            <a:r>
              <a:rPr lang="ru-RU" sz="2800" b="1" i="1" dirty="0" smtClean="0">
                <a:solidFill>
                  <a:srgbClr val="660066"/>
                </a:solidFill>
              </a:rPr>
              <a:t>Георг </a:t>
            </a:r>
            <a:r>
              <a:rPr lang="ru-RU" sz="2800" b="1" i="1" dirty="0">
                <a:solidFill>
                  <a:srgbClr val="660066"/>
                </a:solidFill>
              </a:rPr>
              <a:t>Вильгельм </a:t>
            </a:r>
            <a:r>
              <a:rPr lang="ru-RU" sz="2800" b="1" i="1" dirty="0" smtClean="0">
                <a:solidFill>
                  <a:srgbClr val="660066"/>
                </a:solidFill>
              </a:rPr>
              <a:t>Фридрих</a:t>
            </a:r>
            <a:br>
              <a:rPr lang="ru-RU" sz="2800" b="1" i="1" dirty="0" smtClean="0">
                <a:solidFill>
                  <a:srgbClr val="660066"/>
                </a:solidFill>
              </a:rPr>
            </a:br>
            <a:r>
              <a:rPr lang="ru-RU" sz="2400" b="1" i="1" dirty="0" smtClean="0">
                <a:solidFill>
                  <a:srgbClr val="660066"/>
                </a:solidFill>
              </a:rPr>
              <a:t>(1770-1831)</a:t>
            </a:r>
            <a:r>
              <a:rPr lang="ru-RU" sz="2400" b="1" dirty="0"/>
              <a:t/>
            </a:r>
            <a:br>
              <a:rPr lang="ru-RU" sz="2400" b="1" dirty="0"/>
            </a:br>
            <a:endParaRPr lang="ru-RU" sz="2400" b="1" i="1" dirty="0">
              <a:solidFill>
                <a:srgbClr val="660066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648" y="2276872"/>
            <a:ext cx="2998704" cy="379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1447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sz="3600" b="1" i="1" dirty="0">
                <a:solidFill>
                  <a:srgbClr val="660066"/>
                </a:solidFill>
              </a:rPr>
              <a:t>«Сила речи состоит </a:t>
            </a:r>
            <a:r>
              <a:rPr lang="ru-RU" sz="3600" b="1" i="1" dirty="0" smtClean="0">
                <a:solidFill>
                  <a:srgbClr val="660066"/>
                </a:solidFill>
              </a:rPr>
              <a:t/>
            </a:r>
            <a:br>
              <a:rPr lang="ru-RU" sz="3600" b="1" i="1" dirty="0" smtClean="0">
                <a:solidFill>
                  <a:srgbClr val="660066"/>
                </a:solidFill>
              </a:rPr>
            </a:br>
            <a:r>
              <a:rPr lang="ru-RU" sz="3600" b="1" i="1" dirty="0" smtClean="0">
                <a:solidFill>
                  <a:srgbClr val="660066"/>
                </a:solidFill>
              </a:rPr>
              <a:t>в </a:t>
            </a:r>
            <a:r>
              <a:rPr lang="ru-RU" sz="3600" b="1" i="1" dirty="0">
                <a:solidFill>
                  <a:srgbClr val="660066"/>
                </a:solidFill>
              </a:rPr>
              <a:t>умении выразить многое </a:t>
            </a:r>
            <a:r>
              <a:rPr lang="ru-RU" sz="3600" b="1" i="1" dirty="0" smtClean="0">
                <a:solidFill>
                  <a:srgbClr val="660066"/>
                </a:solidFill>
              </a:rPr>
              <a:t/>
            </a:r>
            <a:br>
              <a:rPr lang="ru-RU" sz="3600" b="1" i="1" dirty="0" smtClean="0">
                <a:solidFill>
                  <a:srgbClr val="660066"/>
                </a:solidFill>
              </a:rPr>
            </a:br>
            <a:r>
              <a:rPr lang="ru-RU" sz="3600" b="1" i="1" dirty="0" smtClean="0">
                <a:solidFill>
                  <a:srgbClr val="660066"/>
                </a:solidFill>
              </a:rPr>
              <a:t>в </a:t>
            </a:r>
            <a:r>
              <a:rPr lang="ru-RU" sz="3600" b="1" i="1" dirty="0">
                <a:solidFill>
                  <a:srgbClr val="660066"/>
                </a:solidFill>
              </a:rPr>
              <a:t>немногих словах</a:t>
            </a:r>
            <a:r>
              <a:rPr lang="ru-RU" sz="3600" b="1" i="1" dirty="0" smtClean="0">
                <a:solidFill>
                  <a:srgbClr val="660066"/>
                </a:solidFill>
              </a:rPr>
              <a:t>».</a:t>
            </a:r>
            <a:r>
              <a:rPr lang="ru-RU" sz="3600" b="1" i="1" dirty="0">
                <a:solidFill>
                  <a:srgbClr val="660066"/>
                </a:solidFill>
              </a:rPr>
              <a:t/>
            </a:r>
            <a:br>
              <a:rPr lang="ru-RU" sz="3600" b="1" i="1" dirty="0">
                <a:solidFill>
                  <a:srgbClr val="660066"/>
                </a:solidFill>
              </a:rPr>
            </a:br>
            <a:r>
              <a:rPr lang="ru-RU" sz="2400" b="1" dirty="0" smtClean="0"/>
              <a:t>Древнегреческий </a:t>
            </a:r>
            <a:br>
              <a:rPr lang="ru-RU" sz="2400" b="1" dirty="0" smtClean="0"/>
            </a:br>
            <a:r>
              <a:rPr lang="ru-RU" sz="2400" b="1" dirty="0" smtClean="0"/>
              <a:t>писатель </a:t>
            </a:r>
            <a:r>
              <a:rPr lang="ru-RU" sz="2400" b="1" dirty="0"/>
              <a:t>и философ</a:t>
            </a:r>
            <a:r>
              <a:rPr lang="ru-RU" sz="2400" b="1" dirty="0" smtClean="0"/>
              <a:t>,</a:t>
            </a:r>
            <a:br>
              <a:rPr lang="ru-RU" sz="2400" b="1" dirty="0" smtClean="0"/>
            </a:br>
            <a:r>
              <a:rPr lang="ru-RU" sz="2800" b="1" i="1" dirty="0" smtClean="0">
                <a:solidFill>
                  <a:srgbClr val="660066"/>
                </a:solidFill>
              </a:rPr>
              <a:t> </a:t>
            </a:r>
            <a:r>
              <a:rPr lang="ru-RU" sz="2800" b="1" i="1" dirty="0">
                <a:solidFill>
                  <a:srgbClr val="660066"/>
                </a:solidFill>
              </a:rPr>
              <a:t>Плутарх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204864"/>
            <a:ext cx="2964142" cy="4221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910964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Другая 6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60066"/>
      </a:hlink>
      <a:folHlink>
        <a:srgbClr val="66006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127</Words>
  <Application>Microsoft Office PowerPoint</Application>
  <PresentationFormat>Экран (4:3)</PresentationFormat>
  <Paragraphs>34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Calibri</vt:lpstr>
      <vt:lpstr>Monotype Corsiva</vt:lpstr>
      <vt:lpstr>Verdana</vt:lpstr>
      <vt:lpstr>1_Тема Office</vt:lpstr>
      <vt:lpstr>Муниципальное бюджетное  общеобразовательное учреждение «Средняя школа №16 города Евпатории Республики Крым» (МБОУ «СШ №16) </vt:lpstr>
      <vt:lpstr>Презентация PowerPoint</vt:lpstr>
      <vt:lpstr>Презентация PowerPoint</vt:lpstr>
      <vt:lpstr>«Речь – удивительно сильное средство,  но нужно иметь много ума,  чтобы воспользоваться им».  Немецкий философ  Гегель,  Георг Вильгельм Фридрих (1770-1831) </vt:lpstr>
      <vt:lpstr>«Сила речи состоит  в умении выразить многое  в немногих словах». Древнегреческий  писатель и философ,  Плутарх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Универсальные</dc:title>
  <dc:creator>Фокина Лидия Петровна</dc:creator>
  <cp:keywords>Шаблон презентации</cp:keywords>
  <cp:lastModifiedBy>user01</cp:lastModifiedBy>
  <cp:revision>86</cp:revision>
  <dcterms:created xsi:type="dcterms:W3CDTF">2014-07-06T18:18:01Z</dcterms:created>
  <dcterms:modified xsi:type="dcterms:W3CDTF">2018-11-30T06:26:35Z</dcterms:modified>
</cp:coreProperties>
</file>