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4" r:id="rId3"/>
    <p:sldId id="260" r:id="rId4"/>
    <p:sldId id="267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772400" cy="1470025"/>
          </a:xfrm>
        </p:spPr>
        <p:txBody>
          <a:bodyPr/>
          <a:lstStyle/>
          <a:p>
            <a:pPr lvl="0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Муниципальное бюджетное </a:t>
            </a:r>
            <a:b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общеобразовательное учреждение</a:t>
            </a:r>
            <a:b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«Средняя школа №16 города Евпатории Республики Крым»</a:t>
            </a:r>
            <a:b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(МБОУ «СШ №16)</a:t>
            </a:r>
            <a:b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2240" y="2132856"/>
            <a:ext cx="7844408" cy="34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66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Городской семинар-практикум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66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учителей начальных классов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endParaRPr lang="ru-RU" sz="2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i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«Особенности формирования </a:t>
            </a:r>
          </a:p>
          <a:p>
            <a:pPr algn="ctr"/>
            <a:r>
              <a:rPr lang="ru-RU" sz="2400" b="1" i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речевой деятельности </a:t>
            </a:r>
            <a:endParaRPr lang="ru-RU" sz="2400" b="1" i="1" dirty="0" smtClean="0">
              <a:solidFill>
                <a:srgbClr val="99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младших </a:t>
            </a:r>
            <a:r>
              <a:rPr lang="ru-RU" sz="2400" b="1" i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школьников </a:t>
            </a:r>
          </a:p>
          <a:p>
            <a:pPr algn="ctr"/>
            <a:r>
              <a:rPr lang="ru-RU" sz="2400" b="1" i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целью создания условий для успешного обучения </a:t>
            </a:r>
          </a:p>
          <a:p>
            <a:pPr algn="ctr"/>
            <a:r>
              <a:rPr lang="ru-RU" sz="2400" b="1" i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начальной школе»</a:t>
            </a:r>
          </a:p>
        </p:txBody>
      </p:sp>
    </p:spTree>
    <p:extLst>
      <p:ext uri="{BB962C8B-B14F-4D97-AF65-F5344CB8AC3E}">
        <p14:creationId xmlns:p14="http://schemas.microsoft.com/office/powerpoint/2010/main" val="228470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285314"/>
            <a:ext cx="6768752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66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Городской семинар-практикум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66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учителей начальных классов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endParaRPr lang="ru-RU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000" b="1" i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«Особенности формирования </a:t>
            </a:r>
          </a:p>
          <a:p>
            <a:pPr algn="ctr"/>
            <a:r>
              <a:rPr lang="ru-RU" sz="2400" b="1" i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речевой деятельности младших школьников </a:t>
            </a:r>
          </a:p>
          <a:p>
            <a:pPr algn="ctr"/>
            <a:r>
              <a:rPr lang="ru-RU" sz="2400" b="1" i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целью создания условий для успешного обучения </a:t>
            </a:r>
          </a:p>
          <a:p>
            <a:pPr algn="ctr"/>
            <a:r>
              <a:rPr lang="ru-RU" sz="2400" b="1" i="1" dirty="0">
                <a:solidFill>
                  <a:srgbClr val="99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начальной школе»</a:t>
            </a:r>
          </a:p>
          <a:p>
            <a:pPr algn="r"/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Подготовила </a:t>
            </a:r>
          </a:p>
          <a:p>
            <a:pPr algn="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заместитель директора по УВР, </a:t>
            </a:r>
          </a:p>
          <a:p>
            <a:pPr algn="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учитель начальных классов</a:t>
            </a:r>
          </a:p>
          <a:p>
            <a:pPr algn="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Полищук Татьяна Васильевна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Муниципальное бюджетное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общеобразовательное учреждение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«Средняя школа №16 города Евпатории Республики Крым»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(МБОУ «СШ №16)</a:t>
            </a: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1430304"/>
            <a:ext cx="648072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660066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35896" y="548680"/>
            <a:ext cx="50405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660066"/>
                </a:solidFill>
              </a:rPr>
              <a:t>«Умён ты или глуп,</a:t>
            </a:r>
          </a:p>
          <a:p>
            <a:r>
              <a:rPr lang="ru-RU" sz="3200" b="1" i="1" dirty="0">
                <a:solidFill>
                  <a:srgbClr val="660066"/>
                </a:solidFill>
              </a:rPr>
              <a:t>Велик ты или мал</a:t>
            </a:r>
            <a:r>
              <a:rPr lang="ru-RU" sz="3200" b="1" i="1" dirty="0" smtClean="0">
                <a:solidFill>
                  <a:srgbClr val="660066"/>
                </a:solidFill>
              </a:rPr>
              <a:t>,</a:t>
            </a:r>
          </a:p>
          <a:p>
            <a:r>
              <a:rPr lang="ru-RU" sz="3200" b="1" i="1" dirty="0" smtClean="0">
                <a:solidFill>
                  <a:srgbClr val="660066"/>
                </a:solidFill>
              </a:rPr>
              <a:t> Не </a:t>
            </a:r>
            <a:r>
              <a:rPr lang="ru-RU" sz="3200" b="1" i="1" dirty="0">
                <a:solidFill>
                  <a:srgbClr val="660066"/>
                </a:solidFill>
              </a:rPr>
              <a:t>знаем мы, пока</a:t>
            </a:r>
          </a:p>
          <a:p>
            <a:r>
              <a:rPr lang="ru-RU" sz="3200" b="1" i="1" dirty="0">
                <a:solidFill>
                  <a:srgbClr val="660066"/>
                </a:solidFill>
              </a:rPr>
              <a:t>Ты слова не сказал</a:t>
            </a:r>
            <a:r>
              <a:rPr lang="ru-RU" sz="3200" b="1" i="1" dirty="0" smtClean="0">
                <a:solidFill>
                  <a:srgbClr val="660066"/>
                </a:solidFill>
              </a:rPr>
              <a:t>!»</a:t>
            </a:r>
          </a:p>
          <a:p>
            <a:pPr algn="r"/>
            <a:r>
              <a:rPr lang="ru-RU" sz="2000" b="1" dirty="0" smtClean="0"/>
              <a:t>Персидский мыслитель                                                                    и поэт </a:t>
            </a:r>
            <a:r>
              <a:rPr lang="en-US" sz="2000" b="1" dirty="0" smtClean="0"/>
              <a:t>XIII</a:t>
            </a:r>
            <a:r>
              <a:rPr lang="ru-RU" sz="2000" b="1" dirty="0" smtClean="0"/>
              <a:t> века </a:t>
            </a:r>
          </a:p>
          <a:p>
            <a:pPr algn="r"/>
            <a:r>
              <a:rPr lang="ru-RU" sz="2800" b="1" i="1" dirty="0" smtClean="0">
                <a:solidFill>
                  <a:srgbClr val="660066"/>
                </a:solidFill>
              </a:rPr>
              <a:t>Саади</a:t>
            </a:r>
            <a:endParaRPr lang="ru-RU" sz="2800" b="1" i="1" dirty="0">
              <a:solidFill>
                <a:srgbClr val="660066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116801"/>
            <a:ext cx="5076563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19256" cy="2506290"/>
          </a:xfrm>
        </p:spPr>
        <p:txBody>
          <a:bodyPr/>
          <a:lstStyle/>
          <a:p>
            <a:pPr algn="r"/>
            <a:r>
              <a:rPr lang="ru-RU" sz="3200" b="1" i="1" dirty="0" smtClean="0">
                <a:solidFill>
                  <a:srgbClr val="660066"/>
                </a:solidFill>
              </a:rPr>
              <a:t>«Речь – удивительно сильное средство, </a:t>
            </a:r>
            <a:br>
              <a:rPr lang="ru-RU" sz="3200" b="1" i="1" dirty="0" smtClean="0">
                <a:solidFill>
                  <a:srgbClr val="660066"/>
                </a:solidFill>
              </a:rPr>
            </a:br>
            <a:r>
              <a:rPr lang="ru-RU" sz="3200" b="1" i="1" dirty="0" smtClean="0">
                <a:solidFill>
                  <a:srgbClr val="660066"/>
                </a:solidFill>
              </a:rPr>
              <a:t>но нужно иметь много ума,</a:t>
            </a:r>
            <a:br>
              <a:rPr lang="ru-RU" sz="3200" b="1" i="1" dirty="0" smtClean="0">
                <a:solidFill>
                  <a:srgbClr val="660066"/>
                </a:solidFill>
              </a:rPr>
            </a:br>
            <a:r>
              <a:rPr lang="ru-RU" sz="3200" b="1" i="1" dirty="0" smtClean="0">
                <a:solidFill>
                  <a:srgbClr val="660066"/>
                </a:solidFill>
              </a:rPr>
              <a:t> чтобы воспользоваться им».</a:t>
            </a:r>
            <a:br>
              <a:rPr lang="ru-RU" sz="3200" b="1" i="1" dirty="0" smtClean="0">
                <a:solidFill>
                  <a:srgbClr val="660066"/>
                </a:solidFill>
              </a:rPr>
            </a:br>
            <a:r>
              <a:rPr lang="ru-RU" sz="3200" b="1" i="1" dirty="0" smtClean="0">
                <a:solidFill>
                  <a:srgbClr val="660066"/>
                </a:solidFill>
              </a:rPr>
              <a:t/>
            </a:r>
            <a:br>
              <a:rPr lang="ru-RU" sz="3200" b="1" i="1" dirty="0" smtClean="0">
                <a:solidFill>
                  <a:srgbClr val="660066"/>
                </a:solidFill>
              </a:rPr>
            </a:br>
            <a:r>
              <a:rPr lang="ru-RU" sz="2400" b="1" dirty="0" smtClean="0"/>
              <a:t>Немецкий философ </a:t>
            </a:r>
            <a:r>
              <a:rPr lang="ru-RU" sz="2400" b="1" dirty="0" smtClean="0">
                <a:solidFill>
                  <a:srgbClr val="660066"/>
                </a:solidFill>
              </a:rPr>
              <a:t/>
            </a:r>
            <a:br>
              <a:rPr lang="ru-RU" sz="2400" b="1" dirty="0" smtClean="0">
                <a:solidFill>
                  <a:srgbClr val="660066"/>
                </a:solidFill>
              </a:rPr>
            </a:br>
            <a:r>
              <a:rPr lang="ru-RU" sz="2800" b="1" i="1" dirty="0" smtClean="0">
                <a:solidFill>
                  <a:srgbClr val="660066"/>
                </a:solidFill>
              </a:rPr>
              <a:t>Гегель, </a:t>
            </a:r>
            <a:br>
              <a:rPr lang="ru-RU" sz="2800" b="1" i="1" dirty="0" smtClean="0">
                <a:solidFill>
                  <a:srgbClr val="660066"/>
                </a:solidFill>
              </a:rPr>
            </a:br>
            <a:r>
              <a:rPr lang="ru-RU" sz="2800" b="1" i="1" dirty="0" smtClean="0">
                <a:solidFill>
                  <a:srgbClr val="660066"/>
                </a:solidFill>
              </a:rPr>
              <a:t>Георг </a:t>
            </a:r>
            <a:r>
              <a:rPr lang="ru-RU" sz="2800" b="1" i="1" dirty="0">
                <a:solidFill>
                  <a:srgbClr val="660066"/>
                </a:solidFill>
              </a:rPr>
              <a:t>Вильгельм </a:t>
            </a:r>
            <a:r>
              <a:rPr lang="ru-RU" sz="2800" b="1" i="1" dirty="0" smtClean="0">
                <a:solidFill>
                  <a:srgbClr val="660066"/>
                </a:solidFill>
              </a:rPr>
              <a:t>Фридрих</a:t>
            </a:r>
            <a:br>
              <a:rPr lang="ru-RU" sz="2800" b="1" i="1" dirty="0" smtClean="0">
                <a:solidFill>
                  <a:srgbClr val="660066"/>
                </a:solidFill>
              </a:rPr>
            </a:br>
            <a:r>
              <a:rPr lang="ru-RU" sz="2400" b="1" i="1" dirty="0" smtClean="0">
                <a:solidFill>
                  <a:srgbClr val="660066"/>
                </a:solidFill>
              </a:rPr>
              <a:t>(1770-1831)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i="1" dirty="0">
              <a:solidFill>
                <a:srgbClr val="66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76872"/>
            <a:ext cx="2998704" cy="37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4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b="1" i="1" dirty="0">
                <a:solidFill>
                  <a:srgbClr val="660066"/>
                </a:solidFill>
              </a:rPr>
              <a:t>«Сила речи состоит </a:t>
            </a:r>
            <a:r>
              <a:rPr lang="ru-RU" sz="3600" b="1" i="1" dirty="0" smtClean="0">
                <a:solidFill>
                  <a:srgbClr val="660066"/>
                </a:solidFill>
              </a:rPr>
              <a:t/>
            </a:r>
            <a:br>
              <a:rPr lang="ru-RU" sz="3600" b="1" i="1" dirty="0" smtClean="0">
                <a:solidFill>
                  <a:srgbClr val="660066"/>
                </a:solidFill>
              </a:rPr>
            </a:br>
            <a:r>
              <a:rPr lang="ru-RU" sz="3600" b="1" i="1" dirty="0" smtClean="0">
                <a:solidFill>
                  <a:srgbClr val="660066"/>
                </a:solidFill>
              </a:rPr>
              <a:t>в </a:t>
            </a:r>
            <a:r>
              <a:rPr lang="ru-RU" sz="3600" b="1" i="1" dirty="0">
                <a:solidFill>
                  <a:srgbClr val="660066"/>
                </a:solidFill>
              </a:rPr>
              <a:t>умении выразить многое </a:t>
            </a:r>
            <a:r>
              <a:rPr lang="ru-RU" sz="3600" b="1" i="1" dirty="0" smtClean="0">
                <a:solidFill>
                  <a:srgbClr val="660066"/>
                </a:solidFill>
              </a:rPr>
              <a:t/>
            </a:r>
            <a:br>
              <a:rPr lang="ru-RU" sz="3600" b="1" i="1" dirty="0" smtClean="0">
                <a:solidFill>
                  <a:srgbClr val="660066"/>
                </a:solidFill>
              </a:rPr>
            </a:br>
            <a:r>
              <a:rPr lang="ru-RU" sz="3600" b="1" i="1" dirty="0" smtClean="0">
                <a:solidFill>
                  <a:srgbClr val="660066"/>
                </a:solidFill>
              </a:rPr>
              <a:t>в </a:t>
            </a:r>
            <a:r>
              <a:rPr lang="ru-RU" sz="3600" b="1" i="1" dirty="0">
                <a:solidFill>
                  <a:srgbClr val="660066"/>
                </a:solidFill>
              </a:rPr>
              <a:t>немногих словах</a:t>
            </a:r>
            <a:r>
              <a:rPr lang="ru-RU" sz="3600" b="1" i="1" dirty="0" smtClean="0">
                <a:solidFill>
                  <a:srgbClr val="660066"/>
                </a:solidFill>
              </a:rPr>
              <a:t>».</a:t>
            </a:r>
            <a:r>
              <a:rPr lang="ru-RU" sz="3600" b="1" i="1" dirty="0">
                <a:solidFill>
                  <a:srgbClr val="660066"/>
                </a:solidFill>
              </a:rPr>
              <a:t/>
            </a:r>
            <a:br>
              <a:rPr lang="ru-RU" sz="3600" b="1" i="1" dirty="0">
                <a:solidFill>
                  <a:srgbClr val="660066"/>
                </a:solidFill>
              </a:rPr>
            </a:br>
            <a:r>
              <a:rPr lang="ru-RU" sz="2400" b="1" dirty="0" smtClean="0"/>
              <a:t>Древнегреческий </a:t>
            </a:r>
            <a:br>
              <a:rPr lang="ru-RU" sz="2400" b="1" dirty="0" smtClean="0"/>
            </a:br>
            <a:r>
              <a:rPr lang="ru-RU" sz="2400" b="1" dirty="0" smtClean="0"/>
              <a:t>писатель </a:t>
            </a:r>
            <a:r>
              <a:rPr lang="ru-RU" sz="2400" b="1" dirty="0"/>
              <a:t>и философ</a:t>
            </a:r>
            <a:r>
              <a:rPr lang="ru-RU" sz="2400" b="1" dirty="0" smtClean="0"/>
              <a:t>,</a:t>
            </a:r>
            <a:br>
              <a:rPr lang="ru-RU" sz="2400" b="1" dirty="0" smtClean="0"/>
            </a:b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>
                <a:solidFill>
                  <a:srgbClr val="660066"/>
                </a:solidFill>
              </a:rPr>
              <a:t>Плутарх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296414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1096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0066"/>
      </a:hlink>
      <a:folHlink>
        <a:srgbClr val="66006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127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Monotype Corsiva</vt:lpstr>
      <vt:lpstr>Verdana</vt:lpstr>
      <vt:lpstr>1_Тема Office</vt:lpstr>
      <vt:lpstr>Муниципальное бюджетное  общеобразовательное учреждение «Средняя школа №16 города Евпатории Республики Крым» (МБОУ «СШ №16) </vt:lpstr>
      <vt:lpstr>Презентация PowerPoint</vt:lpstr>
      <vt:lpstr>Презентация PowerPoint</vt:lpstr>
      <vt:lpstr>«Речь – удивительно сильное средство,  но нужно иметь много ума,  чтобы воспользоваться им».  Немецкий философ  Гегель,  Георг Вильгельм Фридрих (1770-1831) </vt:lpstr>
      <vt:lpstr>«Сила речи состоит  в умении выразить многое  в немногих словах». Древнегреческий  писатель и философ,  Плутарх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user01</cp:lastModifiedBy>
  <cp:revision>86</cp:revision>
  <dcterms:created xsi:type="dcterms:W3CDTF">2014-07-06T18:18:01Z</dcterms:created>
  <dcterms:modified xsi:type="dcterms:W3CDTF">2018-11-30T06:26:35Z</dcterms:modified>
</cp:coreProperties>
</file>