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8545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76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0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2631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86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2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68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876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02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619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50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45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996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973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09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237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810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3DB083-0C5C-446B-B0BE-8DA385F5EAA5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CBA9342-6089-4F27-933A-58F223668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9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  <p:sldLayoutId id="2147484141" r:id="rId12"/>
    <p:sldLayoutId id="2147484142" r:id="rId13"/>
    <p:sldLayoutId id="2147484143" r:id="rId14"/>
    <p:sldLayoutId id="2147484144" r:id="rId15"/>
    <p:sldLayoutId id="2147484145" r:id="rId16"/>
    <p:sldLayoutId id="2147484146" r:id="rId1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389111">
            <a:off x="0" y="748145"/>
            <a:ext cx="11623964" cy="3657602"/>
          </a:xfrm>
        </p:spPr>
        <p:txBody>
          <a:bodyPr>
            <a:normAutofit fontScale="90000"/>
          </a:bodyPr>
          <a:lstStyle/>
          <a:p>
            <a:pPr algn="l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достижении которого наступает административная ответственность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332" y="3768436"/>
            <a:ext cx="4602668" cy="30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7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783" y="2313708"/>
            <a:ext cx="7391399" cy="1080669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891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2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1" y="339437"/>
            <a:ext cx="11873345" cy="1158140"/>
          </a:xfrm>
        </p:spPr>
        <p:txBody>
          <a:bodyPr>
            <a:normAutofit fontScale="90000"/>
          </a:bodyPr>
          <a:lstStyle/>
          <a:p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исключающие административную ответственность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31818"/>
            <a:ext cx="5999018" cy="4059382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2.7. 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Крайняя </a:t>
            </a:r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административным правонарушением причинение лицом вреда охраняемым законом интересам в состоянии крайней необходимости, то есть для устранения опасности, непосредственно угрожающей личности и правам данного лица или других лиц, а также охраняемым законом интересам общества или государства, если эта опасность не могла быть устранена иными средствами и если причиненный вред является менее значительным, чем предотвращенный вред.</a:t>
            </a:r>
            <a:endParaRPr lang="ru-RU" sz="80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388" y="2905137"/>
            <a:ext cx="5931612" cy="39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4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855"/>
            <a:ext cx="5763491" cy="3865418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2.8.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Невменяемость</a:t>
            </a:r>
          </a:p>
          <a:p>
            <a:r>
              <a:rPr lang="ru-RU" sz="2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подлежит административной ответственности физическое лицо, которое во время совершения противоправных действий (бездействия) находилось в состоянии невменяемости, то есть не могло осознавать фактический характер и противоправность своих действий (бездействия) либо руководить ими вследствие хронического психического расстройства, временного психического расстройства, слабоумия или иного болезненного состояния психики.</a:t>
            </a:r>
            <a:endParaRPr lang="ru-RU" sz="22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235" y="3688381"/>
            <a:ext cx="4752109" cy="3169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036" y="0"/>
            <a:ext cx="4765964" cy="268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1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85948"/>
            <a:ext cx="10571018" cy="1731818"/>
          </a:xfrm>
        </p:spPr>
        <p:txBody>
          <a:bodyPr>
            <a:normAutofit fontScale="90000"/>
          </a:bodyPr>
          <a:lstStyle/>
          <a:p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от административной ответственности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4111"/>
            <a:ext cx="6621840" cy="1523999"/>
          </a:xfrm>
        </p:spPr>
        <p:txBody>
          <a:bodyPr>
            <a:noAutofit/>
          </a:bodyPr>
          <a:lstStyle/>
          <a:p>
            <a:r>
              <a:rPr lang="ru-RU" b="1" i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2.9. </a:t>
            </a:r>
            <a:r>
              <a:rPr lang="ru-RU" b="1" i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ОСВОБОЖДЕНИЯ ОТ АДМИНИСТРАТИВНОЙ ОТВЕТСТВЕННОСТИ ПРИ МАЛОЗНАЧИТЕЛЬНОСТИ АДМИНИСТРАТИВНОГО ПРАВОНАРУШЕНИЯ</a:t>
            </a:r>
            <a:endParaRPr lang="ru-RU" b="1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16036" y="3311238"/>
            <a:ext cx="7325927" cy="2257312"/>
          </a:xfrm>
        </p:spPr>
        <p:txBody>
          <a:bodyPr>
            <a:normAutofit lnSpcReduction="10000"/>
          </a:bodyPr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малозначительности совершенного административного правонарушения судья, орган, должностное лицо, уполномоченные решить дело об административном правонарушении, могут освободить лицо, совершившее административное правонарушение, от административной ответственности и ограничиться устным замечанием.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4930"/>
            <a:ext cx="3563746" cy="2363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418" y="772993"/>
            <a:ext cx="4516582" cy="25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12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20.1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КоАП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РФ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Мелкое хулиганство, т.е. нецензурная брань в общественных местах, оскорбительное приставание к гражданам или другие действия, демонстративно нарушающие общественный порядок и спокойствие граждан.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Ст. 20.20 ч. 1 КоАП РФ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Распитие пива и напитков, изготавливаемых на его основе, а также алкогольной и спиртосодержащей продукции с содержанием этилового спирта менее 12 процентов объема готовой продукции в детских, образовательных и медицинских учреждениях, на всех видах общественного транспорта (транспорта общего пользования) городского и пригородного сообщения, в организациях культуры, физкультурно-оздоровительных и спортивных сооружениях. Кроме того, несовершеннолетним распитие пива, согласно ст. З ФЗ №11-05 г., не допускается в любых общественных местах.</a:t>
            </a:r>
          </a:p>
        </p:txBody>
      </p:sp>
    </p:spTree>
    <p:extLst>
      <p:ext uri="{BB962C8B-B14F-4D97-AF65-F5344CB8AC3E}">
        <p14:creationId xmlns:p14="http://schemas.microsoft.com/office/powerpoint/2010/main" val="112288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15867" y="558277"/>
            <a:ext cx="5088714" cy="3311189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Ст. 20.20 ч. 2 КоАП РФ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Распитие алкогольной и спиртосодержащей продукции с содержанием этилового спирта 12 и более процентов в общественных местах (улица, стадион, сквер, парк, транспортное средство общего пользования, другие общественные места).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23444" y="590646"/>
            <a:ext cx="5086538" cy="3311189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Ст. 20.20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ч.З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КоАП РФ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Потребление наркотических средств или психотропных веществ без назначения врача либо потребление одурманивающих веществ на улицах, стадионах, в скверах, парках, в транспортном средстве общего пользования, также в других общественных местах.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9204" y="4272594"/>
            <a:ext cx="9160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Ст. 20.21 КоАП РФ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Появление в общественных местах в состоянии опьянения, оскорбляющем человеческое достоинство и общественную нравственность.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286607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68145" y="3990109"/>
            <a:ext cx="3823855" cy="286789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99683" y="631106"/>
            <a:ext cx="5088714" cy="3311189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Ст. 20.22 КоАП РФ (на родителей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Появление в состоянии опьянения несовершеннолетних в возрасте до 16 лет, а равно распитие ими алкогольной и спиртосодержащей продукции, пива и напитков, изготавливаемых на его основе, потребление ими наркотических средств или психотропных веществ без назначения врача, иных одурманивающих веществ в общественных местах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953511" y="631106"/>
            <a:ext cx="5086538" cy="3311189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Ст. 5.35 КоАП РФ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несовершеннолетних.</a:t>
            </a:r>
          </a:p>
        </p:txBody>
      </p:sp>
    </p:spTree>
    <p:extLst>
      <p:ext uri="{BB962C8B-B14F-4D97-AF65-F5344CB8AC3E}">
        <p14:creationId xmlns:p14="http://schemas.microsoft.com/office/powerpoint/2010/main" val="192078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Уголовная ответственность несовершеннолетних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837258" cy="4078459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 общему правилу ответственности за совершение преступления или административного правонарушения подлежит лицо, достигшее возраста 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16 лет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 (ч. 1 ст. 20 УК, ст. 2.3 КоАП РФ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</a:p>
          <a:p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Уголовной ответственности подлежит лицо, достигшее ко времени совершения преступления шестнадцатилетнего возраста. Лица, достигшие ко времени совершения преступления четырнадцатилетнего возраста, подлежат уголовной ответственности за убийство (статья 105),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</a:rPr>
              <a:t>умышленное 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причинение тяжкого вреда здоровью (статья 111),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</a:rPr>
              <a:t>умышленное 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причинение средней тяжести вреда здоровью (статья 112),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</a:rPr>
              <a:t>похищение 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человека (статья 126), изнасилование (статья 131),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</a:rPr>
              <a:t>насильственные 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действия сексуального характера (статья 132),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</a:rPr>
              <a:t>кражу 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(статья 158), грабеж (статья 161),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</a:rPr>
              <a:t>разбой 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</a:rPr>
              <a:t>(статья 162), </a:t>
            </a:r>
            <a:endParaRPr lang="ru-RU" sz="25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вымогательство </a:t>
            </a:r>
            <a:r>
              <a:rPr lang="ru-RU" sz="2500" dirty="0">
                <a:solidFill>
                  <a:schemeClr val="accent1">
                    <a:lumMod val="50000"/>
                  </a:schemeClr>
                </a:solidFill>
              </a:rPr>
              <a:t>(статья </a:t>
            </a: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163) и т.д.</a:t>
            </a:r>
            <a:endParaRPr lang="ru-RU" sz="25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0938" y="4289865"/>
            <a:ext cx="3991062" cy="255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13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37</TotalTime>
  <Words>635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Impact</vt:lpstr>
      <vt:lpstr>Times New Roman</vt:lpstr>
      <vt:lpstr>Главное мероприятие</vt:lpstr>
      <vt:lpstr>Возраст по достижении которого наступает административная ответственность</vt:lpstr>
      <vt:lpstr>Презентация PowerPoint</vt:lpstr>
      <vt:lpstr>Основания исключающие административную ответственность</vt:lpstr>
      <vt:lpstr>Презентация PowerPoint</vt:lpstr>
      <vt:lpstr>Освобождение от административной ответственности</vt:lpstr>
      <vt:lpstr>Статьи</vt:lpstr>
      <vt:lpstr>Презентация PowerPoint</vt:lpstr>
      <vt:lpstr>Презентация PowerPoint</vt:lpstr>
      <vt:lpstr>Уголовная ответственность несовершеннолетних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 по достижении которого наступает административная ответственность</dc:title>
  <dc:creator>АДМИН</dc:creator>
  <cp:lastModifiedBy>АДМИН</cp:lastModifiedBy>
  <cp:revision>6</cp:revision>
  <dcterms:created xsi:type="dcterms:W3CDTF">2021-11-09T13:27:25Z</dcterms:created>
  <dcterms:modified xsi:type="dcterms:W3CDTF">2021-11-10T14:09:02Z</dcterms:modified>
</cp:coreProperties>
</file>