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1" r:id="rId2"/>
    <p:sldId id="267" r:id="rId3"/>
    <p:sldId id="264" r:id="rId4"/>
    <p:sldId id="266" r:id="rId5"/>
    <p:sldId id="268" r:id="rId6"/>
    <p:sldId id="270" r:id="rId7"/>
    <p:sldId id="271" r:id="rId8"/>
  </p:sldIdLst>
  <p:sldSz cx="9144000" cy="6858000" type="screen4x3"/>
  <p:notesSz cx="6858000" cy="9144000"/>
  <p:embeddedFontLst>
    <p:embeddedFont>
      <p:font typeface="Tomato" charset="0"/>
      <p:regular r:id="rId9"/>
    </p:embeddedFon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03C90-A337-4860-975B-F3AA3F536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323528" y="1556792"/>
            <a:ext cx="7272808" cy="4144107"/>
            <a:chOff x="403231" y="2955212"/>
            <a:chExt cx="7877862" cy="1063440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8" y="2955212"/>
              <a:ext cx="7165475" cy="54496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400" b="1" dirty="0" smtClean="0">
                  <a:ln w="19050">
                    <a:solidFill>
                      <a:prstClr val="white"/>
                    </a:solidFill>
                    <a:prstDash val="solid"/>
                  </a:ln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«Учитель и ученик: бесконфликтное общение»</a:t>
              </a:r>
              <a:endParaRPr lang="ru-RU" sz="4400" b="1" dirty="0">
                <a:ln w="19050">
                  <a:solidFill>
                    <a:prstClr val="white"/>
                  </a:solidFill>
                  <a:prstDash val="solid"/>
                </a:ln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omato" pitchFamily="2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03231" y="10509391"/>
              <a:ext cx="5381906" cy="30802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 smtClean="0"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Педагог-психолог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 smtClean="0"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МБОУ  «СШ № 16»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 smtClean="0"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Кислая Т.А.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 smtClean="0"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/>
          <a:lstStyle/>
          <a:p>
            <a:pPr algn="l"/>
            <a:r>
              <a:rPr lang="ru-RU" sz="2000" b="1" dirty="0" smtClean="0"/>
              <a:t>Цели </a:t>
            </a:r>
            <a:r>
              <a:rPr lang="ru-RU" sz="2000" b="1" dirty="0" smtClean="0"/>
              <a:t>тренинга</a:t>
            </a:r>
            <a:r>
              <a:rPr lang="ru-RU" sz="2000" b="1" dirty="0" smtClean="0"/>
              <a:t>:</a:t>
            </a:r>
            <a:r>
              <a:rPr lang="ru-RU" sz="2000" b="1" dirty="0" smtClean="0"/>
              <a:t> </a:t>
            </a:r>
            <a:r>
              <a:rPr lang="ru-RU" sz="2000" dirty="0" smtClean="0"/>
              <a:t>обучение участников методам эффективного взаимодействия и навыкам урегулирования </a:t>
            </a:r>
            <a:r>
              <a:rPr lang="ru-RU" sz="2000" dirty="0" smtClean="0"/>
              <a:t>конфликтов.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r>
              <a:rPr lang="ru-RU" sz="2000" dirty="0" smtClean="0"/>
              <a:t>Организационный момент</a:t>
            </a:r>
          </a:p>
          <a:p>
            <a:r>
              <a:rPr lang="ru-RU" sz="2000" dirty="0" smtClean="0"/>
              <a:t>Упражнение «Поза Наполеона»</a:t>
            </a:r>
          </a:p>
          <a:p>
            <a:r>
              <a:rPr lang="ru-RU" sz="2000" dirty="0" smtClean="0"/>
              <a:t>Практическое задание 1:</a:t>
            </a:r>
          </a:p>
          <a:p>
            <a:r>
              <a:rPr lang="ru-RU" sz="2000" dirty="0" smtClean="0"/>
              <a:t>Обсуждение видеоролика (приложение 1) “Конфликтная ситуация”.</a:t>
            </a:r>
          </a:p>
          <a:p>
            <a:r>
              <a:rPr lang="ru-RU" sz="2000" dirty="0" smtClean="0"/>
              <a:t>Упражнение "Яблоко и червячок"</a:t>
            </a:r>
          </a:p>
          <a:p>
            <a:pPr>
              <a:buNone/>
            </a:pPr>
            <a:r>
              <a:rPr lang="ru-RU" sz="2000" dirty="0" smtClean="0"/>
              <a:t>      Практическое задание 2</a:t>
            </a:r>
          </a:p>
          <a:p>
            <a:r>
              <a:rPr lang="ru-RU" sz="2000" dirty="0" smtClean="0"/>
              <a:t>Теоретический аспект: Конфликты и причины их возникновения.</a:t>
            </a:r>
          </a:p>
          <a:p>
            <a:r>
              <a:rPr lang="ru-RU" sz="2000" dirty="0" smtClean="0"/>
              <a:t>Практическое задание 3: "Способы выхода из конфликтной ситуации (по К. Томасу)</a:t>
            </a:r>
          </a:p>
          <a:p>
            <a:r>
              <a:rPr lang="ru-RU" sz="2000" dirty="0" smtClean="0"/>
              <a:t>Практическое задание 4:</a:t>
            </a:r>
          </a:p>
          <a:p>
            <a:pPr>
              <a:buNone/>
            </a:pPr>
            <a:r>
              <a:rPr lang="ru-RU" sz="2000" dirty="0" smtClean="0"/>
              <a:t>       Тест “стратегии поведения в конфликте”</a:t>
            </a:r>
          </a:p>
          <a:p>
            <a:r>
              <a:rPr lang="ru-RU" sz="2000" dirty="0" smtClean="0"/>
              <a:t>Практическое задание 5: Анализ 5 педагогических ситуаций</a:t>
            </a:r>
          </a:p>
          <a:p>
            <a:r>
              <a:rPr lang="ru-RU" sz="2000" b="1" dirty="0" smtClean="0"/>
              <a:t> </a:t>
            </a:r>
            <a:r>
              <a:rPr lang="ru-RU" sz="2000" dirty="0" smtClean="0"/>
              <a:t>Рефлексия </a:t>
            </a:r>
          </a:p>
          <a:p>
            <a:pPr>
              <a:buNone/>
            </a:pPr>
            <a:r>
              <a:rPr lang="ru-RU" sz="2000" dirty="0" smtClean="0"/>
              <a:t>       Видеоролик.</a:t>
            </a:r>
            <a:r>
              <a:rPr lang="ru-RU" sz="2000" b="1" dirty="0" smtClean="0"/>
              <a:t> </a:t>
            </a:r>
            <a:r>
              <a:rPr lang="ru-RU" sz="2000" dirty="0" smtClean="0"/>
              <a:t>Притча о ценности времени</a:t>
            </a:r>
          </a:p>
          <a:p>
            <a:endParaRPr lang="ru-RU" sz="2000" dirty="0" smtClean="0"/>
          </a:p>
          <a:p>
            <a:endParaRPr lang="ru-RU" sz="24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96728783"/>
              </p:ext>
            </p:extLst>
          </p:nvPr>
        </p:nvGraphicFramePr>
        <p:xfrm>
          <a:off x="4171950" y="3086100"/>
          <a:ext cx="800100" cy="685800"/>
        </p:xfrm>
        <a:graphic>
          <a:graphicData uri="http://schemas.openxmlformats.org/presentationml/2006/ole">
            <p:oleObj spid="_x0000_s1027" name="Объект упаковщика для оболочки" showAsIcon="1" r:id="rId3" imgW="799560" imgH="6858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92150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Практическое задание №2</a:t>
            </a:r>
            <a:endParaRPr lang="ru-RU" sz="3200" dirty="0"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188" y="1844675"/>
            <a:ext cx="7772400" cy="690563"/>
          </a:xfrm>
        </p:spPr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Упражнение «Яблоко и червячок»</a:t>
            </a:r>
            <a:endParaRPr lang="ru-RU" sz="3200" dirty="0">
              <a:solidFill>
                <a:schemeClr val="accent4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2" descr="http://stat16.privet.ru/lr/0b0badd6a9fca53e71a042b4760159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30513"/>
            <a:ext cx="5364163" cy="402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 descr="http://im1-tub-ru.yandex.net/i?id=230204548-06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2636838"/>
            <a:ext cx="36591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473075"/>
          </a:xfrm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Стратегии поведения в конфликтной ситуации</a:t>
            </a:r>
            <a:b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(авт. К. У. Томас и Р. Х. </a:t>
            </a:r>
            <a:r>
              <a:rPr lang="ru-RU" sz="2400" b="1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Килменн</a:t>
            </a: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40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ph type="tbl" idx="1"/>
          </p:nvPr>
        </p:nvGraphicFramePr>
        <p:xfrm>
          <a:off x="395288" y="1196975"/>
          <a:ext cx="8496944" cy="493776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379111"/>
                <a:gridCol w="611783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Стратегия </a:t>
                      </a:r>
                      <a:endParaRPr lang="ru-RU" sz="24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Суть </a:t>
                      </a:r>
                      <a:endParaRPr lang="ru-RU" sz="24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Конкуренция</a:t>
                      </a:r>
                      <a:endParaRPr lang="ru-RU" sz="20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сосредоточение внимания только на своих интересах, полное игнорирование интересов партнера.</a:t>
                      </a:r>
                      <a:endParaRPr lang="ru-RU" sz="2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Избегание</a:t>
                      </a:r>
                      <a:endParaRPr lang="ru-RU" sz="20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отсутствием внимания как к своим интересам, так и к интересам партнера.</a:t>
                      </a:r>
                      <a:endParaRPr lang="ru-RU" sz="2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Приспособление</a:t>
                      </a:r>
                      <a:endParaRPr lang="ru-RU" sz="20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повышенное внимание к интересам другого человека.</a:t>
                      </a:r>
                      <a:endParaRPr lang="ru-RU" sz="2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Компромисс</a:t>
                      </a:r>
                      <a:endParaRPr lang="ru-RU" sz="20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достижение "половинчатой" выгоды каждой стороны.</a:t>
                      </a:r>
                      <a:endParaRPr lang="ru-RU" sz="2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Сотрудничество</a:t>
                      </a:r>
                      <a:endParaRPr lang="ru-RU" sz="20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стратегия, позволяющая учесть интересы обеих сторон.</a:t>
                      </a:r>
                      <a:endParaRPr lang="ru-RU" sz="2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288" y="1989138"/>
          <a:ext cx="7992888" cy="283464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686095"/>
                <a:gridCol w="2689853"/>
                <a:gridCol w="1616940"/>
              </a:tblGrid>
              <a:tr h="5532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Стратегия</a:t>
                      </a:r>
                      <a:endParaRPr lang="ru-RU" sz="20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поведения</a:t>
                      </a:r>
                      <a:endParaRPr lang="ru-RU" sz="20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br>
                        <a:rPr lang="ru-RU" sz="2400" b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400" b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утверждений</a:t>
                      </a:r>
                      <a:endParaRPr lang="ru-RU" sz="2000" b="1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 баллов</a:t>
                      </a:r>
                      <a:endParaRPr lang="ru-RU" sz="20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Соперничество </a:t>
                      </a:r>
                      <a:endParaRPr lang="ru-RU" sz="20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1, 6, 11</a:t>
                      </a:r>
                      <a:endParaRPr lang="ru-RU" sz="200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Избегание </a:t>
                      </a:r>
                      <a:endParaRPr lang="ru-RU" sz="200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2, 7, 12</a:t>
                      </a:r>
                      <a:endParaRPr lang="ru-RU" sz="200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Сотрудничество </a:t>
                      </a:r>
                      <a:endParaRPr lang="ru-RU" sz="200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3, 8, 13</a:t>
                      </a:r>
                      <a:endParaRPr lang="ru-RU" sz="200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Приспособление </a:t>
                      </a:r>
                      <a:endParaRPr lang="ru-RU" sz="200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4, 9, 14</a:t>
                      </a:r>
                      <a:endParaRPr lang="ru-RU" sz="200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Компромисс </a:t>
                      </a:r>
                      <a:endParaRPr lang="ru-RU" sz="20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5, 10, 15</a:t>
                      </a:r>
                      <a:endParaRPr lang="ru-RU" sz="200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50825" y="487363"/>
            <a:ext cx="81375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Обработка результатов.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Рядом с цифрами, обозначающими номер утверждения, поставьте соответствующий балл и подсчитайте их сумму.</a:t>
            </a:r>
            <a:endParaRPr lang="ru-RU" sz="14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36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38926676"/>
              </p:ext>
            </p:extLst>
          </p:nvPr>
        </p:nvGraphicFramePr>
        <p:xfrm>
          <a:off x="4171950" y="3086100"/>
          <a:ext cx="800100" cy="685800"/>
        </p:xfrm>
        <a:graphic>
          <a:graphicData uri="http://schemas.openxmlformats.org/presentationml/2006/ole">
            <p:oleObj spid="_x0000_s2051" name="Объект упаковщика для оболочки" showAsIcon="1" r:id="rId3" imgW="799560" imgH="685800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7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4F81B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219</Words>
  <Application>Microsoft Office PowerPoint</Application>
  <PresentationFormat>Экран (4:3)</PresentationFormat>
  <Paragraphs>52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Tomato</vt:lpstr>
      <vt:lpstr>Calibri</vt:lpstr>
      <vt:lpstr>Times New Roman</vt:lpstr>
      <vt:lpstr>Wingdings</vt:lpstr>
      <vt:lpstr>1_Тема Office</vt:lpstr>
      <vt:lpstr>Объект упаковщика для оболочки</vt:lpstr>
      <vt:lpstr>Слайд 1</vt:lpstr>
      <vt:lpstr>Цели тренинга: обучение участников методам эффективного взаимодействия и навыкам урегулирования конфликтов.</vt:lpstr>
      <vt:lpstr>Слайд 3</vt:lpstr>
      <vt:lpstr>Практическое задание №2</vt:lpstr>
      <vt:lpstr>Стратегии поведения в конфликтной ситуации (авт. К. У. Томас и Р. Х. Килменн)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Снеговик</dc:title>
  <dc:creator>Фокина Лидия Петровна</dc:creator>
  <cp:keywords>Шаблон презентации</cp:keywords>
  <cp:lastModifiedBy>Администратор</cp:lastModifiedBy>
  <cp:revision>78</cp:revision>
  <dcterms:created xsi:type="dcterms:W3CDTF">2014-07-06T18:18:01Z</dcterms:created>
  <dcterms:modified xsi:type="dcterms:W3CDTF">2018-12-21T05:25:35Z</dcterms:modified>
</cp:coreProperties>
</file>