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3379" autoAdjust="0"/>
  </p:normalViewPr>
  <p:slideViewPr>
    <p:cSldViewPr>
      <p:cViewPr varScale="1">
        <p:scale>
          <a:sx n="77" d="100"/>
          <a:sy n="77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993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4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5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C237C8-FFBA-40D6-8252-2BE7166B7A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C5959-20AF-42C9-8BA5-522D8EB62B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F8278-2649-40D4-B6CC-1FB6DF816A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CAE6E3-766C-4539-A1DF-E0F4C108E1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B96408-6184-4811-93CF-6B69184C8E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1DFDEFC-9EF7-49CF-A50C-85DAB3CC2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1D8A16-CD4F-4A8D-9051-646F22BF73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780-1BE9-40D1-8E5B-818B649CED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067E5-9267-44E4-BD10-3E7B4DDD40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647DD-3D24-4F12-8348-B9391D058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49305-F6E8-41E6-A0E8-4A7F58D916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7A8B7-432C-4D93-963F-411489769F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E3EC4-74A0-4825-82AC-9C4FF3E62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E96DF-73EB-41D0-9E06-ABF01F3AB8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584D3-C951-4DB2-9336-9F5B3D449D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89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389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2DEC42-F3B9-4CE1-B157-229945C8F60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9073008" cy="3528392"/>
          </a:xfrm>
        </p:spPr>
        <p:txBody>
          <a:bodyPr/>
          <a:lstStyle/>
          <a:p>
            <a:pPr lvl="0"/>
            <a:r>
              <a:rPr lang="ru-RU" sz="2400" b="1" i="1" dirty="0">
                <a:effectLst/>
              </a:rPr>
              <a:t>Анализ ШМО учителей биологии, географии, химии результатов </a:t>
            </a:r>
            <a:r>
              <a:rPr lang="ru-RU" sz="2400" b="1" i="1" dirty="0" err="1">
                <a:effectLst/>
              </a:rPr>
              <a:t>внутришкольной</a:t>
            </a:r>
            <a:r>
              <a:rPr lang="ru-RU" sz="2400" b="1" i="1" dirty="0">
                <a:effectLst/>
              </a:rPr>
              <a:t> диагностики по формированию функциональной грамотности.</a:t>
            </a:r>
          </a:p>
          <a:p>
            <a:r>
              <a:rPr lang="ru-RU" sz="2400" b="1" dirty="0">
                <a:effectLst/>
              </a:rPr>
              <a:t>(модули: финансовая и естественно-научная грамотность)</a:t>
            </a:r>
          </a:p>
          <a:p>
            <a:r>
              <a:rPr lang="ru-RU" sz="2000" b="1" dirty="0">
                <a:effectLst/>
              </a:rPr>
              <a:t>Таблица 1. Результаты диагностики по уровням </a:t>
            </a:r>
            <a:r>
              <a:rPr lang="ru-RU" sz="2000" b="1" dirty="0" err="1">
                <a:effectLst/>
              </a:rPr>
              <a:t>сформированности</a:t>
            </a:r>
            <a:r>
              <a:rPr lang="ru-RU" sz="2000" b="1" dirty="0">
                <a:effectLst/>
              </a:rPr>
              <a:t> финансовой грамотности </a:t>
            </a:r>
            <a:endParaRPr lang="ru-RU" sz="2000" b="1" dirty="0" smtClean="0">
              <a:effectLst/>
            </a:endParaRPr>
          </a:p>
          <a:p>
            <a:endParaRPr lang="ru-RU" sz="2000" b="1" dirty="0" smtClean="0">
              <a:effectLst/>
            </a:endParaRPr>
          </a:p>
          <a:p>
            <a:endParaRPr lang="ru-RU" sz="2000" b="1" dirty="0">
              <a:effectLst/>
            </a:endParaRPr>
          </a:p>
          <a:p>
            <a:endParaRPr lang="ru-RU" sz="2000" dirty="0">
              <a:effectLst/>
            </a:endParaRPr>
          </a:p>
          <a:p>
            <a:endParaRPr lang="ru-RU" sz="2000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67977"/>
              </p:ext>
            </p:extLst>
          </p:nvPr>
        </p:nvGraphicFramePr>
        <p:xfrm>
          <a:off x="395536" y="2636913"/>
          <a:ext cx="8280920" cy="4090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6181"/>
                <a:gridCol w="853635"/>
                <a:gridCol w="922551"/>
                <a:gridCol w="1382323"/>
                <a:gridCol w="768693"/>
                <a:gridCol w="1109665"/>
                <a:gridCol w="1109665"/>
                <a:gridCol w="598207"/>
              </a:tblGrid>
              <a:tr h="354269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Всего учащихся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Выполнили работу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уровни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797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недостаточный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низкий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повышенный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высокий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7692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7-е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51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85559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8-е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39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36%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  <a:tr h="7692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9-е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63%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59" marR="6465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686800" cy="114300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Таблица 2. Результаты диагностики по уровням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сформированности</a:t>
            </a:r>
            <a:r>
              <a:rPr lang="ru-RU" sz="2800" dirty="0">
                <a:solidFill>
                  <a:schemeClr val="tx1"/>
                </a:solidFill>
                <a:effectLst/>
              </a:rPr>
              <a:t> естественно-научной грамотности. </a:t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8952"/>
              </p:ext>
            </p:extLst>
          </p:nvPr>
        </p:nvGraphicFramePr>
        <p:xfrm>
          <a:off x="611562" y="1600199"/>
          <a:ext cx="807523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239"/>
                <a:gridCol w="952721"/>
                <a:gridCol w="1103324"/>
                <a:gridCol w="1048408"/>
                <a:gridCol w="1060888"/>
                <a:gridCol w="1061721"/>
                <a:gridCol w="1061721"/>
                <a:gridCol w="846215"/>
              </a:tblGrid>
              <a:tr h="303074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 учащихся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Выполнили работу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уровни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недостаточный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низкий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повышенный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высокий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62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5-е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37%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94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6-е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89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(63,6%)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(10%)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(7,9%)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38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(42,7%)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 (23,6%)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 (16,8%)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94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7-е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96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(81%)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(12,5%)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(18,75%)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(27%)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(12,5%)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(29,25%)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62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8-е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62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9-е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82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83%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24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315416"/>
            <a:ext cx="8507412" cy="216024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Посещение мединститута </a:t>
            </a:r>
            <a:r>
              <a:rPr lang="ru-RU" sz="2400" i="1" dirty="0" err="1" smtClean="0">
                <a:solidFill>
                  <a:schemeClr val="tx1">
                    <a:lumMod val="95000"/>
                  </a:schemeClr>
                </a:solidFill>
              </a:rPr>
              <a:t>им.Георгиевского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tx1">
                    <a:lumMod val="95000"/>
                  </a:schemeClr>
                </a:solidFill>
              </a:rPr>
              <a:t>г.Симферополь</a:t>
            </a:r>
            <a:r>
              <a:rPr lang="ru-RU" sz="2400" i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в рамках предметной недели с целью преемственности</a:t>
            </a:r>
            <a:endParaRPr lang="ru-RU" sz="24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964612" cy="4525963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7" y="1478640"/>
            <a:ext cx="3603395" cy="2435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09" y="1478640"/>
            <a:ext cx="3685053" cy="27637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2" y="4208361"/>
            <a:ext cx="3660797" cy="245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27" y="4208361"/>
            <a:ext cx="3460615" cy="259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26" y="274639"/>
            <a:ext cx="8387274" cy="1210146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1"/>
                </a:solidFill>
                <a:effectLst/>
              </a:rPr>
              <a:t>Урок-беседа  </a:t>
            </a:r>
            <a:r>
              <a:rPr lang="ru-RU" sz="2400" i="1" dirty="0">
                <a:solidFill>
                  <a:schemeClr val="tx1"/>
                </a:solidFill>
                <a:effectLst/>
              </a:rPr>
              <a:t>«Востребованные профессии в области естественных наук (химия, биология, география</a:t>
            </a:r>
            <a:r>
              <a:rPr lang="ru-RU" sz="2400" i="1" dirty="0" smtClean="0">
                <a:solidFill>
                  <a:schemeClr val="tx1"/>
                </a:solidFill>
                <a:effectLst/>
              </a:rPr>
              <a:t>).</a:t>
            </a:r>
            <a:br>
              <a:rPr lang="ru-RU" sz="2400" i="1" dirty="0" smtClean="0">
                <a:solidFill>
                  <a:schemeClr val="tx1"/>
                </a:solidFill>
                <a:effectLst/>
              </a:rPr>
            </a:b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08038" y="1865313"/>
            <a:ext cx="2827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dirty="0">
              <a:latin typeface="Arial" charset="0"/>
            </a:endParaRPr>
          </a:p>
          <a:p>
            <a:pPr>
              <a:buFontTx/>
              <a:buChar char="-"/>
            </a:pPr>
            <a:endParaRPr lang="ru-RU" sz="2400" dirty="0">
              <a:latin typeface="Arial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795963" y="2205038"/>
            <a:ext cx="2879725" cy="461665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 b="1" u="sng" dirty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6" y="1930097"/>
            <a:ext cx="4416490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77" y="1264926"/>
            <a:ext cx="3738072" cy="2803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99622"/>
            <a:ext cx="3874619" cy="269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chemeClr val="tx1"/>
                </a:solidFill>
              </a:rPr>
              <a:t>Игра-викторина «Финансовая грамотность в географии»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59113" y="1628775"/>
            <a:ext cx="5622925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8895"/>
            <a:ext cx="3046536" cy="38383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91183"/>
            <a:ext cx="3927992" cy="2945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32" y="1610272"/>
            <a:ext cx="3041214" cy="2280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61" y="1452155"/>
            <a:ext cx="2832170" cy="2510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88913"/>
            <a:ext cx="8353052" cy="61198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/>
              <a:t>       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b="1" dirty="0"/>
          </a:p>
          <a:p>
            <a:pPr marL="0" indent="0">
              <a:lnSpc>
                <a:spcPct val="80000"/>
              </a:lnSpc>
              <a:buNone/>
            </a:pPr>
            <a:endParaRPr lang="ru-RU" sz="2400" b="1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400" b="1" dirty="0"/>
          </a:p>
          <a:p>
            <a:pPr marL="0" indent="0">
              <a:lnSpc>
                <a:spcPct val="80000"/>
              </a:lnSpc>
              <a:buNone/>
            </a:pPr>
            <a:endParaRPr lang="ru-RU" sz="2400" b="1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400" b="1" dirty="0"/>
          </a:p>
          <a:p>
            <a:pPr marL="0" indent="0">
              <a:lnSpc>
                <a:spcPct val="80000"/>
              </a:lnSpc>
              <a:buNone/>
            </a:pPr>
            <a:endParaRPr lang="ru-RU" sz="2400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4800" b="1" dirty="0"/>
              <a:t> </a:t>
            </a:r>
            <a:r>
              <a:rPr lang="ru-RU" sz="4800" b="1" dirty="0" smtClean="0"/>
              <a:t>                          </a:t>
            </a:r>
            <a:r>
              <a:rPr lang="ru-RU" sz="4800" b="1" dirty="0" smtClean="0"/>
              <a:t>               </a:t>
            </a:r>
            <a:r>
              <a:rPr lang="ru-RU" sz="4000" b="1" dirty="0" smtClean="0"/>
              <a:t>     Спасибо </a:t>
            </a:r>
            <a:r>
              <a:rPr lang="ru-RU" sz="4000" b="1" dirty="0" smtClean="0"/>
              <a:t>за внимание!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591</TotalTime>
  <Words>278</Words>
  <Application>Microsoft Office PowerPoint</Application>
  <PresentationFormat>Экран (4:3)</PresentationFormat>
  <Paragraphs>146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Сотрудничество</vt:lpstr>
      <vt:lpstr>Презентация PowerPoint</vt:lpstr>
      <vt:lpstr>Таблица 2. Результаты диагностики по уровням сформированности естественно-научной грамотности.    </vt:lpstr>
      <vt:lpstr>Посещение мединститута им.Георгиевского, г.Симферополь в рамках предметной недели с целью преемственности</vt:lpstr>
      <vt:lpstr>Урок-беседа  «Востребованные профессии в области естественных наук (химия, биология, география). </vt:lpstr>
      <vt:lpstr>Игра-викторина «Финансовая грамотность в географии»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 РОССИИ</dc:title>
  <cp:lastModifiedBy>Windows User</cp:lastModifiedBy>
  <cp:revision>14</cp:revision>
  <dcterms:created xsi:type="dcterms:W3CDTF">2008-06-27T13:04:01Z</dcterms:created>
  <dcterms:modified xsi:type="dcterms:W3CDTF">2024-04-23T06:49:03Z</dcterms:modified>
</cp:coreProperties>
</file>