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85" r:id="rId2"/>
    <p:sldId id="286" r:id="rId3"/>
    <p:sldId id="287" r:id="rId4"/>
    <p:sldId id="257" r:id="rId5"/>
    <p:sldId id="272" r:id="rId6"/>
    <p:sldId id="278" r:id="rId7"/>
    <p:sldId id="258" r:id="rId8"/>
    <p:sldId id="280" r:id="rId9"/>
    <p:sldId id="281" r:id="rId10"/>
    <p:sldId id="282" r:id="rId11"/>
    <p:sldId id="283" r:id="rId12"/>
    <p:sldId id="269" r:id="rId13"/>
    <p:sldId id="284" r:id="rId14"/>
    <p:sldId id="271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4" autoAdjust="0"/>
    <p:restoredTop sz="94660"/>
  </p:normalViewPr>
  <p:slideViewPr>
    <p:cSldViewPr>
      <p:cViewPr varScale="1">
        <p:scale>
          <a:sx n="84" d="100"/>
          <a:sy n="84" d="100"/>
        </p:scale>
        <p:origin x="1435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477E9-BD0C-4B43-AF64-A60FCA83D1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1DA3F-70CB-4850-A4EB-083BADFE08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81785-F7C7-459A-AAF4-1D1CFAB4F0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479AE-5408-438C-A62C-89E05015F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5C7D3-94D4-4E03-9E53-616165010F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56D80-2692-49FA-B131-1B2B1A2A1D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615CC-4A7C-48F2-A32D-1370CAECD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5BE9D-AA74-40F2-9C55-C622EE29AF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19C02-D1F8-4B0D-BC38-0C9513CB8D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A8D63-1BF4-4134-BA49-22227E0C0B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2FD14-D195-432F-B554-2838C3D9D3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fld id="{EC0CC3F4-9BD4-4032-9C3C-C6F0FE0021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82952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2953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532406"/>
            <a:ext cx="7272808" cy="5332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учреждение</a:t>
            </a:r>
            <a:endParaRPr lang="ru-RU" sz="1100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«Средняя школа № 16 имени Героя Советского Союза Степана Иванова города Евпатории Республики Крым»</a:t>
            </a:r>
            <a:endParaRPr lang="ru-RU" sz="1100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 algn="ctr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07000"/>
              </a:lnSpc>
              <a:spcAft>
                <a:spcPts val="0"/>
              </a:spcAft>
            </a:pPr>
            <a:r>
              <a:rPr lang="ru-RU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Педагогический </a:t>
            </a:r>
            <a:r>
              <a:rPr lang="ru-RU" sz="28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совет</a:t>
            </a:r>
            <a:endParaRPr lang="ru-RU" sz="2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ru-RU" sz="2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800" dirty="0" smtClean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ru-RU" sz="2800" b="1" i="1" dirty="0" smtClean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i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Здоровье учителя -  </a:t>
            </a:r>
            <a:endParaRPr lang="ru-RU" sz="2800" b="1" i="1" dirty="0" smtClean="0">
              <a:solidFill>
                <a:schemeClr val="tx2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ru-RU" sz="2800" b="1" i="1" dirty="0" smtClean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радость </a:t>
            </a:r>
            <a:r>
              <a:rPr lang="ru-RU" sz="2800" b="1" i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или преодоление.»</a:t>
            </a:r>
            <a:endParaRPr lang="ru-RU" sz="2800" i="1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Дата проведения:</a:t>
            </a:r>
            <a:r>
              <a:rPr lang="ru-RU" sz="20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05.04.2022г.</a:t>
            </a:r>
            <a:endParaRPr lang="ru-RU" sz="2000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Форма проведения: </a:t>
            </a:r>
            <a:r>
              <a:rPr lang="ru-RU" sz="2000" b="1" i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практикум с элементами тренинга.</a:t>
            </a:r>
            <a:endParaRPr lang="ru-RU" sz="2000" dirty="0">
              <a:solidFill>
                <a:schemeClr val="tx2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435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333375"/>
            <a:ext cx="4608512" cy="1143000"/>
          </a:xfrm>
        </p:spPr>
        <p:txBody>
          <a:bodyPr/>
          <a:lstStyle/>
          <a:p>
            <a:pPr eaLnBrk="1" hangingPunct="1"/>
            <a:r>
              <a:rPr lang="ru-RU" smtClean="0"/>
              <a:t>Для сохранения </a:t>
            </a:r>
            <a:br>
              <a:rPr lang="ru-RU" smtClean="0"/>
            </a:br>
            <a:r>
              <a:rPr lang="ru-RU" smtClean="0"/>
              <a:t>здоровья учителя: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700213"/>
            <a:ext cx="8964612" cy="4038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400" smtClean="0"/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высокий статус учительской профессии в государстве;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достойная зарплата, условия жизни;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пятидневная рабочая неделя;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комната эмоциональной разгрузки;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психологическая помощь;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доброжелательные отношения в коллективе;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поддержка администрации;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профилактика заболеваний;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здоровый образ жизни;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саморегуляция, разнообразие в работе;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самообразование и саморазвитие.</a:t>
            </a:r>
          </a:p>
        </p:txBody>
      </p:sp>
      <p:pic>
        <p:nvPicPr>
          <p:cNvPr id="13316" name="Picture 4" descr="romashka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164388" y="260350"/>
            <a:ext cx="1439862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76250"/>
            <a:ext cx="6192838" cy="1196975"/>
          </a:xfrm>
        </p:spPr>
        <p:txBody>
          <a:bodyPr/>
          <a:lstStyle/>
          <a:p>
            <a:pPr eaLnBrk="1" hangingPunct="1"/>
            <a:r>
              <a:rPr lang="ru-RU" sz="2900" smtClean="0"/>
              <a:t>Предупреждение профессиональной </a:t>
            </a:r>
            <a:br>
              <a:rPr lang="ru-RU" sz="2900" smtClean="0"/>
            </a:br>
            <a:r>
              <a:rPr lang="ru-RU" sz="2900" smtClean="0"/>
              <a:t>деформации и «выгорания»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05000"/>
            <a:ext cx="864235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3200" smtClean="0"/>
          </a:p>
          <a:p>
            <a:pPr eaLnBrk="1" hangingPunct="1">
              <a:lnSpc>
                <a:spcPct val="90000"/>
              </a:lnSpc>
            </a:pPr>
            <a:r>
              <a:rPr lang="ru-RU" sz="3200" smtClean="0"/>
              <a:t>иногда достаточно самопомощи, изучения соответствующей литературы, поддержки близких и грамотных людей; 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smtClean="0"/>
              <a:t>проверить себя по тестам, регулярно проходить психологический тренинг (личностный или профессиональный) </a:t>
            </a:r>
          </a:p>
        </p:txBody>
      </p:sp>
      <p:pic>
        <p:nvPicPr>
          <p:cNvPr id="14340" name="Picture 5" descr="418burnout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0"/>
            <a:ext cx="2447925" cy="161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6" descr="Улыбка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333375"/>
            <a:ext cx="15478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2232025" cy="1143000"/>
          </a:xfrm>
        </p:spPr>
        <p:txBody>
          <a:bodyPr/>
          <a:lstStyle/>
          <a:p>
            <a:pPr eaLnBrk="1" hangingPunct="1"/>
            <a:r>
              <a:rPr lang="ru-RU" smtClean="0"/>
              <a:t>Улыбка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05000"/>
            <a:ext cx="8785225" cy="4476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700" smtClean="0"/>
              <a:t>Она поднимает настроение, располагает к нам окружающих, позволяет выглядеть молодо и мило.</a:t>
            </a:r>
          </a:p>
          <a:p>
            <a:pPr eaLnBrk="1" hangingPunct="1">
              <a:lnSpc>
                <a:spcPct val="90000"/>
              </a:lnSpc>
            </a:pPr>
            <a:r>
              <a:rPr lang="ru-RU" sz="2700" smtClean="0"/>
              <a:t>Научившись поддерживать позитивное настроение на работе и дома, вы будете способствовать своему оздоровлению. Когда вы почувствуете внутреннюю гармонию, в вас проснется какая-то тайна.</a:t>
            </a:r>
          </a:p>
          <a:p>
            <a:pPr eaLnBrk="1" hangingPunct="1">
              <a:lnSpc>
                <a:spcPct val="90000"/>
              </a:lnSpc>
            </a:pPr>
            <a:r>
              <a:rPr lang="ru-RU" sz="2700" smtClean="0"/>
              <a:t>Никогда не думайте о плохом, помните, что мысль материальна. Наденьте на руку резинку, и при появлении плохой мысли, оттяните ее и ударьте себя - плохая мысль уйдет сразу. </a:t>
            </a:r>
          </a:p>
        </p:txBody>
      </p:sp>
      <p:pic>
        <p:nvPicPr>
          <p:cNvPr id="15365" name="Picture 5" descr="Улыбка Джщконд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7675" y="620713"/>
            <a:ext cx="12096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571500"/>
            <a:ext cx="4857750" cy="811213"/>
          </a:xfrm>
        </p:spPr>
        <p:txBody>
          <a:bodyPr/>
          <a:lstStyle/>
          <a:p>
            <a:pPr eaLnBrk="1" hangingPunct="1"/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>Полезные советы</a:t>
            </a:r>
            <a:br>
              <a:rPr lang="ru-RU" sz="2800" smtClean="0"/>
            </a:br>
            <a:endParaRPr lang="ru-RU" sz="28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500188"/>
            <a:ext cx="8497888" cy="46434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40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folHlink"/>
                </a:solidFill>
              </a:rPr>
              <a:t>Старайтесь смотреть на вещи оптимистично.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folHlink"/>
                </a:solidFill>
              </a:rPr>
              <a:t>Стремитесь побороть страх.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folHlink"/>
                </a:solidFill>
              </a:rPr>
              <a:t>Любите себя.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folHlink"/>
                </a:solidFill>
              </a:rPr>
              <a:t>Решайте проблемы, а не уходите от них.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folHlink"/>
                </a:solidFill>
              </a:rPr>
              <a:t>Найдите время, чтобы побыть с собой.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folHlink"/>
                </a:solidFill>
              </a:rPr>
              <a:t>Не позволяйте окружающим требовать от вас слишком многого.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folHlink"/>
                </a:solidFill>
              </a:rPr>
              <a:t>Не оказывайте слишком большое давление на окружающих.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folHlink"/>
                </a:solidFill>
              </a:rPr>
              <a:t>Старайтесь реже говорить: «Я этого не могу сделать».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folHlink"/>
                </a:solidFill>
              </a:rPr>
              <a:t>Не можете изменить ситуацию – измените отношение к ней.</a:t>
            </a:r>
          </a:p>
          <a:p>
            <a:pPr eaLnBrk="1" hangingPunct="1">
              <a:lnSpc>
                <a:spcPct val="80000"/>
              </a:lnSpc>
            </a:pPr>
            <a:endParaRPr lang="ru-RU" sz="2400" smtClean="0">
              <a:solidFill>
                <a:schemeClr val="folHlink"/>
              </a:solidFill>
            </a:endParaRPr>
          </a:p>
        </p:txBody>
      </p:sp>
      <p:pic>
        <p:nvPicPr>
          <p:cNvPr id="16388" name="Picture 4" descr="0705241218470_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8813" y="0"/>
            <a:ext cx="1884362" cy="179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5" descr="pic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45063" y="260350"/>
            <a:ext cx="3594100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549275"/>
            <a:ext cx="7696200" cy="663575"/>
          </a:xfrm>
        </p:spPr>
        <p:txBody>
          <a:bodyPr/>
          <a:lstStyle/>
          <a:p>
            <a:pPr eaLnBrk="1" hangingPunct="1"/>
            <a:r>
              <a:rPr lang="ru-RU" smtClean="0"/>
              <a:t>Будьте здоровы!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16113"/>
            <a:ext cx="7696200" cy="4038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3600" b="1" smtClean="0">
                <a:solidFill>
                  <a:schemeClr val="folHlink"/>
                </a:solidFill>
                <a:latin typeface="Monotype Corsiva" pitchFamily="66" charset="0"/>
              </a:rPr>
              <a:t>Не умирайте, пока живы.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b="1" smtClean="0">
                <a:solidFill>
                  <a:schemeClr val="folHlink"/>
                </a:solidFill>
                <a:latin typeface="Monotype Corsiva" pitchFamily="66" charset="0"/>
              </a:rPr>
              <a:t>Поверьте, беды все уйдут.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b="1" smtClean="0">
                <a:solidFill>
                  <a:schemeClr val="folHlink"/>
                </a:solidFill>
                <a:latin typeface="Monotype Corsiva" pitchFamily="66" charset="0"/>
              </a:rPr>
              <a:t>Несчастья тоже устают,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b="1" smtClean="0">
                <a:solidFill>
                  <a:schemeClr val="folHlink"/>
                </a:solidFill>
                <a:latin typeface="Monotype Corsiva" pitchFamily="66" charset="0"/>
              </a:rPr>
              <a:t>И завтра будет день счастливый.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b="1" smtClean="0">
                <a:solidFill>
                  <a:schemeClr val="folHlink"/>
                </a:solidFill>
                <a:latin typeface="Monotype Corsiva" pitchFamily="66" charset="0"/>
              </a:rPr>
              <a:t>Будьте здоровы и научитесь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600" b="1" smtClean="0">
                <a:solidFill>
                  <a:schemeClr val="folHlink"/>
                </a:solidFill>
                <a:latin typeface="Monotype Corsiva" pitchFamily="66" charset="0"/>
              </a:rPr>
              <a:t>чувствовать себя и управлять собой!</a:t>
            </a:r>
          </a:p>
        </p:txBody>
      </p:sp>
      <p:pic>
        <p:nvPicPr>
          <p:cNvPr id="17413" name="Picture 6" descr="18-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5825" y="4076700"/>
            <a:ext cx="142875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844824"/>
            <a:ext cx="7776864" cy="293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ru-RU" sz="3200" b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Как моль одежде и червь дереву, так печаль вредит сердцу человека". </a:t>
            </a:r>
            <a:r>
              <a:rPr lang="ru-RU" sz="3200" b="1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(</a:t>
            </a:r>
            <a:r>
              <a:rPr lang="ru-RU" sz="3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Соломон) </a:t>
            </a:r>
            <a:endParaRPr lang="ru-RU" sz="3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672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844824"/>
            <a:ext cx="7632848" cy="4439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220980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Факторы, определяющие причины возникновения синдрома профессионального выгорания педагогов.</a:t>
            </a:r>
            <a:endParaRPr lang="ru-RU" sz="2400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220980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220980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220980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220980" algn="r">
              <a:lnSpc>
                <a:spcPct val="107000"/>
              </a:lnSpc>
              <a:spcAft>
                <a:spcPts val="0"/>
              </a:spcAft>
            </a:pPr>
            <a:r>
              <a:rPr lang="ru-RU" sz="2400" b="1" i="1" dirty="0">
                <a:solidFill>
                  <a:schemeClr val="tx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220980" algn="r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Подготовила </a:t>
            </a:r>
            <a:endParaRPr lang="ru-RU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220980" algn="r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УВР</a:t>
            </a:r>
            <a:endParaRPr lang="ru-RU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220980" algn="r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Полищук Татьяна Васильевна</a:t>
            </a:r>
            <a:endParaRPr lang="ru-RU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787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image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525" y="692150"/>
            <a:ext cx="3152775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900" smtClean="0"/>
              <a:t>Здоровье учащихся находится в тесной связи со здоровьем педагога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05000"/>
            <a:ext cx="8713788" cy="4038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/>
              <a:t>У нездорового учителя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ниже качество работы,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ученики хуже усваивают материал, больше подвергаются стрессу, быстрее утомляются.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/>
              <a:t>Не всем учителям удается компенсировать это самоотверженностью, душевностью, высоким профессионализмом.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/>
              <a:t>Являясь примером для учеников, учитель формирует у них такое же отношение к своему здоровью.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smtClean="0"/>
              <a:t>Безграмотность учителя в этих вопросах, пренебрежение к физическому и психологическому состоянию не компенсируется призывами заботиться о здоровье и даже проведением уроков здоровья.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882015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/>
              <a:t>Современные учителя как профессиональная группа находятся на </a:t>
            </a:r>
            <a:r>
              <a:rPr lang="en-US" sz="2400" smtClean="0"/>
              <a:t>I- </a:t>
            </a:r>
            <a:r>
              <a:rPr lang="ru-RU" sz="2400" smtClean="0"/>
              <a:t>м месте по нервно-психическим расстройствам.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Педагог находится под гнетом двойного стресса - социального и профессионального. Отсюда: излишняя нервозность, озлобленность, отсутствие оптимизма, апатия и депрессия, ухудшение профессиональной позиции - формируется консерватизм, неприятие новой педагогики.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Необходимо преодолеть сегодняшний низкий уровень самоотношения, самоуважения, самопринятия, повысить профессиональное самосознание учителя, осознание себя личностью, способной проектировать свое будущее </a:t>
            </a:r>
          </a:p>
        </p:txBody>
      </p:sp>
      <p:pic>
        <p:nvPicPr>
          <p:cNvPr id="6147" name="Picture 4" descr="chel3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260350"/>
            <a:ext cx="230505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 descr="стресс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84988" y="188913"/>
            <a:ext cx="14859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7696200" cy="1143000"/>
          </a:xfrm>
        </p:spPr>
        <p:txBody>
          <a:bodyPr/>
          <a:lstStyle/>
          <a:p>
            <a:pPr eaLnBrk="1" hangingPunct="1"/>
            <a:r>
              <a:rPr lang="ru-RU" sz="2900" smtClean="0"/>
              <a:t>Синдром </a:t>
            </a:r>
            <a:br>
              <a:rPr lang="ru-RU" sz="2900" smtClean="0"/>
            </a:br>
            <a:r>
              <a:rPr lang="ru-RU" sz="2900" smtClean="0"/>
              <a:t>профессионального выгорания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05000"/>
            <a:ext cx="8642350" cy="40386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folHlink"/>
                </a:solidFill>
              </a:rPr>
              <a:t>Функциональный возраст учителей на 7-8 лет больше (учитель быстрее стареет). </a:t>
            </a:r>
          </a:p>
          <a:p>
            <a:pPr eaLnBrk="1" hangingPunct="1"/>
            <a:r>
              <a:rPr lang="ru-RU" smtClean="0">
                <a:solidFill>
                  <a:schemeClr val="folHlink"/>
                </a:solidFill>
              </a:rPr>
              <a:t>При достижении определенного уровня напряжения организм начинает защищать себя. 35-45 лет - критический возраст педагога, наступает синдром эмоционального выгорания и психологического расстройства. </a:t>
            </a:r>
          </a:p>
        </p:txBody>
      </p:sp>
      <p:pic>
        <p:nvPicPr>
          <p:cNvPr id="7172" name="Picture 5" descr="la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16763" y="0"/>
            <a:ext cx="2027237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6" descr="компьютер издоровь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5825" y="4221163"/>
            <a:ext cx="1498600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0705241218550_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3425" y="0"/>
            <a:ext cx="2060575" cy="171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7345363" cy="1431925"/>
          </a:xfrm>
        </p:spPr>
        <p:txBody>
          <a:bodyPr/>
          <a:lstStyle/>
          <a:p>
            <a:pPr eaLnBrk="1" hangingPunct="1"/>
            <a:r>
              <a:rPr lang="ru-RU" sz="2900" smtClean="0"/>
              <a:t> </a:t>
            </a:r>
            <a:r>
              <a:rPr lang="ru-RU" sz="2900" b="1" smtClean="0"/>
              <a:t>Факторы, </a:t>
            </a:r>
            <a:br>
              <a:rPr lang="ru-RU" sz="2900" b="1" smtClean="0"/>
            </a:br>
            <a:r>
              <a:rPr lang="ru-RU" sz="2900" b="1" smtClean="0"/>
              <a:t>влияющие на здоровье учителей:</a:t>
            </a:r>
            <a:r>
              <a:rPr lang="ru-RU" sz="2900" smtClean="0"/>
              <a:t/>
            </a:r>
            <a:br>
              <a:rPr lang="ru-RU" sz="2900" smtClean="0"/>
            </a:br>
            <a:endParaRPr lang="ru-RU" sz="290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1438"/>
            <a:ext cx="8964612" cy="4038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chemeClr val="folHlink"/>
              </a:buClr>
            </a:pPr>
            <a:r>
              <a:rPr lang="ru-RU" sz="2400" smtClean="0">
                <a:solidFill>
                  <a:schemeClr val="folHlink"/>
                </a:solidFill>
              </a:rPr>
              <a:t>большое нервно-психическое напряжение;</a:t>
            </a:r>
          </a:p>
          <a:p>
            <a:pPr eaLnBrk="1" hangingPunct="1">
              <a:lnSpc>
                <a:spcPct val="80000"/>
              </a:lnSpc>
              <a:buClr>
                <a:schemeClr val="folHlink"/>
              </a:buClr>
            </a:pPr>
            <a:r>
              <a:rPr lang="ru-RU" sz="2400" smtClean="0">
                <a:solidFill>
                  <a:schemeClr val="folHlink"/>
                </a:solidFill>
              </a:rPr>
              <a:t>гиподинамия; </a:t>
            </a:r>
          </a:p>
          <a:p>
            <a:pPr eaLnBrk="1" hangingPunct="1">
              <a:lnSpc>
                <a:spcPct val="80000"/>
              </a:lnSpc>
              <a:buClr>
                <a:schemeClr val="folHlink"/>
              </a:buClr>
            </a:pPr>
            <a:r>
              <a:rPr lang="ru-RU" sz="2400" smtClean="0">
                <a:solidFill>
                  <a:schemeClr val="folHlink"/>
                </a:solidFill>
              </a:rPr>
              <a:t>повышенная нагрузка на зрительный, слуховой и голосовой аппараты; </a:t>
            </a:r>
          </a:p>
          <a:p>
            <a:pPr eaLnBrk="1" hangingPunct="1">
              <a:lnSpc>
                <a:spcPct val="80000"/>
              </a:lnSpc>
              <a:buClr>
                <a:schemeClr val="folHlink"/>
              </a:buClr>
            </a:pPr>
            <a:r>
              <a:rPr lang="ru-RU" sz="2400" smtClean="0">
                <a:solidFill>
                  <a:schemeClr val="folHlink"/>
                </a:solidFill>
              </a:rPr>
              <a:t>отсутствие эмоциональной разрядки;</a:t>
            </a:r>
          </a:p>
          <a:p>
            <a:pPr eaLnBrk="1" hangingPunct="1">
              <a:lnSpc>
                <a:spcPct val="80000"/>
              </a:lnSpc>
              <a:buClr>
                <a:schemeClr val="folHlink"/>
              </a:buClr>
            </a:pPr>
            <a:r>
              <a:rPr lang="ru-RU" sz="2400" smtClean="0">
                <a:solidFill>
                  <a:schemeClr val="folHlink"/>
                </a:solidFill>
              </a:rPr>
              <a:t> принудительный характер общения;</a:t>
            </a:r>
          </a:p>
          <a:p>
            <a:pPr eaLnBrk="1" hangingPunct="1">
              <a:lnSpc>
                <a:spcPct val="80000"/>
              </a:lnSpc>
              <a:buClr>
                <a:schemeClr val="folHlink"/>
              </a:buClr>
            </a:pPr>
            <a:r>
              <a:rPr lang="ru-RU" sz="2400" smtClean="0">
                <a:solidFill>
                  <a:schemeClr val="folHlink"/>
                </a:solidFill>
              </a:rPr>
              <a:t> большое количество контактов во время рабочего дня;</a:t>
            </a:r>
          </a:p>
          <a:p>
            <a:pPr eaLnBrk="1" hangingPunct="1">
              <a:lnSpc>
                <a:spcPct val="80000"/>
              </a:lnSpc>
              <a:buClr>
                <a:schemeClr val="folHlink"/>
              </a:buClr>
            </a:pPr>
            <a:r>
              <a:rPr lang="ru-RU" sz="2400" smtClean="0">
                <a:solidFill>
                  <a:schemeClr val="folHlink"/>
                </a:solidFill>
              </a:rPr>
              <a:t>усталость - это нарушение кровоснабжения, гибель нервных клеток;</a:t>
            </a:r>
          </a:p>
          <a:p>
            <a:pPr eaLnBrk="1" hangingPunct="1">
              <a:lnSpc>
                <a:spcPct val="80000"/>
              </a:lnSpc>
              <a:buClr>
                <a:schemeClr val="folHlink"/>
              </a:buClr>
            </a:pPr>
            <a:r>
              <a:rPr lang="ru-RU" sz="2400" smtClean="0">
                <a:solidFill>
                  <a:schemeClr val="folHlink"/>
                </a:solidFill>
              </a:rPr>
              <a:t>отсутствие средств на отдых и неумение отдыхать (смена одной работы на другую - это не отдых). Отдыхать нужно не с учителями. Нужно выбросить информацию о труде. Сменить лица.</a:t>
            </a:r>
          </a:p>
          <a:p>
            <a:pPr eaLnBrk="1" hangingPunct="1">
              <a:lnSpc>
                <a:spcPct val="80000"/>
              </a:lnSpc>
              <a:buClr>
                <a:schemeClr val="folHlink"/>
              </a:buClr>
            </a:pPr>
            <a:r>
              <a:rPr lang="ru-RU" sz="2400" smtClean="0">
                <a:solidFill>
                  <a:schemeClr val="folHlink"/>
                </a:solidFill>
              </a:rPr>
              <a:t>85% учителей идут на прием к врачу тогда, когда на работу идти не могут.</a:t>
            </a:r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Мировоззренческие причины</a:t>
            </a:r>
            <a:br>
              <a:rPr lang="ru-RU" smtClean="0"/>
            </a:br>
            <a:r>
              <a:rPr lang="ru-RU" smtClean="0"/>
              <a:t>заболеваний человека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500063" y="1928813"/>
            <a:ext cx="8286750" cy="4357687"/>
          </a:xfrm>
        </p:spPr>
        <p:txBody>
          <a:bodyPr/>
          <a:lstStyle/>
          <a:p>
            <a:pPr eaLnBrk="1" hangingPunct="1"/>
            <a:r>
              <a:rPr lang="ru-RU" sz="1800" smtClean="0"/>
              <a:t>отсутствие идеала, показывающего образец для подражания и обеспечивающего «непотопляемость» личности, несмотря ни на какие условия; </a:t>
            </a:r>
          </a:p>
          <a:p>
            <a:pPr eaLnBrk="1" hangingPunct="1"/>
            <a:r>
              <a:rPr lang="ru-RU" sz="1800" smtClean="0"/>
              <a:t>неумение принимать жизнь такой, какая она есть, без критики и протеста; </a:t>
            </a:r>
          </a:p>
          <a:p>
            <a:pPr eaLnBrk="1" hangingPunct="1"/>
            <a:r>
              <a:rPr lang="ru-RU" sz="1800" smtClean="0"/>
              <a:t>неумение жить в данный момент, считая его самым важным в жизни; </a:t>
            </a:r>
          </a:p>
          <a:p>
            <a:pPr eaLnBrk="1" hangingPunct="1"/>
            <a:r>
              <a:rPr lang="ru-RU" sz="1800" smtClean="0"/>
              <a:t>наличие высоких жизненных притязаний, не соответствующих возможностям человека;  </a:t>
            </a:r>
          </a:p>
          <a:p>
            <a:pPr eaLnBrk="1" hangingPunct="1"/>
            <a:r>
              <a:rPr lang="ru-RU" sz="1800" smtClean="0"/>
              <a:t>неумение видеть во врагах – строгих и бескомпромиссных учителей; </a:t>
            </a:r>
          </a:p>
          <a:p>
            <a:pPr eaLnBrk="1" hangingPunct="1"/>
            <a:r>
              <a:rPr lang="ru-RU" sz="1800" smtClean="0"/>
              <a:t>неумение найти свое место в жизни, которое позволяло бы получать удовлетворение от факта существования, от своей профессии, от работы на кухне … и сохранить свое здоровье;</a:t>
            </a:r>
          </a:p>
          <a:p>
            <a:pPr eaLnBrk="1" hangingPunct="1"/>
            <a:r>
              <a:rPr lang="ru-RU" sz="1800" smtClean="0"/>
              <a:t>неумение принимать свой социальный статус и достойно пребывать в нем. 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8101012" cy="1503362"/>
          </a:xfrm>
        </p:spPr>
        <p:txBody>
          <a:bodyPr/>
          <a:lstStyle/>
          <a:p>
            <a:pPr eaLnBrk="1" hangingPunct="1"/>
            <a:r>
              <a:rPr lang="ru-RU" sz="2400" smtClean="0"/>
              <a:t>Учитель не имеет права беспечно относиться к своему здоровью: он – пример для подражания и несет ответственность за последствия своего опыта.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44675"/>
            <a:ext cx="8424863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200" b="1" smtClean="0">
                <a:solidFill>
                  <a:schemeClr val="folHlink"/>
                </a:solidFill>
              </a:rPr>
              <a:t>Школа – единственный институт, через который проходит все население нашей страны.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3200" b="1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200" b="1" smtClean="0">
                <a:solidFill>
                  <a:schemeClr val="folHlink"/>
                </a:solidFill>
              </a:rPr>
              <a:t>Школа имеет уникальную возможность и должна формировать здоровый образ жизни всех участников образовательного процесса </a:t>
            </a:r>
          </a:p>
        </p:txBody>
      </p:sp>
      <p:pic>
        <p:nvPicPr>
          <p:cNvPr id="12292" name="Picture 4" descr="CAUNYBK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4941888"/>
            <a:ext cx="15113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тудия">
  <a:themeElements>
    <a:clrScheme name="Студия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Студия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тудия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450</TotalTime>
  <Words>757</Words>
  <Application>Microsoft Office PowerPoint</Application>
  <PresentationFormat>Экран (4:3)</PresentationFormat>
  <Paragraphs>98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Arial Black</vt:lpstr>
      <vt:lpstr>Calibri</vt:lpstr>
      <vt:lpstr>Monotype Corsiva</vt:lpstr>
      <vt:lpstr>Times New Roman</vt:lpstr>
      <vt:lpstr>Wingdings</vt:lpstr>
      <vt:lpstr>Студия</vt:lpstr>
      <vt:lpstr>Презентация PowerPoint</vt:lpstr>
      <vt:lpstr>Презентация PowerPoint</vt:lpstr>
      <vt:lpstr>Презентация PowerPoint</vt:lpstr>
      <vt:lpstr>Здоровье учащихся находится в тесной связи со здоровьем педагога</vt:lpstr>
      <vt:lpstr>Презентация PowerPoint</vt:lpstr>
      <vt:lpstr>Синдром  профессионального выгорания</vt:lpstr>
      <vt:lpstr> Факторы,  влияющие на здоровье учителей: </vt:lpstr>
      <vt:lpstr>Мировоззренческие причины заболеваний человека</vt:lpstr>
      <vt:lpstr>Учитель не имеет права беспечно относиться к своему здоровью: он – пример для подражания и несет ответственность за последствия своего опыта. </vt:lpstr>
      <vt:lpstr>Для сохранения  здоровья учителя:</vt:lpstr>
      <vt:lpstr>Предупреждение профессиональной  деформации и «выгорания»</vt:lpstr>
      <vt:lpstr>Улыбка</vt:lpstr>
      <vt:lpstr>           Полезные советы </vt:lpstr>
      <vt:lpstr>Будьте здоровы!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Профессиональное здоровье учителя</dc:title>
  <dc:creator>admin</dc:creator>
  <cp:lastModifiedBy>user01</cp:lastModifiedBy>
  <cp:revision>28</cp:revision>
  <dcterms:created xsi:type="dcterms:W3CDTF">2008-03-26T07:57:54Z</dcterms:created>
  <dcterms:modified xsi:type="dcterms:W3CDTF">2022-04-05T06:30:29Z</dcterms:modified>
</cp:coreProperties>
</file>