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9" r:id="rId3"/>
    <p:sldId id="260" r:id="rId4"/>
    <p:sldId id="261" r:id="rId5"/>
    <p:sldId id="262" r:id="rId6"/>
    <p:sldId id="263" r:id="rId7"/>
    <p:sldId id="268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008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krim.ros-spravka.ru/catalog/universities/krymskiy_filial_gosudarstvennogo_morskogo_universiteta_imeni_admirala_ushakova/" TargetMode="External"/><Relationship Id="rId7" Type="http://schemas.openxmlformats.org/officeDocument/2006/relationships/hyperlink" Target="http://krim.ros-spravka.ru/catalog/universities/krymskiy_yuridicheskiy_institut_filial/" TargetMode="External"/><Relationship Id="rId2" Type="http://schemas.openxmlformats.org/officeDocument/2006/relationships/hyperlink" Target="http://krim.ros-spravka.ru/catalog/universities/filial_mgu_sevastopo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rim.ros-spravka.ru/catalog/universities/universitet_ekonomiki_i_upravleniya/" TargetMode="External"/><Relationship Id="rId5" Type="http://schemas.openxmlformats.org/officeDocument/2006/relationships/hyperlink" Target="http://krim.ros-spravka.ru/catalog/universities/kerchenskiy_gosudarstvennyy_morskoy_tekhnologicheskiy_universitet/" TargetMode="External"/><Relationship Id="rId4" Type="http://schemas.openxmlformats.org/officeDocument/2006/relationships/hyperlink" Target="http://krim.ros-spravka.ru/catalog/universities/krymskiy_gosudarstvennyy_meditsinskiy_universite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kcoll.cfuv.ru/?p=1165" TargetMode="External"/><Relationship Id="rId2" Type="http://schemas.openxmlformats.org/officeDocument/2006/relationships/hyperlink" Target="http://bkcoll.cfuv.ru/?p=29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kcoll.cfuv.ru/?p=1187" TargetMode="External"/><Relationship Id="rId5" Type="http://schemas.openxmlformats.org/officeDocument/2006/relationships/hyperlink" Target="http://bkcoll.cfuv.ru/?p=1182" TargetMode="External"/><Relationship Id="rId4" Type="http://schemas.openxmlformats.org/officeDocument/2006/relationships/hyperlink" Target="http://bkcoll.cfuv.ru/?p=117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ac.cfuv.ru/wp-content/uploads/2016/06/elektrik.pdf" TargetMode="External"/><Relationship Id="rId7" Type="http://schemas.openxmlformats.org/officeDocument/2006/relationships/hyperlink" Target="http://pac.cfuv.ru/wp-content/uploads/2016/06/compseti.pdf" TargetMode="External"/><Relationship Id="rId2" Type="http://schemas.openxmlformats.org/officeDocument/2006/relationships/hyperlink" Target="http://pac.cfuv.ru/wp-content/uploads/2016/06/mehani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c.cfuv.ru/wp-content/uploads/2016/06/agronom.pdf" TargetMode="External"/><Relationship Id="rId5" Type="http://schemas.openxmlformats.org/officeDocument/2006/relationships/hyperlink" Target="http://pac.cfuv.ru/wp-content/uploads/2016/06/zootehnik.pdf" TargetMode="External"/><Relationship Id="rId4" Type="http://schemas.openxmlformats.org/officeDocument/2006/relationships/hyperlink" Target="http://pac.cfuv.ru/wp-content/uploads/2016/06/veterinar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</p:spPr>
        <p:txBody>
          <a:bodyPr/>
          <a:lstStyle/>
          <a:p>
            <a:r>
              <a:rPr lang="ru-RU" dirty="0" smtClean="0"/>
              <a:t>«Куда пойти учиться. Обзор учебных заведений Крыма».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800080"/>
                </a:solidFill>
              </a:rPr>
              <a:t>Подготовила:</a:t>
            </a:r>
          </a:p>
          <a:p>
            <a:r>
              <a:rPr lang="ru-RU" dirty="0" smtClean="0">
                <a:solidFill>
                  <a:srgbClr val="800080"/>
                </a:solidFill>
              </a:rPr>
              <a:t>Педагог-психолог МБОУ «СШ №16»</a:t>
            </a:r>
          </a:p>
          <a:p>
            <a:r>
              <a:rPr lang="ru-RU" dirty="0" smtClean="0">
                <a:solidFill>
                  <a:srgbClr val="800080"/>
                </a:solidFill>
              </a:rPr>
              <a:t>Кислая Т.А.</a:t>
            </a:r>
            <a:endParaRPr lang="ru-RU" dirty="0"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ВУЗЫ КРЫМА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429684" cy="571504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1800" u="sng" dirty="0" smtClean="0">
                <a:solidFill>
                  <a:srgbClr val="3333FF"/>
                </a:solidFill>
              </a:rPr>
              <a:t>ФГАОУ ВО "Крымский федеральный университет имени В.И Вернадского». г.Симферополь,  </a:t>
            </a:r>
            <a:r>
              <a:rPr lang="ru-RU" sz="1600" dirty="0" smtClean="0"/>
              <a:t>проспект Академика Вернадского, 4.</a:t>
            </a:r>
          </a:p>
          <a:p>
            <a:pPr>
              <a:buFontTx/>
              <a:buChar char="-"/>
            </a:pPr>
            <a:r>
              <a:rPr lang="ru-RU" sz="1800" u="sng" dirty="0" smtClean="0">
                <a:solidFill>
                  <a:srgbClr val="3333FF"/>
                </a:solidFill>
              </a:rPr>
              <a:t>Севастопольский государственный университет СЕВГУ</a:t>
            </a:r>
          </a:p>
          <a:p>
            <a:pPr>
              <a:buFontTx/>
              <a:buChar char="-"/>
            </a:pPr>
            <a:r>
              <a:rPr lang="ru-RU" sz="1800" u="sng" dirty="0" smtClean="0">
                <a:solidFill>
                  <a:srgbClr val="3333FF"/>
                </a:solidFill>
              </a:rPr>
              <a:t>ГБОУВО РК «Крымский инженерно-педагогический университет»    </a:t>
            </a:r>
          </a:p>
          <a:p>
            <a:pPr>
              <a:buNone/>
            </a:pPr>
            <a:r>
              <a:rPr lang="ru-RU" sz="1800" dirty="0" smtClean="0">
                <a:solidFill>
                  <a:srgbClr val="3333FF"/>
                </a:solidFill>
              </a:rPr>
              <a:t>       </a:t>
            </a:r>
            <a:r>
              <a:rPr lang="ru-RU" sz="1600" dirty="0" smtClean="0"/>
              <a:t>г. Симферополь, пер.Учебный, 8  </a:t>
            </a:r>
          </a:p>
          <a:p>
            <a:pPr>
              <a:buFontTx/>
              <a:buChar char="-"/>
            </a:pPr>
            <a:r>
              <a:rPr lang="ru-RU" sz="1600" cap="all" dirty="0" smtClean="0">
                <a:hlinkClick r:id="rId2"/>
              </a:rPr>
              <a:t>СЕВАСТОПОЛЬСКИЙ ФИЛИАЛ МОСКОВСКОГО ГОСУДАРСТВЕННОГО УНИВЕРСИТЕТА ИМЕНИ М.В.ЛОМОНОСОВА, (ФИЛИАЛ МГУ В Г.СЕВАСТОПОЛЬ)</a:t>
            </a:r>
            <a:r>
              <a:rPr lang="ru-RU" sz="1600" b="1" dirty="0" smtClean="0"/>
              <a:t> </a:t>
            </a:r>
            <a:r>
              <a:rPr lang="ru-RU" sz="1600" dirty="0" smtClean="0"/>
              <a:t>ул. Героев Севастополя, 7</a:t>
            </a:r>
          </a:p>
          <a:p>
            <a:pPr>
              <a:buFontTx/>
              <a:buChar char="-"/>
            </a:pPr>
            <a:r>
              <a:rPr lang="ru-RU" sz="1600" cap="all" dirty="0" smtClean="0">
                <a:hlinkClick r:id="rId3"/>
              </a:rPr>
              <a:t>КРЫМСКИЙ ФИЛИАЛ ГОСУДАРСТВЕННОГО МОРСКОГО УНИВЕРСИТЕТА ИМЕНИ АДМИРАЛА Ф.Ф. УШАКОВА (ГМУ ИМЕНИ АДМИРАЛА Ф.Ф. УШАКОВА)</a:t>
            </a:r>
            <a:r>
              <a:rPr lang="ru-RU" sz="1600" dirty="0" smtClean="0"/>
              <a:t> г. Севастополь </a:t>
            </a:r>
            <a:br>
              <a:rPr lang="ru-RU" sz="1600" dirty="0" smtClean="0"/>
            </a:br>
            <a:r>
              <a:rPr lang="ru-RU" sz="1600" dirty="0" smtClean="0"/>
              <a:t>ул. Героев Севастополя, 7 , корпус 8/22</a:t>
            </a:r>
          </a:p>
          <a:p>
            <a:pPr>
              <a:buFontTx/>
              <a:buChar char="-"/>
            </a:pPr>
            <a:r>
              <a:rPr lang="ru-RU" sz="1600" cap="all" dirty="0" smtClean="0">
                <a:hlinkClick r:id="rId4"/>
              </a:rPr>
              <a:t>МЕДИЦИНСКАЯ АКАДЕМИЯ ИМЕНИ С. И. ГЕОРГИЕВСКОГО КФУ ИМ. В.И. ВЕРНАДСКОГО</a:t>
            </a: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г. Симферополь  </a:t>
            </a:r>
            <a:r>
              <a:rPr lang="ru-RU" sz="1600" b="1" dirty="0" smtClean="0"/>
              <a:t>ул. бульвар Ленина, 5/7</a:t>
            </a:r>
          </a:p>
          <a:p>
            <a:pPr>
              <a:buFontTx/>
              <a:buChar char="-"/>
            </a:pPr>
            <a:r>
              <a:rPr lang="ru-RU" sz="1600" cap="all" dirty="0" smtClean="0">
                <a:hlinkClick r:id="rId5"/>
              </a:rPr>
              <a:t>КЕРЧЕНСКИЙ ГОСУДАРСТВЕННЫЙ МОРСКОЙ ТЕХНОЛОГИЧЕСКИЙ УНИВЕРСИТЕТ (КГМТУ)</a:t>
            </a:r>
            <a:r>
              <a:rPr lang="ru-RU" sz="1600" dirty="0" smtClean="0"/>
              <a:t> г. Керчь  </a:t>
            </a:r>
            <a:r>
              <a:rPr lang="ru-RU" sz="1600" b="1" dirty="0" smtClean="0"/>
              <a:t>ул. Орджоникидзе, 82</a:t>
            </a:r>
          </a:p>
          <a:p>
            <a:pPr>
              <a:buFontTx/>
              <a:buChar char="-"/>
            </a:pPr>
            <a:r>
              <a:rPr lang="ru-RU" sz="1600" cap="all" dirty="0" smtClean="0">
                <a:hlinkClick r:id="rId6"/>
              </a:rPr>
              <a:t>УНИВЕРСИТЕТ ЭКОНОМИКИ И УПРАВЛЕНИЯ (УЭУ)</a:t>
            </a:r>
            <a:r>
              <a:rPr lang="ru-RU" sz="1600" dirty="0" smtClean="0"/>
              <a:t> г. Симферополь  </a:t>
            </a:r>
            <a:r>
              <a:rPr lang="ru-RU" sz="1600" b="1" dirty="0" smtClean="0"/>
              <a:t>ул. Крымской Правды,4 </a:t>
            </a:r>
          </a:p>
          <a:p>
            <a:pPr>
              <a:buFontTx/>
              <a:buChar char="-"/>
            </a:pPr>
            <a:r>
              <a:rPr lang="ru-RU" sz="1600" cap="all" dirty="0" smtClean="0">
                <a:hlinkClick r:id="rId7"/>
              </a:rPr>
              <a:t>КРЫМСКИЙ ЮРИДИЧЕСКИЙ ИНСТИТУТ, ФИЛИАЛ АКАДЕМИИ ГЕНЕРАЛЬНОЙ ПРОКУРАТУРЫ РФ (КЮИ)</a:t>
            </a:r>
            <a:r>
              <a:rPr lang="ru-RU" sz="1600" dirty="0" smtClean="0"/>
              <a:t> г. Симферополь  </a:t>
            </a:r>
            <a:r>
              <a:rPr lang="ru-RU" sz="1600" b="1" dirty="0" smtClean="0"/>
              <a:t>ул. Гоголя, 9</a:t>
            </a:r>
            <a:endParaRPr lang="ru-RU" sz="1600" dirty="0" smtClean="0"/>
          </a:p>
          <a:p>
            <a:pPr algn="r">
              <a:buNone/>
            </a:pPr>
            <a:r>
              <a:rPr lang="ru-RU" sz="1600" b="1" dirty="0" smtClean="0"/>
              <a:t>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3191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АВТОНОМНАЯ НЕКОММЕРЧЕСКАЯ ОРГАНИЗАЦИЯ «ПРОФЕССИОНАЛЬНАЯ ОБРАЗОВАТЕЛЬНАЯ ОРГАНИЗАЦИЯ МЕДИЦИНСКИЙ КОЛЛЕДЖ «МОНАДА»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                                                                                                                         Адрес: </a:t>
            </a:r>
            <a:r>
              <a:rPr lang="ru-RU" sz="1600" dirty="0" smtClean="0"/>
              <a:t> г. Евпатория, ул. Революции, д.60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472518" cy="592933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800080"/>
                </a:solidFill>
              </a:rPr>
              <a:t>         </a:t>
            </a:r>
            <a:r>
              <a:rPr lang="ru-RU" sz="4000" b="1" dirty="0" smtClean="0">
                <a:solidFill>
                  <a:srgbClr val="800080"/>
                </a:solidFill>
              </a:rPr>
              <a:t>Специальность  «Лечебное дело»  </a:t>
            </a:r>
            <a:r>
              <a:rPr lang="ru-RU" sz="4000" dirty="0" smtClean="0">
                <a:solidFill>
                  <a:srgbClr val="800080"/>
                </a:solidFill>
              </a:rPr>
              <a:t>Квалификация – фельдшер.</a:t>
            </a:r>
          </a:p>
          <a:p>
            <a:r>
              <a:rPr lang="ru-RU" sz="4000" b="1" dirty="0" smtClean="0"/>
              <a:t>Очная форма</a:t>
            </a:r>
            <a:r>
              <a:rPr lang="ru-RU" sz="4000" dirty="0" smtClean="0"/>
              <a:t> обучения на базе среднего общего образования</a:t>
            </a:r>
          </a:p>
          <a:p>
            <a:r>
              <a:rPr lang="ru-RU" sz="4000" dirty="0" smtClean="0"/>
              <a:t>(11 классов),</a:t>
            </a:r>
          </a:p>
          <a:p>
            <a:r>
              <a:rPr lang="ru-RU" sz="4000" dirty="0" smtClean="0"/>
              <a:t>срок обучения – 3 года 10 месяцев.</a:t>
            </a:r>
          </a:p>
          <a:p>
            <a:endParaRPr lang="ru-RU" sz="4000" dirty="0" smtClean="0"/>
          </a:p>
          <a:p>
            <a:pPr>
              <a:buNone/>
            </a:pPr>
            <a:r>
              <a:rPr lang="ru-RU" sz="4000" b="1" dirty="0" smtClean="0">
                <a:solidFill>
                  <a:srgbClr val="800080"/>
                </a:solidFill>
              </a:rPr>
              <a:t>        Специальность "Сестринское дело»  </a:t>
            </a:r>
            <a:r>
              <a:rPr lang="ru-RU" sz="4000" dirty="0" smtClean="0">
                <a:solidFill>
                  <a:srgbClr val="800080"/>
                </a:solidFill>
              </a:rPr>
              <a:t>Квалификация - медицинская сестра (медицинский брат)</a:t>
            </a:r>
          </a:p>
          <a:p>
            <a:r>
              <a:rPr lang="ru-RU" sz="4000" b="1" dirty="0" smtClean="0"/>
              <a:t>Очная форма</a:t>
            </a:r>
            <a:r>
              <a:rPr lang="ru-RU" sz="4000" dirty="0" smtClean="0"/>
              <a:t> обучения на базе среднего общего образования ( 11 классов)</a:t>
            </a:r>
          </a:p>
          <a:p>
            <a:r>
              <a:rPr lang="ru-RU" sz="4000" dirty="0" smtClean="0"/>
              <a:t>Срок обучения - 2 года 10 месяцев.</a:t>
            </a:r>
          </a:p>
          <a:p>
            <a:r>
              <a:rPr lang="ru-RU" sz="4000" b="1" dirty="0" smtClean="0"/>
              <a:t>Очная форма</a:t>
            </a:r>
            <a:r>
              <a:rPr lang="ru-RU" sz="4000" dirty="0" smtClean="0"/>
              <a:t> обучения на базе основного общего образования ( 9 классов),</a:t>
            </a:r>
          </a:p>
          <a:p>
            <a:r>
              <a:rPr lang="ru-RU" sz="4000" dirty="0" smtClean="0"/>
              <a:t>Срок обучения - 3 года 10 месяцев.</a:t>
            </a:r>
          </a:p>
          <a:p>
            <a:r>
              <a:rPr lang="ru-RU" sz="4000" b="1" dirty="0" err="1" smtClean="0"/>
              <a:t>Очно-заочная</a:t>
            </a:r>
            <a:r>
              <a:rPr lang="ru-RU" sz="4000" b="1" dirty="0" smtClean="0"/>
              <a:t> форма</a:t>
            </a:r>
            <a:r>
              <a:rPr lang="ru-RU" sz="4000" dirty="0" smtClean="0"/>
              <a:t> обучения на базе среднего общего образования (11 классов),</a:t>
            </a:r>
          </a:p>
          <a:p>
            <a:r>
              <a:rPr lang="ru-RU" sz="4000" dirty="0" smtClean="0"/>
              <a:t>Срок обучения - 3 года 10 месяцев.</a:t>
            </a:r>
          </a:p>
          <a:p>
            <a:endParaRPr lang="ru-RU" sz="4000" dirty="0" smtClean="0"/>
          </a:p>
          <a:p>
            <a:r>
              <a:rPr lang="ru-RU" sz="4000" dirty="0" smtClean="0">
                <a:solidFill>
                  <a:srgbClr val="800080"/>
                </a:solidFill>
              </a:rPr>
              <a:t> </a:t>
            </a:r>
            <a:r>
              <a:rPr lang="ru-RU" sz="4000" b="1" dirty="0" smtClean="0">
                <a:solidFill>
                  <a:srgbClr val="800080"/>
                </a:solidFill>
              </a:rPr>
              <a:t>Специальность «Фармация»  </a:t>
            </a:r>
            <a:r>
              <a:rPr lang="ru-RU" sz="4000" dirty="0" smtClean="0">
                <a:solidFill>
                  <a:srgbClr val="800080"/>
                </a:solidFill>
              </a:rPr>
              <a:t>Квалификация – фармацевт.</a:t>
            </a:r>
          </a:p>
          <a:p>
            <a:r>
              <a:rPr lang="ru-RU" sz="4000" b="1" dirty="0" smtClean="0"/>
              <a:t>Очная форма</a:t>
            </a:r>
            <a:r>
              <a:rPr lang="ru-RU" sz="4000" dirty="0" smtClean="0"/>
              <a:t> обучения на базе среднего общего образования (11 классов),</a:t>
            </a:r>
          </a:p>
          <a:p>
            <a:r>
              <a:rPr lang="ru-RU" sz="4000" dirty="0" smtClean="0"/>
              <a:t>срок обучения – 2 года 10 месяцев.</a:t>
            </a:r>
          </a:p>
          <a:p>
            <a:r>
              <a:rPr lang="ru-RU" sz="4000" b="1" dirty="0" smtClean="0"/>
              <a:t>Очная форма</a:t>
            </a:r>
            <a:r>
              <a:rPr lang="ru-RU" sz="4000" dirty="0" smtClean="0"/>
              <a:t> обучения на базе основного общего образования (9 классов),</a:t>
            </a:r>
          </a:p>
          <a:p>
            <a:r>
              <a:rPr lang="ru-RU" sz="4000" dirty="0" smtClean="0"/>
              <a:t>срок обучения – 3 года 10 месяцев.</a:t>
            </a:r>
          </a:p>
          <a:p>
            <a:r>
              <a:rPr lang="ru-RU" sz="4000" b="1" dirty="0" err="1" smtClean="0"/>
              <a:t>Очно</a:t>
            </a:r>
            <a:r>
              <a:rPr lang="ru-RU" sz="4000" b="1" dirty="0" smtClean="0"/>
              <a:t> - заочная форма</a:t>
            </a:r>
            <a:r>
              <a:rPr lang="ru-RU" sz="4000" dirty="0" smtClean="0"/>
              <a:t> обучения на базе среднего общего образования (11 классов),</a:t>
            </a:r>
          </a:p>
          <a:p>
            <a:r>
              <a:rPr lang="ru-RU" sz="4000" dirty="0" smtClean="0"/>
              <a:t>срок обучения – 3 года 10 месяцев.</a:t>
            </a:r>
          </a:p>
          <a:p>
            <a:r>
              <a:rPr lang="ru-RU" sz="4000" b="1" dirty="0" err="1" smtClean="0"/>
              <a:t>Очно</a:t>
            </a:r>
            <a:r>
              <a:rPr lang="ru-RU" sz="4000" b="1" dirty="0" smtClean="0"/>
              <a:t> - заочная форма</a:t>
            </a:r>
            <a:r>
              <a:rPr lang="ru-RU" sz="4000" dirty="0" smtClean="0"/>
              <a:t> обучения на базе медицинского образования,</a:t>
            </a:r>
          </a:p>
          <a:p>
            <a:r>
              <a:rPr lang="ru-RU" sz="4000" dirty="0" smtClean="0"/>
              <a:t>срок обучения – 2 года 6 месяцев.</a:t>
            </a:r>
          </a:p>
          <a:p>
            <a:pPr algn="ctr">
              <a:buNone/>
            </a:pPr>
            <a:endParaRPr lang="ru-RU" sz="4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ru-RU" b="1" dirty="0" smtClean="0"/>
              <a:t> </a:t>
            </a:r>
            <a:r>
              <a:rPr lang="ru-RU" sz="2200" b="1" dirty="0" smtClean="0">
                <a:solidFill>
                  <a:srgbClr val="800080"/>
                </a:solidFill>
              </a:rPr>
              <a:t>Государственное бюджетное профессиональное образовательное учреждение Республики Крым "Евпаторийский техникум строительных технологий и сферы обслуживания»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                                                                                                </a:t>
            </a:r>
            <a:r>
              <a:rPr lang="ru-RU" sz="1800" dirty="0" smtClean="0"/>
              <a:t> г. Евпатория, ул. Крупской, 7 </a:t>
            </a:r>
            <a:br>
              <a:rPr lang="ru-RU" sz="1800" dirty="0" smtClean="0"/>
            </a:br>
            <a:r>
              <a:rPr lang="ru-RU" sz="1800" dirty="0" smtClean="0"/>
              <a:t>                                                                                                       </a:t>
            </a:r>
            <a:r>
              <a:rPr lang="ru-RU" sz="1800" b="1" dirty="0" smtClean="0"/>
              <a:t> Контактный телефон:</a:t>
            </a:r>
            <a:r>
              <a:rPr lang="ru-RU" sz="1800" dirty="0" smtClean="0"/>
              <a:t>(36569) 5-04-19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СПЕЦИАЛЬНОСТИ:</a:t>
            </a:r>
          </a:p>
          <a:p>
            <a:pPr>
              <a:buNone/>
            </a:pPr>
            <a:r>
              <a:rPr lang="ru-RU" dirty="0" smtClean="0"/>
              <a:t>    повар, кондитер, продавец продовольственных товаров, продавец непродовольственных товаров, контролер-кассир, официант, Бармен, электрогазосварщик, слесарь-сантехник, штукатур, Маляр, облицовщик-плиточник, столяр, монтажник каркасно-обшивочных конструкций.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>
                <a:solidFill>
                  <a:srgbClr val="800080"/>
                </a:solidFill>
              </a:rPr>
              <a:t>Государственное бюджетное профессиональное образовательное учреждение Республики Крым "Евпаторийский индустриальный техникум»</a:t>
            </a:r>
            <a:r>
              <a:rPr lang="ru-RU" sz="2200" b="1" i="1" dirty="0" smtClean="0"/>
              <a:t/>
            </a:r>
            <a:br>
              <a:rPr lang="ru-RU" sz="2200" b="1" i="1" dirty="0" smtClean="0"/>
            </a:br>
            <a:r>
              <a:rPr lang="ru-RU" sz="2200" b="1" i="1" dirty="0" smtClean="0"/>
              <a:t>                                                                          </a:t>
            </a:r>
            <a:r>
              <a:rPr lang="ru-RU" sz="1800" b="1" dirty="0" smtClean="0"/>
              <a:t>г.Евпатория, Раздольненское шоссе, 13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72518" cy="521497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dirty="0" smtClean="0"/>
              <a:t>       На</a:t>
            </a:r>
            <a:r>
              <a:rPr lang="ru-RU" sz="3800" dirty="0" smtClean="0"/>
              <a:t> </a:t>
            </a:r>
            <a:r>
              <a:rPr lang="ru-RU" sz="3800" b="1" dirty="0" smtClean="0"/>
              <a:t>2018-2019 учебный год</a:t>
            </a:r>
            <a:r>
              <a:rPr lang="ru-RU" sz="3800" dirty="0" smtClean="0"/>
              <a:t> будет осуществляться набор по следующим профессиям:</a:t>
            </a:r>
            <a:br>
              <a:rPr lang="ru-RU" sz="3800" dirty="0" smtClean="0"/>
            </a:br>
            <a:endParaRPr lang="ru-RU" sz="3800" dirty="0" smtClean="0"/>
          </a:p>
          <a:p>
            <a:r>
              <a:rPr lang="ru-RU" sz="3800" b="1" dirty="0" smtClean="0"/>
              <a:t>Автомеханик на базе 9 классов </a:t>
            </a:r>
            <a:endParaRPr lang="ru-RU" sz="3800" dirty="0" smtClean="0"/>
          </a:p>
          <a:p>
            <a:r>
              <a:rPr lang="ru-RU" sz="3800" b="1" dirty="0" smtClean="0"/>
              <a:t>Автомеханик на базе 11 классов </a:t>
            </a:r>
            <a:endParaRPr lang="ru-RU" sz="3800" dirty="0" smtClean="0"/>
          </a:p>
          <a:p>
            <a:r>
              <a:rPr lang="ru-RU" sz="3800" b="1" dirty="0" smtClean="0"/>
              <a:t>Электромонтер по ремонту и обслуживанию электрооборудования</a:t>
            </a:r>
            <a:r>
              <a:rPr lang="ru-RU" sz="3800" dirty="0" smtClean="0"/>
              <a:t> на базе 11 классов</a:t>
            </a:r>
          </a:p>
          <a:p>
            <a:r>
              <a:rPr lang="ru-RU" sz="3800" b="1" dirty="0" smtClean="0"/>
              <a:t>Электромонтер по ремонту и обслуживанию электрооборудования</a:t>
            </a:r>
            <a:r>
              <a:rPr lang="ru-RU" sz="3800" dirty="0" smtClean="0"/>
              <a:t> на базе 9 классов </a:t>
            </a:r>
          </a:p>
          <a:p>
            <a:r>
              <a:rPr lang="ru-RU" sz="3800" b="1" dirty="0" smtClean="0"/>
              <a:t>Мастер по техническому обслуживанию и ремонту машинно-тракторного парка</a:t>
            </a:r>
            <a:r>
              <a:rPr lang="ru-RU" sz="3800" dirty="0" smtClean="0"/>
              <a:t> на базе 9 классов </a:t>
            </a:r>
            <a:br>
              <a:rPr lang="ru-RU" sz="3800" dirty="0" smtClean="0"/>
            </a:br>
            <a:endParaRPr lang="ru-RU" sz="3800" dirty="0" smtClean="0"/>
          </a:p>
          <a:p>
            <a:pPr>
              <a:buNone/>
            </a:pPr>
            <a:endParaRPr lang="ru-RU" sz="3800" dirty="0" smtClean="0"/>
          </a:p>
          <a:p>
            <a:pPr algn="ctr">
              <a:buNone/>
            </a:pPr>
            <a:r>
              <a:rPr lang="ru-RU" sz="3800" b="1" i="1" u="sng" dirty="0" smtClean="0"/>
              <a:t>Напоминаем о преимуществах обучения в нашем техникуме:</a:t>
            </a:r>
            <a:endParaRPr lang="ru-RU" sz="3800" dirty="0" smtClean="0"/>
          </a:p>
          <a:p>
            <a:pPr algn="ctr">
              <a:buNone/>
            </a:pPr>
            <a:r>
              <a:rPr lang="ru-RU" sz="3800" b="1" i="1" dirty="0" smtClean="0"/>
              <a:t>Прием в техникум производится </a:t>
            </a:r>
            <a:r>
              <a:rPr lang="ru-RU" sz="3800" b="1" i="1" u="sng" dirty="0" smtClean="0"/>
              <a:t>без вступительных экзаменов</a:t>
            </a:r>
            <a:r>
              <a:rPr lang="ru-RU" sz="3800" b="1" i="1" dirty="0" smtClean="0"/>
              <a:t>.</a:t>
            </a:r>
            <a:endParaRPr lang="ru-RU" sz="3800" dirty="0" smtClean="0"/>
          </a:p>
          <a:p>
            <a:pPr algn="ctr">
              <a:buNone/>
            </a:pPr>
            <a:r>
              <a:rPr lang="ru-RU" sz="3800" b="1" i="1" dirty="0" smtClean="0"/>
              <a:t>Принятые на обучение обеспечиваются стипендией.</a:t>
            </a:r>
            <a:endParaRPr lang="ru-RU" sz="3800" dirty="0" smtClean="0"/>
          </a:p>
          <a:p>
            <a:pPr algn="ctr">
              <a:buNone/>
            </a:pPr>
            <a:r>
              <a:rPr lang="ru-RU" sz="3800" b="1" i="1" dirty="0" smtClean="0"/>
              <a:t>Иногородним предоставляется общежитие.</a:t>
            </a:r>
            <a:endParaRPr lang="ru-RU" sz="3800" dirty="0" smtClean="0"/>
          </a:p>
          <a:p>
            <a:pPr algn="ctr">
              <a:buNone/>
            </a:pPr>
            <a:r>
              <a:rPr lang="ru-RU" sz="3800" b="1" i="1" dirty="0" smtClean="0"/>
              <a:t>В техникуме работает столовая, буфет.</a:t>
            </a:r>
            <a:r>
              <a:rPr lang="ru-RU" sz="3800" b="1" dirty="0" smtClean="0"/>
              <a:t>   </a:t>
            </a:r>
            <a:endParaRPr lang="ru-RU" sz="3800" dirty="0" smtClean="0"/>
          </a:p>
          <a:p>
            <a:pPr algn="ctr">
              <a:buNone/>
            </a:pPr>
            <a:r>
              <a:rPr lang="ru-RU" sz="3800" b="1" dirty="0" smtClean="0"/>
              <a:t>Обращаться в приемную комиссию или по тел. + 7 978 714 88 52, +7 978 793 99 20, +7 978 731 66 81.</a:t>
            </a:r>
            <a:endParaRPr lang="ru-RU" sz="3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800080"/>
                </a:solidFill>
              </a:rPr>
              <a:t>Бахчисарайский колледж строительства, архитектуры и дизайна </a:t>
            </a:r>
            <a:br>
              <a:rPr lang="ru-RU" sz="3200" dirty="0" smtClean="0">
                <a:solidFill>
                  <a:srgbClr val="800080"/>
                </a:solidFill>
              </a:rPr>
            </a:br>
            <a:r>
              <a:rPr lang="ru-RU" sz="3200" dirty="0" smtClean="0">
                <a:solidFill>
                  <a:srgbClr val="800080"/>
                </a:solidFill>
              </a:rPr>
              <a:t>КФУ им. В.И. Вернадского  </a:t>
            </a:r>
            <a:r>
              <a:rPr lang="ru-RU" sz="3200" dirty="0" smtClean="0">
                <a:solidFill>
                  <a:srgbClr val="0000CC"/>
                </a:solidFill>
              </a:rPr>
              <a:t/>
            </a:r>
            <a:br>
              <a:rPr lang="ru-RU" sz="3200" dirty="0" smtClean="0">
                <a:solidFill>
                  <a:srgbClr val="0000CC"/>
                </a:solidFill>
              </a:rPr>
            </a:br>
            <a:r>
              <a:rPr lang="ru-RU" sz="3200" dirty="0" smtClean="0"/>
              <a:t>                                                 </a:t>
            </a:r>
            <a:r>
              <a:rPr lang="ru-RU" sz="2000" dirty="0" smtClean="0"/>
              <a:t>г. Бахчисарай, ул. Советская, 9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2687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СПЕЦИАЛЬНОСТИ: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800080"/>
                </a:solidFill>
                <a:hlinkClick r:id="rId2"/>
              </a:rPr>
              <a:t>Дизайн (по отраслям)</a:t>
            </a:r>
            <a:endParaRPr lang="ru-RU" b="1" u="sng" dirty="0" smtClean="0">
              <a:solidFill>
                <a:srgbClr val="800080"/>
              </a:solidFill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800080"/>
                </a:solidFill>
                <a:hlinkClick r:id="rId3"/>
              </a:rPr>
              <a:t>Садово-парковое и ландшафтное строительство</a:t>
            </a:r>
            <a:endParaRPr lang="ru-RU" b="1" u="sng" dirty="0" smtClean="0">
              <a:solidFill>
                <a:srgbClr val="800080"/>
              </a:solidFill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800080"/>
                </a:solidFill>
                <a:hlinkClick r:id="rId4"/>
              </a:rPr>
              <a:t> «Строительство и эксплуатация зданий и сооружений»</a:t>
            </a:r>
            <a:endParaRPr lang="ru-RU" b="1" u="sng" dirty="0" smtClean="0">
              <a:solidFill>
                <a:srgbClr val="800080"/>
              </a:solidFill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800080"/>
                </a:solidFill>
                <a:hlinkClick r:id="rId5"/>
              </a:rPr>
              <a:t>«Архитектура»</a:t>
            </a:r>
            <a:endParaRPr lang="ru-RU" b="1" u="sng" dirty="0" smtClean="0">
              <a:solidFill>
                <a:srgbClr val="800080"/>
              </a:solidFill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800080"/>
                </a:solidFill>
                <a:hlinkClick r:id="rId6"/>
              </a:rPr>
              <a:t>«Монтаж и эксплуатация оборудования и систем газоснабжения»</a:t>
            </a:r>
            <a:endParaRPr lang="ru-RU" i="1" u="sng" dirty="0"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800080"/>
                </a:solidFill>
              </a:rPr>
              <a:t>ПРИБРЕЖНЕНСКИЙ АГРАРНЫЙ КОЛЛЕДЖ (ФИЛИАЛ)</a:t>
            </a:r>
            <a:br>
              <a:rPr lang="ru-RU" sz="2700" b="1" dirty="0" smtClean="0">
                <a:solidFill>
                  <a:srgbClr val="800080"/>
                </a:solidFill>
              </a:rPr>
            </a:br>
            <a:r>
              <a:rPr lang="ru-RU" sz="2700" b="1" dirty="0" smtClean="0">
                <a:solidFill>
                  <a:srgbClr val="800080"/>
                </a:solidFill>
              </a:rPr>
              <a:t> «КРЫМСКИЙ ФЕДЕРАЛЬНЫЙ УНИВЕРСИТЕТ имени В.И. ВЕРНАДСКОГО»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                                                               </a:t>
            </a:r>
            <a:r>
              <a:rPr lang="ru-RU" sz="2200" dirty="0" smtClean="0"/>
              <a:t> с. Прибрежное, ул. Морская, 2.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72518" cy="50006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    Специальности:</a:t>
            </a:r>
            <a:r>
              <a:rPr lang="ru-RU" i="1" u="sng" dirty="0" smtClean="0">
                <a:hlinkClick r:id="rId2"/>
              </a:rPr>
              <a:t> </a:t>
            </a:r>
          </a:p>
          <a:p>
            <a:r>
              <a:rPr lang="ru-RU" sz="3500" u="sng" dirty="0" smtClean="0">
                <a:hlinkClick r:id="rId2"/>
              </a:rPr>
              <a:t>Механизация сельского хозяйства  (Техник-механик</a:t>
            </a:r>
            <a:r>
              <a:rPr lang="ru-RU" sz="3500" u="sng" dirty="0" smtClean="0">
                <a:solidFill>
                  <a:srgbClr val="3333FF"/>
                </a:solidFill>
              </a:rPr>
              <a:t>)</a:t>
            </a:r>
          </a:p>
          <a:p>
            <a:r>
              <a:rPr lang="ru-RU" sz="3500" u="sng" dirty="0" smtClean="0">
                <a:hlinkClick r:id="rId3"/>
              </a:rPr>
              <a:t>Электрификация и автоматизация сельского хозяйства (Техник-электрик</a:t>
            </a:r>
            <a:r>
              <a:rPr lang="ru-RU" sz="3500" u="sng" dirty="0" smtClean="0">
                <a:solidFill>
                  <a:srgbClr val="3333FF"/>
                </a:solidFill>
              </a:rPr>
              <a:t>)</a:t>
            </a:r>
            <a:r>
              <a:rPr lang="ru-RU" sz="3500" u="sng" dirty="0" smtClean="0">
                <a:solidFill>
                  <a:srgbClr val="3333FF"/>
                </a:solidFill>
                <a:hlinkClick r:id="rId4"/>
              </a:rPr>
              <a:t> </a:t>
            </a:r>
          </a:p>
          <a:p>
            <a:r>
              <a:rPr lang="ru-RU" sz="3500" u="sng" dirty="0" smtClean="0">
                <a:hlinkClick r:id="rId4"/>
              </a:rPr>
              <a:t>Ветеринария (Ветеринарный фельдшер</a:t>
            </a:r>
            <a:r>
              <a:rPr lang="ru-RU" sz="3500" u="sng" dirty="0" smtClean="0">
                <a:solidFill>
                  <a:srgbClr val="3333FF"/>
                </a:solidFill>
              </a:rPr>
              <a:t>)</a:t>
            </a:r>
            <a:r>
              <a:rPr lang="ru-RU" sz="3500" u="sng" dirty="0" smtClean="0">
                <a:hlinkClick r:id="rId5"/>
              </a:rPr>
              <a:t> </a:t>
            </a:r>
          </a:p>
          <a:p>
            <a:r>
              <a:rPr lang="ru-RU" sz="3500" u="sng" dirty="0" smtClean="0">
                <a:hlinkClick r:id="rId5"/>
              </a:rPr>
              <a:t>Зоотехния  (Зоотехник</a:t>
            </a:r>
            <a:r>
              <a:rPr lang="ru-RU" sz="3500" u="sng" dirty="0" smtClean="0">
                <a:solidFill>
                  <a:srgbClr val="3333FF"/>
                </a:solidFill>
              </a:rPr>
              <a:t>)</a:t>
            </a:r>
          </a:p>
          <a:p>
            <a:r>
              <a:rPr lang="ru-RU" sz="3500" u="sng" dirty="0" smtClean="0">
                <a:hlinkClick r:id="rId6"/>
              </a:rPr>
              <a:t> Агрономия (Агроном</a:t>
            </a:r>
            <a:r>
              <a:rPr lang="ru-RU" sz="3500" u="sng" dirty="0" smtClean="0">
                <a:solidFill>
                  <a:srgbClr val="3333FF"/>
                </a:solidFill>
              </a:rPr>
              <a:t>)</a:t>
            </a:r>
          </a:p>
          <a:p>
            <a:r>
              <a:rPr lang="ru-RU" sz="3500" u="sng" dirty="0" smtClean="0">
                <a:hlinkClick r:id="rId7"/>
              </a:rPr>
              <a:t> Компьютерные сети (</a:t>
            </a:r>
            <a:r>
              <a:rPr lang="ru-RU" sz="3500" u="sng" dirty="0" smtClean="0">
                <a:solidFill>
                  <a:srgbClr val="800080"/>
                </a:solidFill>
                <a:hlinkClick r:id="rId7"/>
              </a:rPr>
              <a:t>Техник по компьютерным сетям</a:t>
            </a:r>
            <a:r>
              <a:rPr lang="ru-RU" sz="3500" u="sng" dirty="0" smtClean="0">
                <a:solidFill>
                  <a:srgbClr val="3333FF"/>
                </a:solidFill>
              </a:rPr>
              <a:t>)</a:t>
            </a:r>
            <a:r>
              <a:rPr lang="ru-RU" sz="3500" dirty="0" smtClean="0">
                <a:solidFill>
                  <a:srgbClr val="3333FF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46" y="70288"/>
            <a:ext cx="8897647" cy="657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642934"/>
          </a:xfrm>
        </p:spPr>
        <p:txBody>
          <a:bodyPr>
            <a:normAutofit fontScale="90000"/>
          </a:bodyPr>
          <a:lstStyle/>
          <a:p>
            <a:pPr algn="r"/>
            <a:r>
              <a:rPr lang="ru-RU" sz="2700" dirty="0" smtClean="0">
                <a:solidFill>
                  <a:srgbClr val="800080"/>
                </a:solidFill>
              </a:rPr>
              <a:t>Евпаторийский институт социальных наук (филиал) ФГАОУ ВО «Крымский федеральный университет им. В.И.Вернадского»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г. Евпатория ул. Просмушкиных, 6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072494" cy="5286412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b="1" dirty="0" smtClean="0"/>
              <a:t>    СПЕЦИАЛЬНОСТИ:</a:t>
            </a:r>
          </a:p>
          <a:p>
            <a:pPr fontAlgn="base">
              <a:buNone/>
            </a:pPr>
            <a:r>
              <a:rPr lang="ru-RU" sz="2400" b="1" dirty="0" smtClean="0"/>
              <a:t>     - Педагогика;</a:t>
            </a:r>
          </a:p>
          <a:p>
            <a:pPr fontAlgn="base">
              <a:buNone/>
            </a:pPr>
            <a:r>
              <a:rPr lang="ru-RU" sz="2400" b="1" dirty="0" smtClean="0"/>
              <a:t>     - Психология и социальная педагогика;</a:t>
            </a:r>
          </a:p>
          <a:p>
            <a:pPr fontAlgn="base">
              <a:buNone/>
            </a:pPr>
            <a:r>
              <a:rPr lang="ru-RU" sz="2400" b="1" dirty="0" smtClean="0"/>
              <a:t>     - Филология (русский язык и литература,  мировая литература);</a:t>
            </a:r>
          </a:p>
          <a:p>
            <a:pPr fontAlgn="base">
              <a:buNone/>
            </a:pPr>
            <a:r>
              <a:rPr lang="ru-RU" sz="2400" b="1" dirty="0" smtClean="0"/>
              <a:t>     -  Зарубежная литература (английский язык  и зарубежная литература);</a:t>
            </a:r>
          </a:p>
          <a:p>
            <a:pPr fontAlgn="base">
              <a:buNone/>
            </a:pPr>
            <a:r>
              <a:rPr lang="ru-RU" sz="2400" b="1" dirty="0" smtClean="0"/>
              <a:t>    - История (история и культура регионов России, историческое краеведение).</a:t>
            </a:r>
          </a:p>
          <a:p>
            <a:pPr fontAlgn="base"/>
            <a:endParaRPr lang="ru-RU" b="1" dirty="0" smtClean="0"/>
          </a:p>
          <a:p>
            <a:pPr fontAlgn="base"/>
            <a:endParaRPr lang="ru-RU" b="1" dirty="0" smtClean="0"/>
          </a:p>
          <a:p>
            <a:pPr fontAlgn="base"/>
            <a:endParaRPr lang="ru-RU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800080"/>
                </a:solidFill>
              </a:rPr>
              <a:t>Федеральное государственное казенное военное образовательное учреждение высшего профессионального образования «Черноморское высшее военно-морское ордена Красной Звезды училище имени П.С. Нахимова» Министерства обороны Российской Федерации</a:t>
            </a:r>
            <a:br>
              <a:rPr lang="ru-RU" sz="2000" dirty="0" smtClean="0">
                <a:solidFill>
                  <a:srgbClr val="800080"/>
                </a:solidFill>
              </a:rPr>
            </a:br>
            <a:r>
              <a:rPr lang="ru-RU" sz="2000" dirty="0" smtClean="0">
                <a:solidFill>
                  <a:srgbClr val="800080"/>
                </a:solidFill>
              </a:rPr>
              <a:t>г.Севастополь, ул.Дыбенко, д.1а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/>
              <a:t>СПЕЦИАЛЬНОСТИ: </a:t>
            </a:r>
          </a:p>
          <a:p>
            <a:r>
              <a:rPr lang="ru-RU" sz="4400" dirty="0" smtClean="0"/>
              <a:t>судовождение</a:t>
            </a:r>
          </a:p>
          <a:p>
            <a:r>
              <a:rPr lang="ru-RU" sz="4400" dirty="0" smtClean="0"/>
              <a:t>эксплуатация судовых энергетических установок</a:t>
            </a:r>
          </a:p>
          <a:p>
            <a:pPr algn="ctr">
              <a:buNone/>
            </a:pPr>
            <a:r>
              <a:rPr lang="ru-RU" sz="2800" dirty="0" smtClean="0"/>
              <a:t>    Обучение платное. 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303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«Куда пойти учиться. Обзор учебных заведений Крыма».</vt:lpstr>
      <vt:lpstr>АВТОНОМНАЯ НЕКОММЕРЧЕСКАЯ ОРГАНИЗАЦИЯ «ПРОФЕССИОНАЛЬНАЯ ОБРАЗОВАТЕЛЬНАЯ ОРГАНИЗАЦИЯ МЕДИЦИНСКИЙ КОЛЛЕДЖ «МОНАДА»                                                                                                                          Адрес:  г. Евпатория, ул. Революции, д.60  </vt:lpstr>
      <vt:lpstr> Государственное бюджетное профессиональное образовательное учреждение Республики Крым "Евпаторийский техникум строительных технологий и сферы обслуживания»                                                                                                  г. Евпатория, ул. Крупской, 7                                                                                                          Контактный телефон:(36569) 5-04-19  </vt:lpstr>
      <vt:lpstr>Государственное бюджетное профессиональное образовательное учреждение Республики Крым "Евпаторийский индустриальный техникум»                                                                           г.Евпатория, Раздольненское шоссе, 13  </vt:lpstr>
      <vt:lpstr>Бахчисарайский колледж строительства, архитектуры и дизайна  КФУ им. В.И. Вернадского                                                    г. Бахчисарай, ул. Советская, 9</vt:lpstr>
      <vt:lpstr>ПРИБРЕЖНЕНСКИЙ АГРАРНЫЙ КОЛЛЕДЖ (ФИЛИАЛ)  «КРЫМСКИЙ ФЕДЕРАЛЬНЫЙ УНИВЕРСИТЕТ имени В.И. ВЕРНАДСКОГО»                                                                  с. Прибрежное, ул. Морская, 2.  </vt:lpstr>
      <vt:lpstr>Слайд 7</vt:lpstr>
      <vt:lpstr>Евпаторийский институт социальных наук (филиал) ФГАОУ ВО «Крымский федеральный университет им. В.И.Вернадского»  г. Евпатория ул. Просмушкиных, 6 </vt:lpstr>
      <vt:lpstr>Федеральное государственное казенное военное образовательное учреждение высшего профессионального образования «Черноморское высшее военно-морское ордена Красной Звезды училище имени П.С. Нахимова» Министерства обороны Российской Федерации г.Севастополь, ул.Дыбенко, д.1а </vt:lpstr>
      <vt:lpstr>ВУЗЫ КРЫМА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 Windows</cp:lastModifiedBy>
  <cp:revision>20</cp:revision>
  <dcterms:created xsi:type="dcterms:W3CDTF">2018-04-10T07:07:45Z</dcterms:created>
  <dcterms:modified xsi:type="dcterms:W3CDTF">2021-01-12T07:04:54Z</dcterms:modified>
</cp:coreProperties>
</file>