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9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5" r:id="rId4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7E8729B-CF0D-4486-962E-DFCFE2D7FF11}" type="datetimeFigureOut">
              <a:rPr lang="ru-RU"/>
              <a:pPr>
                <a:defRPr/>
              </a:pPr>
              <a:t>26.10.2023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4E28E7-9180-4BA4-BF0F-684B4759F170}" type="slidenum">
              <a:rPr lang="ru-RU" altLang="ru-RU"/>
              <a:pPr>
                <a:defRPr/>
              </a:pPr>
              <a:t>‹#›</a:t>
            </a:fld>
            <a:endParaRPr lang="ru-RU" altLang="ru-RU"/>
          </a:p>
        </p:txBody>
      </p:sp>
    </p:spTree>
    <p:extLst>
      <p:ext uri="{BB962C8B-B14F-4D97-AF65-F5344CB8AC3E}">
        <p14:creationId xmlns:p14="http://schemas.microsoft.com/office/powerpoint/2010/main" val="34431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8B6175-A617-4047-A723-4B652FED1F5B}" type="datetimeFigureOut">
              <a:rPr lang="ru-RU"/>
              <a:pPr>
                <a:defRPr/>
              </a:pPr>
              <a:t>26.10.2023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656354-F87F-47DD-BF9B-4BD3B9B4EE6C}" type="slidenum">
              <a:rPr lang="ru-RU" altLang="ru-RU"/>
              <a:pPr>
                <a:defRPr/>
              </a:pPr>
              <a:t>‹#›</a:t>
            </a:fld>
            <a:endParaRPr lang="ru-RU" altLang="ru-RU"/>
          </a:p>
        </p:txBody>
      </p:sp>
    </p:spTree>
    <p:extLst>
      <p:ext uri="{BB962C8B-B14F-4D97-AF65-F5344CB8AC3E}">
        <p14:creationId xmlns:p14="http://schemas.microsoft.com/office/powerpoint/2010/main" val="204144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D547732-C6BE-4468-AADE-5C3A2E325C03}" type="datetimeFigureOut">
              <a:rPr lang="ru-RU"/>
              <a:pPr>
                <a:defRPr/>
              </a:pPr>
              <a:t>26.10.2023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D29F21-043F-4A13-9C08-E35AA3686B94}" type="slidenum">
              <a:rPr lang="ru-RU" altLang="ru-RU"/>
              <a:pPr>
                <a:defRPr/>
              </a:pPr>
              <a:t>‹#›</a:t>
            </a:fld>
            <a:endParaRPr lang="ru-RU" altLang="ru-RU"/>
          </a:p>
        </p:txBody>
      </p:sp>
    </p:spTree>
    <p:extLst>
      <p:ext uri="{BB962C8B-B14F-4D97-AF65-F5344CB8AC3E}">
        <p14:creationId xmlns:p14="http://schemas.microsoft.com/office/powerpoint/2010/main" val="92649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42F7991-F618-4893-9CC8-5F8C5B2162D3}" type="datetimeFigureOut">
              <a:rPr lang="ru-RU"/>
              <a:pPr>
                <a:defRPr/>
              </a:pPr>
              <a:t>26.10.2023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D19C6A-E7A5-46DF-9C2C-DFBFA8F346F8}" type="slidenum">
              <a:rPr lang="ru-RU" altLang="ru-RU"/>
              <a:pPr>
                <a:defRPr/>
              </a:pPr>
              <a:t>‹#›</a:t>
            </a:fld>
            <a:endParaRPr lang="ru-RU" altLang="ru-RU"/>
          </a:p>
        </p:txBody>
      </p:sp>
    </p:spTree>
    <p:extLst>
      <p:ext uri="{BB962C8B-B14F-4D97-AF65-F5344CB8AC3E}">
        <p14:creationId xmlns:p14="http://schemas.microsoft.com/office/powerpoint/2010/main" val="366727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11BE2CC-7653-409C-8B1A-5DA5C4DD2B66}" type="datetimeFigureOut">
              <a:rPr lang="ru-RU"/>
              <a:pPr>
                <a:defRPr/>
              </a:pPr>
              <a:t>26.10.2023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8F73C9D-4556-480C-9C44-01FE7B89DFF2}" type="slidenum">
              <a:rPr lang="ru-RU" altLang="ru-RU"/>
              <a:pPr>
                <a:defRPr/>
              </a:pPr>
              <a:t>‹#›</a:t>
            </a:fld>
            <a:endParaRPr lang="ru-RU" altLang="ru-RU"/>
          </a:p>
        </p:txBody>
      </p:sp>
    </p:spTree>
    <p:extLst>
      <p:ext uri="{BB962C8B-B14F-4D97-AF65-F5344CB8AC3E}">
        <p14:creationId xmlns:p14="http://schemas.microsoft.com/office/powerpoint/2010/main" val="225056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79E8A7A-C963-49E6-BFC8-967188C818D9}" type="datetimeFigureOut">
              <a:rPr lang="ru-RU"/>
              <a:pPr>
                <a:defRPr/>
              </a:pPr>
              <a:t>26.10.2023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568967F-94CF-4892-BFA6-058153A9C519}" type="slidenum">
              <a:rPr lang="ru-RU" altLang="ru-RU"/>
              <a:pPr>
                <a:defRPr/>
              </a:pPr>
              <a:t>‹#›</a:t>
            </a:fld>
            <a:endParaRPr lang="ru-RU" altLang="ru-RU"/>
          </a:p>
        </p:txBody>
      </p:sp>
    </p:spTree>
    <p:extLst>
      <p:ext uri="{BB962C8B-B14F-4D97-AF65-F5344CB8AC3E}">
        <p14:creationId xmlns:p14="http://schemas.microsoft.com/office/powerpoint/2010/main" val="23208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B9A9B3E-117A-4CB6-9F6A-2F57876CE7A0}" type="datetimeFigureOut">
              <a:rPr lang="ru-RU"/>
              <a:pPr>
                <a:defRPr/>
              </a:pPr>
              <a:t>26.10.2023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B64C687-643D-4C8D-B663-0EE3172DD4E7}" type="slidenum">
              <a:rPr lang="ru-RU" altLang="ru-RU"/>
              <a:pPr>
                <a:defRPr/>
              </a:pPr>
              <a:t>‹#›</a:t>
            </a:fld>
            <a:endParaRPr lang="ru-RU" altLang="ru-RU"/>
          </a:p>
        </p:txBody>
      </p:sp>
    </p:spTree>
    <p:extLst>
      <p:ext uri="{BB962C8B-B14F-4D97-AF65-F5344CB8AC3E}">
        <p14:creationId xmlns:p14="http://schemas.microsoft.com/office/powerpoint/2010/main" val="324640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D4CDFB1-97B4-41B3-B1BC-1E776AF79E48}" type="datetimeFigureOut">
              <a:rPr lang="ru-RU"/>
              <a:pPr>
                <a:defRPr/>
              </a:pPr>
              <a:t>26.10.2023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68F619E-0DCC-4225-88B6-C5959853D129}" type="slidenum">
              <a:rPr lang="ru-RU" altLang="ru-RU"/>
              <a:pPr>
                <a:defRPr/>
              </a:pPr>
              <a:t>‹#›</a:t>
            </a:fld>
            <a:endParaRPr lang="ru-RU" altLang="ru-RU"/>
          </a:p>
        </p:txBody>
      </p:sp>
    </p:spTree>
    <p:extLst>
      <p:ext uri="{BB962C8B-B14F-4D97-AF65-F5344CB8AC3E}">
        <p14:creationId xmlns:p14="http://schemas.microsoft.com/office/powerpoint/2010/main" val="244732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FCBBFD7-97DB-409A-A755-945F62CB75EA}" type="datetimeFigureOut">
              <a:rPr lang="ru-RU"/>
              <a:pPr>
                <a:defRPr/>
              </a:pPr>
              <a:t>26.10.2023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AB667C7-06BA-41DF-A813-84CE406E46A5}" type="slidenum">
              <a:rPr lang="ru-RU" altLang="ru-RU"/>
              <a:pPr>
                <a:defRPr/>
              </a:pPr>
              <a:t>‹#›</a:t>
            </a:fld>
            <a:endParaRPr lang="ru-RU" altLang="ru-RU"/>
          </a:p>
        </p:txBody>
      </p:sp>
    </p:spTree>
    <p:extLst>
      <p:ext uri="{BB962C8B-B14F-4D97-AF65-F5344CB8AC3E}">
        <p14:creationId xmlns:p14="http://schemas.microsoft.com/office/powerpoint/2010/main" val="10147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8A299B3-38E0-4390-92B2-4713B7AC2C18}" type="datetimeFigureOut">
              <a:rPr lang="ru-RU"/>
              <a:pPr>
                <a:defRPr/>
              </a:pPr>
              <a:t>26.10.2023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C64A1C-44CA-4015-ABD3-CB91FD3D92B2}" type="slidenum">
              <a:rPr lang="ru-RU" altLang="ru-RU"/>
              <a:pPr>
                <a:defRPr/>
              </a:pPr>
              <a:t>‹#›</a:t>
            </a:fld>
            <a:endParaRPr lang="ru-RU" altLang="ru-RU"/>
          </a:p>
        </p:txBody>
      </p:sp>
    </p:spTree>
    <p:extLst>
      <p:ext uri="{BB962C8B-B14F-4D97-AF65-F5344CB8AC3E}">
        <p14:creationId xmlns:p14="http://schemas.microsoft.com/office/powerpoint/2010/main" val="199022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DB6E99C-377E-4DC0-98AD-CAA82BE40239}" type="datetimeFigureOut">
              <a:rPr lang="ru-RU"/>
              <a:pPr>
                <a:defRPr/>
              </a:pPr>
              <a:t>26.10.2023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4DA52C8-7FA6-4DB5-B998-43537EE05E60}" type="slidenum">
              <a:rPr lang="ru-RU" altLang="ru-RU"/>
              <a:pPr>
                <a:defRPr/>
              </a:pPr>
              <a:t>‹#›</a:t>
            </a:fld>
            <a:endParaRPr lang="ru-RU" altLang="ru-RU"/>
          </a:p>
        </p:txBody>
      </p:sp>
    </p:spTree>
    <p:extLst>
      <p:ext uri="{BB962C8B-B14F-4D97-AF65-F5344CB8AC3E}">
        <p14:creationId xmlns:p14="http://schemas.microsoft.com/office/powerpoint/2010/main" val="172405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C0EEF2-352A-437D-B1F4-164D2F85F930}" type="datetimeFigureOut">
              <a:rPr lang="ru-RU"/>
              <a:pPr>
                <a:defRPr/>
              </a:pPr>
              <a:t>26.10.2023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90879DC1-357F-4558-A12D-FFFBD6C8D95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57188" y="2143125"/>
            <a:ext cx="6572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4800" b="1">
                <a:solidFill>
                  <a:srgbClr val="800000"/>
                </a:solidFill>
                <a:latin typeface="Times New Roman" panose="02020603050405020304" pitchFamily="18" charset="0"/>
                <a:cs typeface="Times New Roman" panose="02020603050405020304" pitchFamily="18" charset="0"/>
              </a:rPr>
              <a:t>Профилактика жестокого обращения </a:t>
            </a:r>
          </a:p>
          <a:p>
            <a:pPr algn="ctr" eaLnBrk="1" hangingPunct="1">
              <a:spcBef>
                <a:spcPct val="0"/>
              </a:spcBef>
              <a:buFontTx/>
              <a:buNone/>
            </a:pPr>
            <a:r>
              <a:rPr lang="ru-RU" altLang="ru-RU" sz="4800" b="1">
                <a:solidFill>
                  <a:srgbClr val="800000"/>
                </a:solidFill>
                <a:latin typeface="Times New Roman" panose="02020603050405020304" pitchFamily="18" charset="0"/>
                <a:cs typeface="Times New Roman" panose="02020603050405020304" pitchFamily="18" charset="0"/>
              </a:rPr>
              <a:t>с детьми</a:t>
            </a:r>
            <a:endParaRPr lang="ru-RU" altLang="ru-RU" sz="4800">
              <a:solidFill>
                <a:srgbClr val="800000"/>
              </a:solidFill>
              <a:latin typeface="Times New Roman" panose="02020603050405020304" pitchFamily="18" charset="0"/>
              <a:cs typeface="Times New Roman" panose="02020603050405020304" pitchFamily="18" charset="0"/>
            </a:endParaRPr>
          </a:p>
        </p:txBody>
      </p:sp>
      <p:sp>
        <p:nvSpPr>
          <p:cNvPr id="2051" name="TextBox 5"/>
          <p:cNvSpPr txBox="1">
            <a:spLocks noChangeArrowheads="1"/>
          </p:cNvSpPr>
          <p:nvPr/>
        </p:nvSpPr>
        <p:spPr bwMode="auto">
          <a:xfrm>
            <a:off x="2214563" y="1143000"/>
            <a:ext cx="500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a:solidFill>
                  <a:srgbClr val="000099"/>
                </a:solidFill>
                <a:latin typeface="Times New Roman" panose="02020603050405020304" pitchFamily="18" charset="0"/>
                <a:cs typeface="Times New Roman" panose="02020603050405020304" pitchFamily="18" charset="0"/>
              </a:rPr>
              <a:t>Родительское собрание</a:t>
            </a:r>
          </a:p>
        </p:txBody>
      </p:sp>
      <p:pic>
        <p:nvPicPr>
          <p:cNvPr id="205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38" y="3636963"/>
            <a:ext cx="307181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50" y="0"/>
            <a:ext cx="8429625"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2800">
                <a:solidFill>
                  <a:srgbClr val="800000"/>
                </a:solidFill>
                <a:latin typeface="Times New Roman" panose="02020603050405020304" pitchFamily="18" charset="0"/>
                <a:cs typeface="Times New Roman" panose="02020603050405020304" pitchFamily="18" charset="0"/>
              </a:rPr>
              <a:t>Под жестоким обращением с детьми при помощи физического насилия понимаются истязания </a:t>
            </a:r>
            <a:r>
              <a:rPr lang="ru-RU" altLang="ru-RU" sz="2800" b="1">
                <a:solidFill>
                  <a:srgbClr val="800000"/>
                </a:solidFill>
                <a:latin typeface="Times New Roman" panose="02020603050405020304" pitchFamily="18" charset="0"/>
                <a:cs typeface="Times New Roman" panose="02020603050405020304" pitchFamily="18" charset="0"/>
              </a:rPr>
              <a:t>в виде:</a:t>
            </a:r>
            <a:endParaRPr lang="ru-RU" altLang="ru-RU" sz="2800">
              <a:solidFill>
                <a:srgbClr val="800000"/>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нанесение ударов</a:t>
            </a:r>
            <a:r>
              <a:rPr lang="ru-RU" altLang="ru-RU" sz="2400" b="1">
                <a:solidFill>
                  <a:srgbClr val="000099"/>
                </a:solidFill>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по лицу;</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тряски, толчки;</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затрещины, пощёчины;</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удушения;</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пинки;</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заключение в запертом помещении, где они удерживаются силой;</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избиение ремнем, веревками;</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прижигания горячими предметами, жидкостями, зажженными сигаретами;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нанесение увечий тяжелыми предметами, даже ножом.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вовлечение ребенка в употребление наркотиков, алкоголя, а так же дачу ему отравляющих веществ или медицинских препаратов, вызывающих одурманивание (например, снотворных, не прописанных врачом). </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53">
                                            <p:txEl>
                                              <p:pRg st="1" end="1"/>
                                            </p:txEl>
                                          </p:spTgt>
                                        </p:tgtEl>
                                        <p:attrNameLst>
                                          <p:attrName>style.visibility</p:attrName>
                                        </p:attrNameLst>
                                      </p:cBhvr>
                                      <p:to>
                                        <p:strVal val="visible"/>
                                      </p:to>
                                    </p:set>
                                    <p:animEffect transition="in" filter="box(in)">
                                      <p:cBhvr>
                                        <p:cTn id="7" dur="2000"/>
                                        <p:tgtEl>
                                          <p:spTgt spid="23553">
                                            <p:txEl>
                                              <p:pRg st="1" end="1"/>
                                            </p:txEl>
                                          </p:spTgt>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23553">
                                            <p:txEl>
                                              <p:pRg st="2" end="2"/>
                                            </p:txEl>
                                          </p:spTgt>
                                        </p:tgtEl>
                                        <p:attrNameLst>
                                          <p:attrName>style.visibility</p:attrName>
                                        </p:attrNameLst>
                                      </p:cBhvr>
                                      <p:to>
                                        <p:strVal val="visible"/>
                                      </p:to>
                                    </p:set>
                                    <p:animEffect transition="in" filter="box(in)">
                                      <p:cBhvr>
                                        <p:cTn id="11" dur="2000"/>
                                        <p:tgtEl>
                                          <p:spTgt spid="23553">
                                            <p:txEl>
                                              <p:pRg st="2" end="2"/>
                                            </p:txEl>
                                          </p:spTgt>
                                        </p:tgtEl>
                                      </p:cBhvr>
                                    </p:animEffect>
                                  </p:childTnLst>
                                </p:cTn>
                              </p:par>
                            </p:childTnLst>
                          </p:cTn>
                        </p:par>
                        <p:par>
                          <p:cTn id="12" fill="hold" nodeType="afterGroup">
                            <p:stCondLst>
                              <p:cond delay="4000"/>
                            </p:stCondLst>
                            <p:childTnLst>
                              <p:par>
                                <p:cTn id="13" presetID="4" presetClass="entr" presetSubtype="16" fill="hold" nodeType="afterEffect">
                                  <p:stCondLst>
                                    <p:cond delay="0"/>
                                  </p:stCondLst>
                                  <p:childTnLst>
                                    <p:set>
                                      <p:cBhvr>
                                        <p:cTn id="14" dur="1" fill="hold">
                                          <p:stCondLst>
                                            <p:cond delay="0"/>
                                          </p:stCondLst>
                                        </p:cTn>
                                        <p:tgtEl>
                                          <p:spTgt spid="23553">
                                            <p:txEl>
                                              <p:pRg st="3" end="3"/>
                                            </p:txEl>
                                          </p:spTgt>
                                        </p:tgtEl>
                                        <p:attrNameLst>
                                          <p:attrName>style.visibility</p:attrName>
                                        </p:attrNameLst>
                                      </p:cBhvr>
                                      <p:to>
                                        <p:strVal val="visible"/>
                                      </p:to>
                                    </p:set>
                                    <p:animEffect transition="in" filter="box(in)">
                                      <p:cBhvr>
                                        <p:cTn id="15" dur="2000"/>
                                        <p:tgtEl>
                                          <p:spTgt spid="23553">
                                            <p:txEl>
                                              <p:pRg st="3" end="3"/>
                                            </p:txEl>
                                          </p:spTgt>
                                        </p:tgtEl>
                                      </p:cBhvr>
                                    </p:animEffect>
                                  </p:childTnLst>
                                </p:cTn>
                              </p:par>
                            </p:childTnLst>
                          </p:cTn>
                        </p:par>
                        <p:par>
                          <p:cTn id="16" fill="hold" nodeType="afterGroup">
                            <p:stCondLst>
                              <p:cond delay="6000"/>
                            </p:stCondLst>
                            <p:childTnLst>
                              <p:par>
                                <p:cTn id="17" presetID="4" presetClass="entr" presetSubtype="16" fill="hold" nodeType="afterEffect">
                                  <p:stCondLst>
                                    <p:cond delay="0"/>
                                  </p:stCondLst>
                                  <p:childTnLst>
                                    <p:set>
                                      <p:cBhvr>
                                        <p:cTn id="18" dur="1" fill="hold">
                                          <p:stCondLst>
                                            <p:cond delay="0"/>
                                          </p:stCondLst>
                                        </p:cTn>
                                        <p:tgtEl>
                                          <p:spTgt spid="23553">
                                            <p:txEl>
                                              <p:pRg st="4" end="4"/>
                                            </p:txEl>
                                          </p:spTgt>
                                        </p:tgtEl>
                                        <p:attrNameLst>
                                          <p:attrName>style.visibility</p:attrName>
                                        </p:attrNameLst>
                                      </p:cBhvr>
                                      <p:to>
                                        <p:strVal val="visible"/>
                                      </p:to>
                                    </p:set>
                                    <p:animEffect transition="in" filter="box(in)">
                                      <p:cBhvr>
                                        <p:cTn id="19" dur="2000"/>
                                        <p:tgtEl>
                                          <p:spTgt spid="23553">
                                            <p:txEl>
                                              <p:pRg st="4" end="4"/>
                                            </p:txEl>
                                          </p:spTgt>
                                        </p:tgtEl>
                                      </p:cBhvr>
                                    </p:animEffect>
                                  </p:childTnLst>
                                </p:cTn>
                              </p:par>
                            </p:childTnLst>
                          </p:cTn>
                        </p:par>
                        <p:par>
                          <p:cTn id="20" fill="hold" nodeType="afterGroup">
                            <p:stCondLst>
                              <p:cond delay="8000"/>
                            </p:stCondLst>
                            <p:childTnLst>
                              <p:par>
                                <p:cTn id="21" presetID="4" presetClass="entr" presetSubtype="16" fill="hold" nodeType="afterEffect">
                                  <p:stCondLst>
                                    <p:cond delay="0"/>
                                  </p:stCondLst>
                                  <p:childTnLst>
                                    <p:set>
                                      <p:cBhvr>
                                        <p:cTn id="22" dur="1" fill="hold">
                                          <p:stCondLst>
                                            <p:cond delay="0"/>
                                          </p:stCondLst>
                                        </p:cTn>
                                        <p:tgtEl>
                                          <p:spTgt spid="23553">
                                            <p:txEl>
                                              <p:pRg st="5" end="5"/>
                                            </p:txEl>
                                          </p:spTgt>
                                        </p:tgtEl>
                                        <p:attrNameLst>
                                          <p:attrName>style.visibility</p:attrName>
                                        </p:attrNameLst>
                                      </p:cBhvr>
                                      <p:to>
                                        <p:strVal val="visible"/>
                                      </p:to>
                                    </p:set>
                                    <p:animEffect transition="in" filter="box(in)">
                                      <p:cBhvr>
                                        <p:cTn id="23" dur="2000"/>
                                        <p:tgtEl>
                                          <p:spTgt spid="23553">
                                            <p:txEl>
                                              <p:pRg st="5" end="5"/>
                                            </p:txEl>
                                          </p:spTgt>
                                        </p:tgtEl>
                                      </p:cBhvr>
                                    </p:animEffect>
                                  </p:childTnLst>
                                </p:cTn>
                              </p:par>
                            </p:childTnLst>
                          </p:cTn>
                        </p:par>
                        <p:par>
                          <p:cTn id="24" fill="hold" nodeType="afterGroup">
                            <p:stCondLst>
                              <p:cond delay="10000"/>
                            </p:stCondLst>
                            <p:childTnLst>
                              <p:par>
                                <p:cTn id="25" presetID="4" presetClass="entr" presetSubtype="16" fill="hold" nodeType="afterEffect">
                                  <p:stCondLst>
                                    <p:cond delay="0"/>
                                  </p:stCondLst>
                                  <p:childTnLst>
                                    <p:set>
                                      <p:cBhvr>
                                        <p:cTn id="26" dur="1" fill="hold">
                                          <p:stCondLst>
                                            <p:cond delay="0"/>
                                          </p:stCondLst>
                                        </p:cTn>
                                        <p:tgtEl>
                                          <p:spTgt spid="23553">
                                            <p:txEl>
                                              <p:pRg st="6" end="6"/>
                                            </p:txEl>
                                          </p:spTgt>
                                        </p:tgtEl>
                                        <p:attrNameLst>
                                          <p:attrName>style.visibility</p:attrName>
                                        </p:attrNameLst>
                                      </p:cBhvr>
                                      <p:to>
                                        <p:strVal val="visible"/>
                                      </p:to>
                                    </p:set>
                                    <p:animEffect transition="in" filter="box(in)">
                                      <p:cBhvr>
                                        <p:cTn id="27" dur="2000"/>
                                        <p:tgtEl>
                                          <p:spTgt spid="23553">
                                            <p:txEl>
                                              <p:pRg st="6" end="6"/>
                                            </p:txEl>
                                          </p:spTgt>
                                        </p:tgtEl>
                                      </p:cBhvr>
                                    </p:animEffect>
                                  </p:childTnLst>
                                </p:cTn>
                              </p:par>
                            </p:childTnLst>
                          </p:cTn>
                        </p:par>
                        <p:par>
                          <p:cTn id="28" fill="hold" nodeType="afterGroup">
                            <p:stCondLst>
                              <p:cond delay="12000"/>
                            </p:stCondLst>
                            <p:childTnLst>
                              <p:par>
                                <p:cTn id="29" presetID="4" presetClass="entr" presetSubtype="16" fill="hold" nodeType="afterEffect">
                                  <p:stCondLst>
                                    <p:cond delay="0"/>
                                  </p:stCondLst>
                                  <p:childTnLst>
                                    <p:set>
                                      <p:cBhvr>
                                        <p:cTn id="30" dur="1" fill="hold">
                                          <p:stCondLst>
                                            <p:cond delay="0"/>
                                          </p:stCondLst>
                                        </p:cTn>
                                        <p:tgtEl>
                                          <p:spTgt spid="23553">
                                            <p:txEl>
                                              <p:pRg st="7" end="7"/>
                                            </p:txEl>
                                          </p:spTgt>
                                        </p:tgtEl>
                                        <p:attrNameLst>
                                          <p:attrName>style.visibility</p:attrName>
                                        </p:attrNameLst>
                                      </p:cBhvr>
                                      <p:to>
                                        <p:strVal val="visible"/>
                                      </p:to>
                                    </p:set>
                                    <p:animEffect transition="in" filter="box(in)">
                                      <p:cBhvr>
                                        <p:cTn id="31" dur="2000"/>
                                        <p:tgtEl>
                                          <p:spTgt spid="23553">
                                            <p:txEl>
                                              <p:pRg st="7" end="7"/>
                                            </p:txEl>
                                          </p:spTgt>
                                        </p:tgtEl>
                                      </p:cBhvr>
                                    </p:animEffect>
                                  </p:childTnLst>
                                </p:cTn>
                              </p:par>
                            </p:childTnLst>
                          </p:cTn>
                        </p:par>
                        <p:par>
                          <p:cTn id="32" fill="hold" nodeType="afterGroup">
                            <p:stCondLst>
                              <p:cond delay="14000"/>
                            </p:stCondLst>
                            <p:childTnLst>
                              <p:par>
                                <p:cTn id="33" presetID="4" presetClass="entr" presetSubtype="16" fill="hold" nodeType="afterEffect">
                                  <p:stCondLst>
                                    <p:cond delay="0"/>
                                  </p:stCondLst>
                                  <p:childTnLst>
                                    <p:set>
                                      <p:cBhvr>
                                        <p:cTn id="34" dur="1" fill="hold">
                                          <p:stCondLst>
                                            <p:cond delay="0"/>
                                          </p:stCondLst>
                                        </p:cTn>
                                        <p:tgtEl>
                                          <p:spTgt spid="23553">
                                            <p:txEl>
                                              <p:pRg st="8" end="8"/>
                                            </p:txEl>
                                          </p:spTgt>
                                        </p:tgtEl>
                                        <p:attrNameLst>
                                          <p:attrName>style.visibility</p:attrName>
                                        </p:attrNameLst>
                                      </p:cBhvr>
                                      <p:to>
                                        <p:strVal val="visible"/>
                                      </p:to>
                                    </p:set>
                                    <p:animEffect transition="in" filter="box(in)">
                                      <p:cBhvr>
                                        <p:cTn id="35" dur="2000"/>
                                        <p:tgtEl>
                                          <p:spTgt spid="23553">
                                            <p:txEl>
                                              <p:pRg st="8" end="8"/>
                                            </p:txEl>
                                          </p:spTgt>
                                        </p:tgtEl>
                                      </p:cBhvr>
                                    </p:animEffect>
                                  </p:childTnLst>
                                </p:cTn>
                              </p:par>
                            </p:childTnLst>
                          </p:cTn>
                        </p:par>
                        <p:par>
                          <p:cTn id="36" fill="hold" nodeType="afterGroup">
                            <p:stCondLst>
                              <p:cond delay="16000"/>
                            </p:stCondLst>
                            <p:childTnLst>
                              <p:par>
                                <p:cTn id="37" presetID="4" presetClass="entr" presetSubtype="16" fill="hold" nodeType="afterEffect">
                                  <p:stCondLst>
                                    <p:cond delay="0"/>
                                  </p:stCondLst>
                                  <p:childTnLst>
                                    <p:set>
                                      <p:cBhvr>
                                        <p:cTn id="38" dur="1" fill="hold">
                                          <p:stCondLst>
                                            <p:cond delay="0"/>
                                          </p:stCondLst>
                                        </p:cTn>
                                        <p:tgtEl>
                                          <p:spTgt spid="23553">
                                            <p:txEl>
                                              <p:pRg st="9" end="9"/>
                                            </p:txEl>
                                          </p:spTgt>
                                        </p:tgtEl>
                                        <p:attrNameLst>
                                          <p:attrName>style.visibility</p:attrName>
                                        </p:attrNameLst>
                                      </p:cBhvr>
                                      <p:to>
                                        <p:strVal val="visible"/>
                                      </p:to>
                                    </p:set>
                                    <p:animEffect transition="in" filter="box(in)">
                                      <p:cBhvr>
                                        <p:cTn id="39" dur="2000"/>
                                        <p:tgtEl>
                                          <p:spTgt spid="23553">
                                            <p:txEl>
                                              <p:pRg st="9" end="9"/>
                                            </p:txEl>
                                          </p:spTgt>
                                        </p:tgtEl>
                                      </p:cBhvr>
                                    </p:animEffect>
                                  </p:childTnLst>
                                </p:cTn>
                              </p:par>
                            </p:childTnLst>
                          </p:cTn>
                        </p:par>
                        <p:par>
                          <p:cTn id="40" fill="hold" nodeType="afterGroup">
                            <p:stCondLst>
                              <p:cond delay="18000"/>
                            </p:stCondLst>
                            <p:childTnLst>
                              <p:par>
                                <p:cTn id="41" presetID="4" presetClass="entr" presetSubtype="16" fill="hold" nodeType="afterEffect">
                                  <p:stCondLst>
                                    <p:cond delay="0"/>
                                  </p:stCondLst>
                                  <p:childTnLst>
                                    <p:set>
                                      <p:cBhvr>
                                        <p:cTn id="42" dur="1" fill="hold">
                                          <p:stCondLst>
                                            <p:cond delay="0"/>
                                          </p:stCondLst>
                                        </p:cTn>
                                        <p:tgtEl>
                                          <p:spTgt spid="23553">
                                            <p:txEl>
                                              <p:pRg st="10" end="10"/>
                                            </p:txEl>
                                          </p:spTgt>
                                        </p:tgtEl>
                                        <p:attrNameLst>
                                          <p:attrName>style.visibility</p:attrName>
                                        </p:attrNameLst>
                                      </p:cBhvr>
                                      <p:to>
                                        <p:strVal val="visible"/>
                                      </p:to>
                                    </p:set>
                                    <p:animEffect transition="in" filter="box(in)">
                                      <p:cBhvr>
                                        <p:cTn id="43" dur="2000"/>
                                        <p:tgtEl>
                                          <p:spTgt spid="2355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428625" y="214313"/>
            <a:ext cx="84296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a:solidFill>
                  <a:srgbClr val="800000"/>
                </a:solidFill>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Распознание факта физического насилия над ребенком</a:t>
            </a: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Характер повреждений: </a:t>
            </a:r>
          </a:p>
          <a:p>
            <a:pPr algn="just">
              <a:spcBef>
                <a:spcPct val="0"/>
              </a:spcBef>
              <a:buFontTx/>
              <a:buNone/>
            </a:pP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синяки,   ссадины,   раны,  следы  от  ударов  ремнем,  укусов, прижигания  горячими  предметами, сигаретами, располагающиеся на лице, теле, конечностях;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ожоги  горячими  жидкостями  кистей  и  ног в виде перчатки или носка (от погружения в горячую воду), а также на ягодицах;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повреждения  и  переломы  костей,  припухлость  и болезненность суставов;</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выбитые  и  расшатанные  зубы,  разрывы  или  порезы во рту, на губах;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участки облысения, кровоподтеки на голове;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повреждения внутренних органов.     </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28625" y="285750"/>
            <a:ext cx="821531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b="1">
                <a:solidFill>
                  <a:srgbClr val="800000"/>
                </a:solidFill>
                <a:latin typeface="Times New Roman" panose="02020603050405020304" pitchFamily="18" charset="0"/>
                <a:cs typeface="Times New Roman" panose="02020603050405020304" pitchFamily="18" charset="0"/>
              </a:rPr>
              <a:t>Пренебрежение</a:t>
            </a:r>
            <a:endParaRPr lang="ru-RU" altLang="ru-RU">
              <a:solidFill>
                <a:srgbClr val="8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2400">
              <a:latin typeface="Arial" panose="020B0604020202020204" pitchFamily="34" charset="0"/>
            </a:endParaRPr>
          </a:p>
          <a:p>
            <a:pPr algn="just">
              <a:spcBef>
                <a:spcPct val="0"/>
              </a:spcBef>
              <a:buFontTx/>
              <a:buNone/>
            </a:pPr>
            <a:r>
              <a:rPr lang="ru-RU" altLang="ru-RU" sz="2400">
                <a:latin typeface="Times New Roman" panose="02020603050405020304" pitchFamily="18" charset="0"/>
                <a:cs typeface="Times New Roman" panose="02020603050405020304" pitchFamily="18" charset="0"/>
              </a:rPr>
              <a:t>    </a:t>
            </a:r>
            <a:r>
              <a:rPr lang="ru-RU" altLang="ru-RU" sz="2800">
                <a:solidFill>
                  <a:srgbClr val="800000"/>
                </a:solidFill>
                <a:latin typeface="Times New Roman" panose="02020603050405020304" pitchFamily="18" charset="0"/>
                <a:cs typeface="Times New Roman" panose="02020603050405020304" pitchFamily="18" charset="0"/>
              </a:rPr>
              <a:t>Пренебрежение основными нуждами ребенка (моральная жестокость)</a:t>
            </a:r>
            <a:r>
              <a:rPr lang="ru-RU" altLang="ru-RU" sz="2800">
                <a:latin typeface="Times New Roman" panose="02020603050405020304" pitchFamily="18" charset="0"/>
                <a:cs typeface="Times New Roman" panose="02020603050405020304" pitchFamily="18" charset="0"/>
              </a:rPr>
              <a:t> </a:t>
            </a:r>
            <a:r>
              <a:rPr lang="ru-RU" altLang="ru-RU" sz="2800">
                <a:solidFill>
                  <a:srgbClr val="000099"/>
                </a:solidFill>
                <a:latin typeface="Times New Roman" panose="02020603050405020304" pitchFamily="18" charset="0"/>
                <a:cs typeface="Times New Roman" panose="02020603050405020304" pitchFamily="18" charset="0"/>
              </a:rPr>
              <a:t>- это неспособность родителей или лиц их заменяющих удовлетворять основные нужды и потребности ребенка: в пище, одежде, жилье, медицинской помощи, воспитании, образовании, отсутствие условий для нормальной жизни ребёнка, заботы о его здоровье и развитии, а  также  недобросовестное  выполнение обязанностей  по  воспитанию ребенка, в результате чего его здоровье и развитие нарушаются.</a:t>
            </a:r>
            <a:endParaRPr lang="ru-RU" altLang="ru-RU" sz="28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88" y="357188"/>
            <a:ext cx="828675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Чаще  всего  пренебрегают  основными  нуждами  детей </a:t>
            </a:r>
            <a:r>
              <a:rPr lang="ru-RU" altLang="ru-RU" sz="2800" b="1">
                <a:solidFill>
                  <a:srgbClr val="000099"/>
                </a:solidFill>
                <a:latin typeface="Times New Roman" panose="02020603050405020304" pitchFamily="18" charset="0"/>
                <a:cs typeface="Times New Roman" panose="02020603050405020304" pitchFamily="18" charset="0"/>
              </a:rPr>
              <a:t>родители или лица,  их  заменяющие: </a:t>
            </a:r>
          </a:p>
          <a:p>
            <a:pPr eaLnBrk="1" hangingPunct="1">
              <a:spcBef>
                <a:spcPct val="0"/>
              </a:spcBef>
              <a:buFontTx/>
              <a:buNone/>
            </a:pPr>
            <a:endParaRPr lang="ru-RU" altLang="ru-RU" sz="2800">
              <a:solidFill>
                <a:srgbClr val="000099"/>
              </a:solidFill>
              <a:latin typeface="Arial" panose="020B0604020202020204" pitchFamily="34" charset="0"/>
            </a:endParaRPr>
          </a:p>
          <a:p>
            <a:pPr>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алкоголики,  наркоманы; </a:t>
            </a:r>
            <a:endParaRPr lang="ru-RU" altLang="ru-RU" sz="2800">
              <a:solidFill>
                <a:srgbClr val="000099"/>
              </a:solidFill>
              <a:latin typeface="Arial" panose="020B0604020202020204" pitchFamily="34" charset="0"/>
            </a:endParaRPr>
          </a:p>
          <a:p>
            <a:pPr>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лица  с  психическими расстройствами; </a:t>
            </a:r>
            <a:endParaRPr lang="ru-RU" altLang="ru-RU" sz="2800">
              <a:solidFill>
                <a:srgbClr val="000099"/>
              </a:solidFill>
              <a:latin typeface="Arial" panose="020B0604020202020204" pitchFamily="34" charset="0"/>
            </a:endParaRPr>
          </a:p>
          <a:p>
            <a:pPr>
              <a:spcBef>
                <a:spcPct val="0"/>
              </a:spcBef>
            </a:pPr>
            <a:r>
              <a:rPr lang="ru-RU" altLang="ru-RU" sz="2800">
                <a:solidFill>
                  <a:srgbClr val="000099"/>
                </a:solidFill>
                <a:latin typeface="Times New Roman" panose="02020603050405020304" pitchFamily="18" charset="0"/>
                <a:cs typeface="Times New Roman" panose="02020603050405020304" pitchFamily="18" charset="0"/>
              </a:rPr>
              <a:t> юные   родители,   не   имеющие   опыта   и  навыков родительства;</a:t>
            </a:r>
            <a:endParaRPr lang="ru-RU" altLang="ru-RU" sz="2800">
              <a:solidFill>
                <a:srgbClr val="000099"/>
              </a:solidFill>
              <a:latin typeface="Arial" panose="020B0604020202020204" pitchFamily="34" charset="0"/>
            </a:endParaRPr>
          </a:p>
          <a:p>
            <a:pPr>
              <a:spcBef>
                <a:spcPct val="0"/>
              </a:spcBef>
            </a:pPr>
            <a:r>
              <a:rPr lang="ru-RU" altLang="ru-RU" sz="2800">
                <a:solidFill>
                  <a:srgbClr val="000099"/>
                </a:solidFill>
                <a:latin typeface="Times New Roman" panose="02020603050405020304" pitchFamily="18" charset="0"/>
                <a:cs typeface="Times New Roman" panose="02020603050405020304" pitchFamily="18" charset="0"/>
              </a:rPr>
              <a:t> с низким социально-экономическим уровнем жизни;</a:t>
            </a:r>
            <a:endParaRPr lang="ru-RU" altLang="ru-RU" sz="2800">
              <a:solidFill>
                <a:srgbClr val="000099"/>
              </a:solidFill>
              <a:latin typeface="Arial" panose="020B0604020202020204" pitchFamily="34" charset="0"/>
            </a:endParaRPr>
          </a:p>
          <a:p>
            <a:pPr>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имеющие хронические    заболевания,   инвалидность,   умственную   отсталость; </a:t>
            </a:r>
            <a:endParaRPr lang="ru-RU" altLang="ru-RU" sz="2800">
              <a:solidFill>
                <a:srgbClr val="000099"/>
              </a:solidFill>
              <a:latin typeface="Arial" panose="020B0604020202020204" pitchFamily="34" charset="0"/>
            </a:endParaRPr>
          </a:p>
          <a:p>
            <a:pPr>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перенесшие жестокое обращение в детстве;</a:t>
            </a:r>
            <a:endParaRPr lang="ru-RU" altLang="ru-RU" sz="2800">
              <a:solidFill>
                <a:srgbClr val="000099"/>
              </a:solidFill>
              <a:latin typeface="Arial" panose="020B0604020202020204" pitchFamily="34" charset="0"/>
            </a:endParaRPr>
          </a:p>
          <a:p>
            <a:pPr>
              <a:spcBef>
                <a:spcPct val="0"/>
              </a:spcBef>
            </a:pPr>
            <a:r>
              <a:rPr lang="ru-RU" altLang="ru-RU" sz="2800">
                <a:solidFill>
                  <a:srgbClr val="000099"/>
                </a:solidFill>
                <a:latin typeface="Times New Roman" panose="02020603050405020304" pitchFamily="18" charset="0"/>
                <a:cs typeface="Times New Roman" panose="02020603050405020304" pitchFamily="18" charset="0"/>
              </a:rPr>
              <a:t> социально-изолированные. </a:t>
            </a:r>
            <a:endParaRPr lang="ru-RU" altLang="ru-RU" sz="28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6625">
                                            <p:txEl>
                                              <p:pRg st="2" end="2"/>
                                            </p:txEl>
                                          </p:spTgt>
                                        </p:tgtEl>
                                        <p:attrNameLst>
                                          <p:attrName>style.visibility</p:attrName>
                                        </p:attrNameLst>
                                      </p:cBhvr>
                                      <p:to>
                                        <p:strVal val="visible"/>
                                      </p:to>
                                    </p:set>
                                    <p:animEffect transition="in" filter="diamond(in)">
                                      <p:cBhvr>
                                        <p:cTn id="7" dur="2000"/>
                                        <p:tgtEl>
                                          <p:spTgt spid="26625">
                                            <p:txEl>
                                              <p:pRg st="2" end="2"/>
                                            </p:txEl>
                                          </p:spTgt>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26625">
                                            <p:txEl>
                                              <p:pRg st="3" end="3"/>
                                            </p:txEl>
                                          </p:spTgt>
                                        </p:tgtEl>
                                        <p:attrNameLst>
                                          <p:attrName>style.visibility</p:attrName>
                                        </p:attrNameLst>
                                      </p:cBhvr>
                                      <p:to>
                                        <p:strVal val="visible"/>
                                      </p:to>
                                    </p:set>
                                    <p:animEffect transition="in" filter="diamond(in)">
                                      <p:cBhvr>
                                        <p:cTn id="11" dur="2000"/>
                                        <p:tgtEl>
                                          <p:spTgt spid="26625">
                                            <p:txEl>
                                              <p:pRg st="3" end="3"/>
                                            </p:txEl>
                                          </p:spTgt>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26625">
                                            <p:txEl>
                                              <p:pRg st="4" end="4"/>
                                            </p:txEl>
                                          </p:spTgt>
                                        </p:tgtEl>
                                        <p:attrNameLst>
                                          <p:attrName>style.visibility</p:attrName>
                                        </p:attrNameLst>
                                      </p:cBhvr>
                                      <p:to>
                                        <p:strVal val="visible"/>
                                      </p:to>
                                    </p:set>
                                    <p:animEffect transition="in" filter="diamond(in)">
                                      <p:cBhvr>
                                        <p:cTn id="15" dur="2000"/>
                                        <p:tgtEl>
                                          <p:spTgt spid="26625">
                                            <p:txEl>
                                              <p:pRg st="4" end="4"/>
                                            </p:txEl>
                                          </p:spTgt>
                                        </p:tgtEl>
                                      </p:cBhvr>
                                    </p:animEffect>
                                  </p:childTnLst>
                                </p:cTn>
                              </p:par>
                            </p:childTnLst>
                          </p:cTn>
                        </p:par>
                        <p:par>
                          <p:cTn id="16" fill="hold" nodeType="afterGroup">
                            <p:stCondLst>
                              <p:cond delay="6000"/>
                            </p:stCondLst>
                            <p:childTnLst>
                              <p:par>
                                <p:cTn id="17" presetID="8" presetClass="entr" presetSubtype="16" fill="hold" nodeType="afterEffect">
                                  <p:stCondLst>
                                    <p:cond delay="0"/>
                                  </p:stCondLst>
                                  <p:childTnLst>
                                    <p:set>
                                      <p:cBhvr>
                                        <p:cTn id="18" dur="1" fill="hold">
                                          <p:stCondLst>
                                            <p:cond delay="0"/>
                                          </p:stCondLst>
                                        </p:cTn>
                                        <p:tgtEl>
                                          <p:spTgt spid="26625">
                                            <p:txEl>
                                              <p:pRg st="5" end="5"/>
                                            </p:txEl>
                                          </p:spTgt>
                                        </p:tgtEl>
                                        <p:attrNameLst>
                                          <p:attrName>style.visibility</p:attrName>
                                        </p:attrNameLst>
                                      </p:cBhvr>
                                      <p:to>
                                        <p:strVal val="visible"/>
                                      </p:to>
                                    </p:set>
                                    <p:animEffect transition="in" filter="diamond(in)">
                                      <p:cBhvr>
                                        <p:cTn id="19" dur="2000"/>
                                        <p:tgtEl>
                                          <p:spTgt spid="26625">
                                            <p:txEl>
                                              <p:pRg st="5" end="5"/>
                                            </p:txEl>
                                          </p:spTgt>
                                        </p:tgtEl>
                                      </p:cBhvr>
                                    </p:animEffect>
                                  </p:childTnLst>
                                </p:cTn>
                              </p:par>
                            </p:childTnLst>
                          </p:cTn>
                        </p:par>
                        <p:par>
                          <p:cTn id="20" fill="hold" nodeType="afterGroup">
                            <p:stCondLst>
                              <p:cond delay="8000"/>
                            </p:stCondLst>
                            <p:childTnLst>
                              <p:par>
                                <p:cTn id="21" presetID="8" presetClass="entr" presetSubtype="16" fill="hold" nodeType="afterEffect">
                                  <p:stCondLst>
                                    <p:cond delay="0"/>
                                  </p:stCondLst>
                                  <p:childTnLst>
                                    <p:set>
                                      <p:cBhvr>
                                        <p:cTn id="22" dur="1" fill="hold">
                                          <p:stCondLst>
                                            <p:cond delay="0"/>
                                          </p:stCondLst>
                                        </p:cTn>
                                        <p:tgtEl>
                                          <p:spTgt spid="26625">
                                            <p:txEl>
                                              <p:pRg st="6" end="6"/>
                                            </p:txEl>
                                          </p:spTgt>
                                        </p:tgtEl>
                                        <p:attrNameLst>
                                          <p:attrName>style.visibility</p:attrName>
                                        </p:attrNameLst>
                                      </p:cBhvr>
                                      <p:to>
                                        <p:strVal val="visible"/>
                                      </p:to>
                                    </p:set>
                                    <p:animEffect transition="in" filter="diamond(in)">
                                      <p:cBhvr>
                                        <p:cTn id="23" dur="2000"/>
                                        <p:tgtEl>
                                          <p:spTgt spid="26625">
                                            <p:txEl>
                                              <p:pRg st="6" end="6"/>
                                            </p:txEl>
                                          </p:spTgt>
                                        </p:tgtEl>
                                      </p:cBhvr>
                                    </p:animEffect>
                                  </p:childTnLst>
                                </p:cTn>
                              </p:par>
                            </p:childTnLst>
                          </p:cTn>
                        </p:par>
                        <p:par>
                          <p:cTn id="24" fill="hold" nodeType="afterGroup">
                            <p:stCondLst>
                              <p:cond delay="10000"/>
                            </p:stCondLst>
                            <p:childTnLst>
                              <p:par>
                                <p:cTn id="25" presetID="8" presetClass="entr" presetSubtype="16" fill="hold" nodeType="afterEffect">
                                  <p:stCondLst>
                                    <p:cond delay="0"/>
                                  </p:stCondLst>
                                  <p:childTnLst>
                                    <p:set>
                                      <p:cBhvr>
                                        <p:cTn id="26" dur="1" fill="hold">
                                          <p:stCondLst>
                                            <p:cond delay="0"/>
                                          </p:stCondLst>
                                        </p:cTn>
                                        <p:tgtEl>
                                          <p:spTgt spid="26625">
                                            <p:txEl>
                                              <p:pRg st="7" end="7"/>
                                            </p:txEl>
                                          </p:spTgt>
                                        </p:tgtEl>
                                        <p:attrNameLst>
                                          <p:attrName>style.visibility</p:attrName>
                                        </p:attrNameLst>
                                      </p:cBhvr>
                                      <p:to>
                                        <p:strVal val="visible"/>
                                      </p:to>
                                    </p:set>
                                    <p:animEffect transition="in" filter="diamond(in)">
                                      <p:cBhvr>
                                        <p:cTn id="27" dur="2000"/>
                                        <p:tgtEl>
                                          <p:spTgt spid="26625">
                                            <p:txEl>
                                              <p:pRg st="7" end="7"/>
                                            </p:txEl>
                                          </p:spTgt>
                                        </p:tgtEl>
                                      </p:cBhvr>
                                    </p:animEffect>
                                  </p:childTnLst>
                                </p:cTn>
                              </p:par>
                            </p:childTnLst>
                          </p:cTn>
                        </p:par>
                        <p:par>
                          <p:cTn id="28" fill="hold" nodeType="afterGroup">
                            <p:stCondLst>
                              <p:cond delay="12000"/>
                            </p:stCondLst>
                            <p:childTnLst>
                              <p:par>
                                <p:cTn id="29" presetID="8" presetClass="entr" presetSubtype="16" fill="hold" nodeType="afterEffect">
                                  <p:stCondLst>
                                    <p:cond delay="0"/>
                                  </p:stCondLst>
                                  <p:childTnLst>
                                    <p:set>
                                      <p:cBhvr>
                                        <p:cTn id="30" dur="1" fill="hold">
                                          <p:stCondLst>
                                            <p:cond delay="0"/>
                                          </p:stCondLst>
                                        </p:cTn>
                                        <p:tgtEl>
                                          <p:spTgt spid="26625">
                                            <p:txEl>
                                              <p:pRg st="8" end="8"/>
                                            </p:txEl>
                                          </p:spTgt>
                                        </p:tgtEl>
                                        <p:attrNameLst>
                                          <p:attrName>style.visibility</p:attrName>
                                        </p:attrNameLst>
                                      </p:cBhvr>
                                      <p:to>
                                        <p:strVal val="visible"/>
                                      </p:to>
                                    </p:set>
                                    <p:animEffect transition="in" filter="diamond(in)">
                                      <p:cBhvr>
                                        <p:cTn id="31" dur="2000"/>
                                        <p:tgtEl>
                                          <p:spTgt spid="266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85750" y="117475"/>
            <a:ext cx="85725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a:solidFill>
                  <a:srgbClr val="800000"/>
                </a:solidFill>
                <a:latin typeface="Times New Roman" panose="02020603050405020304" pitchFamily="18" charset="0"/>
                <a:cs typeface="Times New Roman" panose="02020603050405020304" pitchFamily="18" charset="0"/>
              </a:rPr>
              <a:t>Последствия пренебрежения</a:t>
            </a:r>
          </a:p>
          <a:p>
            <a:pPr eaLnBrk="1" hangingPunct="1">
              <a:spcBef>
                <a:spcPct val="0"/>
              </a:spcBef>
              <a:buFontTx/>
              <a:buNone/>
            </a:pPr>
            <a:endParaRPr lang="ru-RU" altLang="ru-RU" sz="1800">
              <a:latin typeface="Arial" panose="020B0604020202020204" pitchFamily="34" charset="0"/>
            </a:endParaRPr>
          </a:p>
          <a:p>
            <a:pPr>
              <a:spcBef>
                <a:spcPct val="0"/>
              </a:spcBef>
              <a:buFontTx/>
              <a:buNone/>
            </a:pPr>
            <a:r>
              <a:rPr lang="ru-RU" altLang="ru-RU" sz="1800" b="1">
                <a:solidFill>
                  <a:srgbClr val="009999"/>
                </a:solidFill>
                <a:latin typeface="Times New Roman" panose="02020603050405020304" pitchFamily="18" charset="0"/>
                <a:cs typeface="Times New Roman" panose="02020603050405020304" pitchFamily="18" charset="0"/>
              </a:rPr>
              <a:t> </a:t>
            </a:r>
            <a:r>
              <a:rPr lang="ru-RU" altLang="ru-RU" sz="1800" b="1">
                <a:solidFill>
                  <a:srgbClr val="000099"/>
                </a:solidFill>
                <a:latin typeface="Times New Roman" panose="02020603050405020304" pitchFamily="18" charset="0"/>
                <a:cs typeface="Times New Roman" panose="02020603050405020304" pitchFamily="18" charset="0"/>
              </a:rPr>
              <a:t>Внешние проявления</a:t>
            </a:r>
            <a:r>
              <a:rPr lang="ru-RU" altLang="ru-RU" sz="1800">
                <a:solidFill>
                  <a:srgbClr val="000099"/>
                </a:solidFill>
                <a:latin typeface="Times New Roman" panose="02020603050405020304" pitchFamily="18" charset="0"/>
                <a:cs typeface="Times New Roman" panose="02020603050405020304" pitchFamily="18" charset="0"/>
              </a:rPr>
              <a:t>: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утомленный сонный вид, бледное лицо, опухшие веки;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у грудных детей обезвоженность, опрелости, сыпи;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одежда неряшливая, не соответствует сезону и размеру ребенка;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нечистоплотность, несвежий запах. </a:t>
            </a:r>
            <a:endParaRPr lang="ru-RU" altLang="ru-RU" sz="1800">
              <a:solidFill>
                <a:srgbClr val="000099"/>
              </a:solidFill>
              <a:latin typeface="Arial" panose="020B0604020202020204" pitchFamily="34" charset="0"/>
            </a:endParaRPr>
          </a:p>
          <a:p>
            <a:pPr>
              <a:spcBef>
                <a:spcPct val="0"/>
              </a:spcBef>
              <a:buFontTx/>
              <a:buNone/>
            </a:pPr>
            <a:r>
              <a:rPr lang="ru-RU" altLang="ru-RU" sz="1800" b="1">
                <a:solidFill>
                  <a:srgbClr val="000099"/>
                </a:solidFill>
                <a:latin typeface="Times New Roman" panose="02020603050405020304" pitchFamily="18" charset="0"/>
                <a:cs typeface="Times New Roman" panose="02020603050405020304" pitchFamily="18" charset="0"/>
              </a:rPr>
              <a:t>Физические признаки:</a:t>
            </a:r>
            <a:r>
              <a:rPr lang="ru-RU" altLang="ru-RU" sz="1800">
                <a:solidFill>
                  <a:srgbClr val="000099"/>
                </a:solidFill>
                <a:latin typeface="Times New Roman" panose="02020603050405020304" pitchFamily="18" charset="0"/>
                <a:cs typeface="Times New Roman" panose="02020603050405020304" pitchFamily="18" charset="0"/>
              </a:rPr>
              <a:t>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отставание в весе и росте от сверстников;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педикулез, чесотка;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частые  "несчастные случаи", гнойные и хронические инфекционные заболевания;</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запущенный кариес;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отсутствие надлежащих прививок;</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задержка речевого и психического развития. </a:t>
            </a:r>
            <a:endParaRPr lang="ru-RU" altLang="ru-RU" sz="1800">
              <a:solidFill>
                <a:srgbClr val="000099"/>
              </a:solidFill>
              <a:latin typeface="Arial" panose="020B0604020202020204" pitchFamily="34" charset="0"/>
            </a:endParaRPr>
          </a:p>
          <a:p>
            <a:pPr>
              <a:spcBef>
                <a:spcPct val="0"/>
              </a:spcBef>
              <a:buFontTx/>
              <a:buNone/>
            </a:pPr>
            <a:r>
              <a:rPr lang="ru-RU" altLang="ru-RU" sz="1800" b="1">
                <a:solidFill>
                  <a:srgbClr val="000099"/>
                </a:solidFill>
                <a:latin typeface="Times New Roman" panose="02020603050405020304" pitchFamily="18" charset="0"/>
                <a:cs typeface="Times New Roman" panose="02020603050405020304" pitchFamily="18" charset="0"/>
              </a:rPr>
              <a:t>Особенности поведения:</a:t>
            </a:r>
            <a:r>
              <a:rPr lang="ru-RU" altLang="ru-RU" sz="1800">
                <a:solidFill>
                  <a:srgbClr val="000099"/>
                </a:solidFill>
                <a:latin typeface="Times New Roman" panose="02020603050405020304" pitchFamily="18" charset="0"/>
                <a:cs typeface="Times New Roman" panose="02020603050405020304" pitchFamily="18" charset="0"/>
              </a:rPr>
              <a:t>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постоянный  голод и жажда: может красть пищу, рыться в отбросах и т.п.;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неумение играть;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постоянный поиск внимания/участия;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частые пропуски школьных занятий;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крайности  поведения: инфантилен или принимает роль взрослого и ведет   себя   в  "псевдовзрослой"  манере;  агрессивен  или  замкнут, апатичен;  гиперактивен  или  подавлен; неразборчиво дружелюбен или не желает и не умеет общаться;  </a:t>
            </a:r>
            <a:endParaRPr lang="ru-RU" altLang="ru-RU" sz="1800">
              <a:solidFill>
                <a:srgbClr val="000099"/>
              </a:solidFill>
              <a:latin typeface="Arial" panose="020B0604020202020204" pitchFamily="34" charset="0"/>
            </a:endParaRPr>
          </a:p>
          <a:p>
            <a:pPr>
              <a:spcBef>
                <a:spcPct val="0"/>
              </a:spcBef>
            </a:pPr>
            <a:r>
              <a:rPr lang="ru-RU" altLang="ru-RU" sz="1800">
                <a:solidFill>
                  <a:srgbClr val="000099"/>
                </a:solidFill>
                <a:latin typeface="Times New Roman" panose="02020603050405020304" pitchFamily="18" charset="0"/>
                <a:cs typeface="Times New Roman" panose="02020603050405020304" pitchFamily="18" charset="0"/>
              </a:rPr>
              <a:t>  склонность к поджогам, жестокость к животным</a:t>
            </a:r>
            <a:endParaRPr lang="ru-RU" altLang="ru-RU" sz="18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85750" y="357188"/>
            <a:ext cx="84296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2800" b="1">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Психологическое насилие </a:t>
            </a:r>
            <a:r>
              <a:rPr lang="ru-RU" altLang="ru-RU" sz="2800">
                <a:solidFill>
                  <a:srgbClr val="000099"/>
                </a:solidFill>
                <a:cs typeface="Times New Roman" panose="02020603050405020304" pitchFamily="18" charset="0"/>
              </a:rPr>
              <a:t>–</a:t>
            </a:r>
            <a:r>
              <a:rPr lang="ru-RU" altLang="ru-RU" sz="2800">
                <a:solidFill>
                  <a:srgbClr val="000099"/>
                </a:solidFill>
                <a:latin typeface="Times New Roman" panose="02020603050405020304" pitchFamily="18" charset="0"/>
                <a:cs typeface="Times New Roman" panose="02020603050405020304" pitchFamily="18" charset="0"/>
              </a:rPr>
              <a:t> отсутствие любви и внимания к ребёнку, унижение его человеческого достоинства, грубость (словесные оскорбления, угрозы и т.п.).</a:t>
            </a:r>
          </a:p>
          <a:p>
            <a:pPr algn="just" eaLnBrk="1" hangingPunct="1">
              <a:spcBef>
                <a:spcPct val="0"/>
              </a:spcBef>
              <a:buFontTx/>
              <a:buNone/>
            </a:pPr>
            <a:endParaRPr lang="ru-RU" altLang="ru-RU" sz="2800">
              <a:latin typeface="Arial" panose="020B0604020202020204" pitchFamily="34" charset="0"/>
            </a:endParaRPr>
          </a:p>
          <a:p>
            <a:pPr algn="just">
              <a:spcBef>
                <a:spcPct val="0"/>
              </a:spcBef>
              <a:buFontTx/>
              <a:buNone/>
            </a:pPr>
            <a:r>
              <a:rPr lang="ru-RU" altLang="ru-RU" sz="2800">
                <a:latin typeface="Times New Roman" panose="02020603050405020304" pitchFamily="18" charset="0"/>
                <a:cs typeface="Times New Roman" panose="02020603050405020304" pitchFamily="18" charset="0"/>
              </a:rPr>
              <a:t>	</a:t>
            </a:r>
            <a:r>
              <a:rPr lang="ru-RU" altLang="ru-RU" sz="2800">
                <a:solidFill>
                  <a:srgbClr val="000099"/>
                </a:solidFill>
                <a:latin typeface="Times New Roman" panose="02020603050405020304" pitchFamily="18" charset="0"/>
                <a:cs typeface="Times New Roman" panose="02020603050405020304" pitchFamily="18" charset="0"/>
              </a:rPr>
              <a:t>Эмоциональным (психическим) насилием является однократное или хроническое  психическое  воздействие на ребенка или его отвержение со стороны  родителей  и  других  взрослых,  вследствие  чего  у  ребенка нарушаются   эмоциональное   развитие,   поведение   и  способность  к социализации. </a:t>
            </a:r>
            <a:endParaRPr lang="ru-RU" altLang="ru-RU" sz="28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85750" y="142875"/>
            <a:ext cx="84296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800" b="1">
                <a:solidFill>
                  <a:srgbClr val="800000"/>
                </a:solidFill>
                <a:latin typeface="Times New Roman" panose="02020603050405020304" pitchFamily="18" charset="0"/>
                <a:cs typeface="Times New Roman" panose="02020603050405020304" pitchFamily="18" charset="0"/>
              </a:rPr>
              <a:t>     К психологическому насилию относятся:</a:t>
            </a:r>
          </a:p>
          <a:p>
            <a:pPr eaLnBrk="1" hangingPunct="1">
              <a:spcBef>
                <a:spcPct val="0"/>
              </a:spcBef>
              <a:buFontTx/>
              <a:buNone/>
            </a:pPr>
            <a:endParaRPr lang="ru-RU" altLang="ru-RU" sz="2400">
              <a:latin typeface="Arial" panose="020B0604020202020204" pitchFamily="34" charset="0"/>
            </a:endParaRPr>
          </a:p>
          <a:p>
            <a:pPr>
              <a:spcBef>
                <a:spcPct val="0"/>
              </a:spcBef>
            </a:pPr>
            <a:r>
              <a:rPr lang="ru-RU" altLang="ru-RU" sz="2400">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угрозы  в  адрес ребенка, проявляющиеся в словесной форме без применения  физической  силы;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оскорбление и унижение его достоинства;</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открытое неприятие и постоянная критика;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лишение   ребенка  необходимой  стимуляции,  игнорирование  его основных нужд в безопасном окружении, родительской любви;</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предъявление к  ребенку  чрезмерных требований, не соответствующих его возрасту или возможностям;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однократное грубое психическое воздействие, вызвавшее у ребенка психическую травму;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преднамеренная   изоляция   ребенка,   лишение  его  социальных контактов;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вовлечение   ребенка   или   поощрение  к  антисоциальному  или деструктивному поведению (алкоголизм, наркомания и др.)</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697">
                                            <p:txEl>
                                              <p:pRg st="2" end="2"/>
                                            </p:txEl>
                                          </p:spTgt>
                                        </p:tgtEl>
                                        <p:attrNameLst>
                                          <p:attrName>style.visibility</p:attrName>
                                        </p:attrNameLst>
                                      </p:cBhvr>
                                      <p:to>
                                        <p:strVal val="visible"/>
                                      </p:to>
                                    </p:set>
                                    <p:animEffect transition="in" filter="checkerboard(across)">
                                      <p:cBhvr>
                                        <p:cTn id="7" dur="2000"/>
                                        <p:tgtEl>
                                          <p:spTgt spid="29697">
                                            <p:txEl>
                                              <p:pRg st="2" end="2"/>
                                            </p:txEl>
                                          </p:spTgt>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29697">
                                            <p:txEl>
                                              <p:pRg st="3" end="3"/>
                                            </p:txEl>
                                          </p:spTgt>
                                        </p:tgtEl>
                                        <p:attrNameLst>
                                          <p:attrName>style.visibility</p:attrName>
                                        </p:attrNameLst>
                                      </p:cBhvr>
                                      <p:to>
                                        <p:strVal val="visible"/>
                                      </p:to>
                                    </p:set>
                                    <p:animEffect transition="in" filter="checkerboard(across)">
                                      <p:cBhvr>
                                        <p:cTn id="11" dur="2000"/>
                                        <p:tgtEl>
                                          <p:spTgt spid="29697">
                                            <p:txEl>
                                              <p:pRg st="3" end="3"/>
                                            </p:txEl>
                                          </p:spTgt>
                                        </p:tgtEl>
                                      </p:cBhvr>
                                    </p:animEffect>
                                  </p:childTnLst>
                                </p:cTn>
                              </p:par>
                            </p:childTnLst>
                          </p:cTn>
                        </p:par>
                        <p:par>
                          <p:cTn id="12" fill="hold" nodeType="afterGroup">
                            <p:stCondLst>
                              <p:cond delay="4000"/>
                            </p:stCondLst>
                            <p:childTnLst>
                              <p:par>
                                <p:cTn id="13" presetID="5" presetClass="entr" presetSubtype="10" fill="hold" nodeType="afterEffect">
                                  <p:stCondLst>
                                    <p:cond delay="0"/>
                                  </p:stCondLst>
                                  <p:childTnLst>
                                    <p:set>
                                      <p:cBhvr>
                                        <p:cTn id="14" dur="1" fill="hold">
                                          <p:stCondLst>
                                            <p:cond delay="0"/>
                                          </p:stCondLst>
                                        </p:cTn>
                                        <p:tgtEl>
                                          <p:spTgt spid="29697">
                                            <p:txEl>
                                              <p:pRg st="4" end="4"/>
                                            </p:txEl>
                                          </p:spTgt>
                                        </p:tgtEl>
                                        <p:attrNameLst>
                                          <p:attrName>style.visibility</p:attrName>
                                        </p:attrNameLst>
                                      </p:cBhvr>
                                      <p:to>
                                        <p:strVal val="visible"/>
                                      </p:to>
                                    </p:set>
                                    <p:animEffect transition="in" filter="checkerboard(across)">
                                      <p:cBhvr>
                                        <p:cTn id="15" dur="2000"/>
                                        <p:tgtEl>
                                          <p:spTgt spid="29697">
                                            <p:txEl>
                                              <p:pRg st="4" end="4"/>
                                            </p:txEl>
                                          </p:spTgt>
                                        </p:tgtEl>
                                      </p:cBhvr>
                                    </p:animEffect>
                                  </p:childTnLst>
                                </p:cTn>
                              </p:par>
                            </p:childTnLst>
                          </p:cTn>
                        </p:par>
                        <p:par>
                          <p:cTn id="16" fill="hold" nodeType="afterGroup">
                            <p:stCondLst>
                              <p:cond delay="6000"/>
                            </p:stCondLst>
                            <p:childTnLst>
                              <p:par>
                                <p:cTn id="17" presetID="5" presetClass="entr" presetSubtype="10" fill="hold" nodeType="afterEffect">
                                  <p:stCondLst>
                                    <p:cond delay="0"/>
                                  </p:stCondLst>
                                  <p:childTnLst>
                                    <p:set>
                                      <p:cBhvr>
                                        <p:cTn id="18" dur="1" fill="hold">
                                          <p:stCondLst>
                                            <p:cond delay="0"/>
                                          </p:stCondLst>
                                        </p:cTn>
                                        <p:tgtEl>
                                          <p:spTgt spid="29697">
                                            <p:txEl>
                                              <p:pRg st="5" end="5"/>
                                            </p:txEl>
                                          </p:spTgt>
                                        </p:tgtEl>
                                        <p:attrNameLst>
                                          <p:attrName>style.visibility</p:attrName>
                                        </p:attrNameLst>
                                      </p:cBhvr>
                                      <p:to>
                                        <p:strVal val="visible"/>
                                      </p:to>
                                    </p:set>
                                    <p:animEffect transition="in" filter="checkerboard(across)">
                                      <p:cBhvr>
                                        <p:cTn id="19" dur="2000"/>
                                        <p:tgtEl>
                                          <p:spTgt spid="29697">
                                            <p:txEl>
                                              <p:pRg st="5" end="5"/>
                                            </p:txEl>
                                          </p:spTgt>
                                        </p:tgtEl>
                                      </p:cBhvr>
                                    </p:animEffect>
                                  </p:childTnLst>
                                </p:cTn>
                              </p:par>
                            </p:childTnLst>
                          </p:cTn>
                        </p:par>
                        <p:par>
                          <p:cTn id="20" fill="hold" nodeType="afterGroup">
                            <p:stCondLst>
                              <p:cond delay="8000"/>
                            </p:stCondLst>
                            <p:childTnLst>
                              <p:par>
                                <p:cTn id="21" presetID="5" presetClass="entr" presetSubtype="10" fill="hold" nodeType="afterEffect">
                                  <p:stCondLst>
                                    <p:cond delay="0"/>
                                  </p:stCondLst>
                                  <p:childTnLst>
                                    <p:set>
                                      <p:cBhvr>
                                        <p:cTn id="22" dur="1" fill="hold">
                                          <p:stCondLst>
                                            <p:cond delay="0"/>
                                          </p:stCondLst>
                                        </p:cTn>
                                        <p:tgtEl>
                                          <p:spTgt spid="29697">
                                            <p:txEl>
                                              <p:pRg st="6" end="6"/>
                                            </p:txEl>
                                          </p:spTgt>
                                        </p:tgtEl>
                                        <p:attrNameLst>
                                          <p:attrName>style.visibility</p:attrName>
                                        </p:attrNameLst>
                                      </p:cBhvr>
                                      <p:to>
                                        <p:strVal val="visible"/>
                                      </p:to>
                                    </p:set>
                                    <p:animEffect transition="in" filter="checkerboard(across)">
                                      <p:cBhvr>
                                        <p:cTn id="23" dur="2000"/>
                                        <p:tgtEl>
                                          <p:spTgt spid="29697">
                                            <p:txEl>
                                              <p:pRg st="6" end="6"/>
                                            </p:txEl>
                                          </p:spTgt>
                                        </p:tgtEl>
                                      </p:cBhvr>
                                    </p:animEffect>
                                  </p:childTnLst>
                                </p:cTn>
                              </p:par>
                            </p:childTnLst>
                          </p:cTn>
                        </p:par>
                        <p:par>
                          <p:cTn id="24" fill="hold" nodeType="afterGroup">
                            <p:stCondLst>
                              <p:cond delay="10000"/>
                            </p:stCondLst>
                            <p:childTnLst>
                              <p:par>
                                <p:cTn id="25" presetID="5" presetClass="entr" presetSubtype="10" fill="hold" nodeType="afterEffect">
                                  <p:stCondLst>
                                    <p:cond delay="0"/>
                                  </p:stCondLst>
                                  <p:childTnLst>
                                    <p:set>
                                      <p:cBhvr>
                                        <p:cTn id="26" dur="1" fill="hold">
                                          <p:stCondLst>
                                            <p:cond delay="0"/>
                                          </p:stCondLst>
                                        </p:cTn>
                                        <p:tgtEl>
                                          <p:spTgt spid="29697">
                                            <p:txEl>
                                              <p:pRg st="7" end="7"/>
                                            </p:txEl>
                                          </p:spTgt>
                                        </p:tgtEl>
                                        <p:attrNameLst>
                                          <p:attrName>style.visibility</p:attrName>
                                        </p:attrNameLst>
                                      </p:cBhvr>
                                      <p:to>
                                        <p:strVal val="visible"/>
                                      </p:to>
                                    </p:set>
                                    <p:animEffect transition="in" filter="checkerboard(across)">
                                      <p:cBhvr>
                                        <p:cTn id="27" dur="2000"/>
                                        <p:tgtEl>
                                          <p:spTgt spid="29697">
                                            <p:txEl>
                                              <p:pRg st="7" end="7"/>
                                            </p:txEl>
                                          </p:spTgt>
                                        </p:tgtEl>
                                      </p:cBhvr>
                                    </p:animEffect>
                                  </p:childTnLst>
                                </p:cTn>
                              </p:par>
                            </p:childTnLst>
                          </p:cTn>
                        </p:par>
                        <p:par>
                          <p:cTn id="28" fill="hold" nodeType="afterGroup">
                            <p:stCondLst>
                              <p:cond delay="12000"/>
                            </p:stCondLst>
                            <p:childTnLst>
                              <p:par>
                                <p:cTn id="29" presetID="5" presetClass="entr" presetSubtype="10" fill="hold" nodeType="afterEffect">
                                  <p:stCondLst>
                                    <p:cond delay="0"/>
                                  </p:stCondLst>
                                  <p:childTnLst>
                                    <p:set>
                                      <p:cBhvr>
                                        <p:cTn id="30" dur="1" fill="hold">
                                          <p:stCondLst>
                                            <p:cond delay="0"/>
                                          </p:stCondLst>
                                        </p:cTn>
                                        <p:tgtEl>
                                          <p:spTgt spid="29697">
                                            <p:txEl>
                                              <p:pRg st="8" end="8"/>
                                            </p:txEl>
                                          </p:spTgt>
                                        </p:tgtEl>
                                        <p:attrNameLst>
                                          <p:attrName>style.visibility</p:attrName>
                                        </p:attrNameLst>
                                      </p:cBhvr>
                                      <p:to>
                                        <p:strVal val="visible"/>
                                      </p:to>
                                    </p:set>
                                    <p:animEffect transition="in" filter="checkerboard(across)">
                                      <p:cBhvr>
                                        <p:cTn id="31" dur="2000"/>
                                        <p:tgtEl>
                                          <p:spTgt spid="29697">
                                            <p:txEl>
                                              <p:pRg st="8" end="8"/>
                                            </p:txEl>
                                          </p:spTgt>
                                        </p:tgtEl>
                                      </p:cBhvr>
                                    </p:animEffect>
                                  </p:childTnLst>
                                </p:cTn>
                              </p:par>
                            </p:childTnLst>
                          </p:cTn>
                        </p:par>
                        <p:par>
                          <p:cTn id="32" fill="hold" nodeType="afterGroup">
                            <p:stCondLst>
                              <p:cond delay="14000"/>
                            </p:stCondLst>
                            <p:childTnLst>
                              <p:par>
                                <p:cTn id="33" presetID="5" presetClass="entr" presetSubtype="10" fill="hold" nodeType="afterEffect">
                                  <p:stCondLst>
                                    <p:cond delay="0"/>
                                  </p:stCondLst>
                                  <p:childTnLst>
                                    <p:set>
                                      <p:cBhvr>
                                        <p:cTn id="34" dur="1" fill="hold">
                                          <p:stCondLst>
                                            <p:cond delay="0"/>
                                          </p:stCondLst>
                                        </p:cTn>
                                        <p:tgtEl>
                                          <p:spTgt spid="29697">
                                            <p:txEl>
                                              <p:pRg st="9" end="9"/>
                                            </p:txEl>
                                          </p:spTgt>
                                        </p:tgtEl>
                                        <p:attrNameLst>
                                          <p:attrName>style.visibility</p:attrName>
                                        </p:attrNameLst>
                                      </p:cBhvr>
                                      <p:to>
                                        <p:strVal val="visible"/>
                                      </p:to>
                                    </p:set>
                                    <p:animEffect transition="in" filter="checkerboard(across)">
                                      <p:cBhvr>
                                        <p:cTn id="35" dur="2000"/>
                                        <p:tgtEl>
                                          <p:spTgt spid="296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57188" y="214313"/>
            <a:ext cx="85725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b="1">
                <a:solidFill>
                  <a:srgbClr val="800000"/>
                </a:solidFill>
                <a:latin typeface="Times New Roman" panose="02020603050405020304" pitchFamily="18" charset="0"/>
                <a:cs typeface="Times New Roman" panose="02020603050405020304" pitchFamily="18" charset="0"/>
              </a:rPr>
              <a:t>     </a:t>
            </a:r>
            <a:r>
              <a:rPr lang="ru-RU" altLang="ru-RU" sz="2400" b="1">
                <a:solidFill>
                  <a:srgbClr val="800000"/>
                </a:solidFill>
                <a:latin typeface="Times New Roman" panose="02020603050405020304" pitchFamily="18" charset="0"/>
                <a:cs typeface="Times New Roman" panose="02020603050405020304" pitchFamily="18" charset="0"/>
              </a:rPr>
              <a:t>Особенности  детей,</a:t>
            </a:r>
            <a:r>
              <a:rPr lang="ru-RU" altLang="ru-RU" sz="2400">
                <a:solidFill>
                  <a:srgbClr val="800000"/>
                </a:solidFill>
                <a:latin typeface="Times New Roman" panose="02020603050405020304" pitchFamily="18" charset="0"/>
                <a:cs typeface="Times New Roman" panose="02020603050405020304" pitchFamily="18" charset="0"/>
              </a:rPr>
              <a:t> подвергающихся эмоциональному (психическому) насилию: </a:t>
            </a:r>
            <a:endParaRPr lang="ru-RU" altLang="ru-RU" sz="2400">
              <a:solidFill>
                <a:srgbClr val="800000"/>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задержка психического развития;</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невозможность сконцентрироваться, плохая успеваемость;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низкая самооценка;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эмоциональные   нарушения  в виде   агрессии,  гнева  (часто обращенных против самого себя), подавленное состояние;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избыточная потребность во внимании;</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депрессия, попытки суицида;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неумение общаться со сверстниками (заискивающее поведение, чрезмерная уступчивость или агрессивность);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ложь, воровство, девиантное (или "отклоняющееся", асоциальное)поведение;  </a:t>
            </a:r>
            <a:endParaRPr lang="ru-RU" altLang="ru-RU" sz="2400">
              <a:solidFill>
                <a:srgbClr val="000099"/>
              </a:solidFill>
              <a:latin typeface="Arial" panose="020B0604020202020204" pitchFamily="34" charset="0"/>
            </a:endParaRPr>
          </a:p>
          <a:p>
            <a:pPr>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нервно-психические и психосоматические заболевания: неврозы, энурез, тики,  расстройства сна, нарушения аппетита, ожирение, кожные заболевания, астма и др.). </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30721">
                                            <p:txEl>
                                              <p:pRg st="1" end="1"/>
                                            </p:txEl>
                                          </p:spTgt>
                                        </p:tgtEl>
                                        <p:attrNameLst>
                                          <p:attrName>style.visibility</p:attrName>
                                        </p:attrNameLst>
                                      </p:cBhvr>
                                      <p:to>
                                        <p:strVal val="visible"/>
                                      </p:to>
                                    </p:set>
                                    <p:animEffect transition="in" filter="diamond(out)">
                                      <p:cBhvr>
                                        <p:cTn id="7" dur="2000"/>
                                        <p:tgtEl>
                                          <p:spTgt spid="30721">
                                            <p:txEl>
                                              <p:pRg st="1" end="1"/>
                                            </p:txEl>
                                          </p:spTgt>
                                        </p:tgtEl>
                                      </p:cBhvr>
                                    </p:animEffect>
                                  </p:childTnLst>
                                </p:cTn>
                              </p:par>
                            </p:childTnLst>
                          </p:cTn>
                        </p:par>
                        <p:par>
                          <p:cTn id="8" fill="hold" nodeType="afterGroup">
                            <p:stCondLst>
                              <p:cond delay="2000"/>
                            </p:stCondLst>
                            <p:childTnLst>
                              <p:par>
                                <p:cTn id="9" presetID="8" presetClass="entr" presetSubtype="32" fill="hold" nodeType="afterEffect">
                                  <p:stCondLst>
                                    <p:cond delay="0"/>
                                  </p:stCondLst>
                                  <p:childTnLst>
                                    <p:set>
                                      <p:cBhvr>
                                        <p:cTn id="10" dur="1" fill="hold">
                                          <p:stCondLst>
                                            <p:cond delay="0"/>
                                          </p:stCondLst>
                                        </p:cTn>
                                        <p:tgtEl>
                                          <p:spTgt spid="30721">
                                            <p:txEl>
                                              <p:pRg st="2" end="2"/>
                                            </p:txEl>
                                          </p:spTgt>
                                        </p:tgtEl>
                                        <p:attrNameLst>
                                          <p:attrName>style.visibility</p:attrName>
                                        </p:attrNameLst>
                                      </p:cBhvr>
                                      <p:to>
                                        <p:strVal val="visible"/>
                                      </p:to>
                                    </p:set>
                                    <p:animEffect transition="in" filter="diamond(out)">
                                      <p:cBhvr>
                                        <p:cTn id="11" dur="2000"/>
                                        <p:tgtEl>
                                          <p:spTgt spid="30721">
                                            <p:txEl>
                                              <p:pRg st="2" end="2"/>
                                            </p:txEl>
                                          </p:spTgt>
                                        </p:tgtEl>
                                      </p:cBhvr>
                                    </p:animEffect>
                                  </p:childTnLst>
                                </p:cTn>
                              </p:par>
                            </p:childTnLst>
                          </p:cTn>
                        </p:par>
                        <p:par>
                          <p:cTn id="12" fill="hold" nodeType="afterGroup">
                            <p:stCondLst>
                              <p:cond delay="4000"/>
                            </p:stCondLst>
                            <p:childTnLst>
                              <p:par>
                                <p:cTn id="13" presetID="8" presetClass="entr" presetSubtype="32" fill="hold" nodeType="afterEffect">
                                  <p:stCondLst>
                                    <p:cond delay="0"/>
                                  </p:stCondLst>
                                  <p:childTnLst>
                                    <p:set>
                                      <p:cBhvr>
                                        <p:cTn id="14" dur="1" fill="hold">
                                          <p:stCondLst>
                                            <p:cond delay="0"/>
                                          </p:stCondLst>
                                        </p:cTn>
                                        <p:tgtEl>
                                          <p:spTgt spid="30721">
                                            <p:txEl>
                                              <p:pRg st="3" end="3"/>
                                            </p:txEl>
                                          </p:spTgt>
                                        </p:tgtEl>
                                        <p:attrNameLst>
                                          <p:attrName>style.visibility</p:attrName>
                                        </p:attrNameLst>
                                      </p:cBhvr>
                                      <p:to>
                                        <p:strVal val="visible"/>
                                      </p:to>
                                    </p:set>
                                    <p:animEffect transition="in" filter="diamond(out)">
                                      <p:cBhvr>
                                        <p:cTn id="15" dur="2000"/>
                                        <p:tgtEl>
                                          <p:spTgt spid="30721">
                                            <p:txEl>
                                              <p:pRg st="3" end="3"/>
                                            </p:txEl>
                                          </p:spTgt>
                                        </p:tgtEl>
                                      </p:cBhvr>
                                    </p:animEffect>
                                  </p:childTnLst>
                                </p:cTn>
                              </p:par>
                            </p:childTnLst>
                          </p:cTn>
                        </p:par>
                        <p:par>
                          <p:cTn id="16" fill="hold" nodeType="afterGroup">
                            <p:stCondLst>
                              <p:cond delay="6000"/>
                            </p:stCondLst>
                            <p:childTnLst>
                              <p:par>
                                <p:cTn id="17" presetID="8" presetClass="entr" presetSubtype="32" fill="hold" nodeType="afterEffect">
                                  <p:stCondLst>
                                    <p:cond delay="0"/>
                                  </p:stCondLst>
                                  <p:childTnLst>
                                    <p:set>
                                      <p:cBhvr>
                                        <p:cTn id="18" dur="1" fill="hold">
                                          <p:stCondLst>
                                            <p:cond delay="0"/>
                                          </p:stCondLst>
                                        </p:cTn>
                                        <p:tgtEl>
                                          <p:spTgt spid="30721">
                                            <p:txEl>
                                              <p:pRg st="4" end="4"/>
                                            </p:txEl>
                                          </p:spTgt>
                                        </p:tgtEl>
                                        <p:attrNameLst>
                                          <p:attrName>style.visibility</p:attrName>
                                        </p:attrNameLst>
                                      </p:cBhvr>
                                      <p:to>
                                        <p:strVal val="visible"/>
                                      </p:to>
                                    </p:set>
                                    <p:animEffect transition="in" filter="diamond(out)">
                                      <p:cBhvr>
                                        <p:cTn id="19" dur="2000"/>
                                        <p:tgtEl>
                                          <p:spTgt spid="30721">
                                            <p:txEl>
                                              <p:pRg st="4" end="4"/>
                                            </p:txEl>
                                          </p:spTgt>
                                        </p:tgtEl>
                                      </p:cBhvr>
                                    </p:animEffect>
                                  </p:childTnLst>
                                </p:cTn>
                              </p:par>
                            </p:childTnLst>
                          </p:cTn>
                        </p:par>
                        <p:par>
                          <p:cTn id="20" fill="hold" nodeType="afterGroup">
                            <p:stCondLst>
                              <p:cond delay="8000"/>
                            </p:stCondLst>
                            <p:childTnLst>
                              <p:par>
                                <p:cTn id="21" presetID="8" presetClass="entr" presetSubtype="32" fill="hold" nodeType="afterEffect">
                                  <p:stCondLst>
                                    <p:cond delay="0"/>
                                  </p:stCondLst>
                                  <p:childTnLst>
                                    <p:set>
                                      <p:cBhvr>
                                        <p:cTn id="22" dur="1" fill="hold">
                                          <p:stCondLst>
                                            <p:cond delay="0"/>
                                          </p:stCondLst>
                                        </p:cTn>
                                        <p:tgtEl>
                                          <p:spTgt spid="30721">
                                            <p:txEl>
                                              <p:pRg st="5" end="5"/>
                                            </p:txEl>
                                          </p:spTgt>
                                        </p:tgtEl>
                                        <p:attrNameLst>
                                          <p:attrName>style.visibility</p:attrName>
                                        </p:attrNameLst>
                                      </p:cBhvr>
                                      <p:to>
                                        <p:strVal val="visible"/>
                                      </p:to>
                                    </p:set>
                                    <p:animEffect transition="in" filter="diamond(out)">
                                      <p:cBhvr>
                                        <p:cTn id="23" dur="2000"/>
                                        <p:tgtEl>
                                          <p:spTgt spid="30721">
                                            <p:txEl>
                                              <p:pRg st="5" end="5"/>
                                            </p:txEl>
                                          </p:spTgt>
                                        </p:tgtEl>
                                      </p:cBhvr>
                                    </p:animEffect>
                                  </p:childTnLst>
                                </p:cTn>
                              </p:par>
                            </p:childTnLst>
                          </p:cTn>
                        </p:par>
                        <p:par>
                          <p:cTn id="24" fill="hold" nodeType="afterGroup">
                            <p:stCondLst>
                              <p:cond delay="10000"/>
                            </p:stCondLst>
                            <p:childTnLst>
                              <p:par>
                                <p:cTn id="25" presetID="8" presetClass="entr" presetSubtype="32" fill="hold" nodeType="afterEffect">
                                  <p:stCondLst>
                                    <p:cond delay="0"/>
                                  </p:stCondLst>
                                  <p:childTnLst>
                                    <p:set>
                                      <p:cBhvr>
                                        <p:cTn id="26" dur="1" fill="hold">
                                          <p:stCondLst>
                                            <p:cond delay="0"/>
                                          </p:stCondLst>
                                        </p:cTn>
                                        <p:tgtEl>
                                          <p:spTgt spid="30721">
                                            <p:txEl>
                                              <p:pRg st="6" end="6"/>
                                            </p:txEl>
                                          </p:spTgt>
                                        </p:tgtEl>
                                        <p:attrNameLst>
                                          <p:attrName>style.visibility</p:attrName>
                                        </p:attrNameLst>
                                      </p:cBhvr>
                                      <p:to>
                                        <p:strVal val="visible"/>
                                      </p:to>
                                    </p:set>
                                    <p:animEffect transition="in" filter="diamond(out)">
                                      <p:cBhvr>
                                        <p:cTn id="27" dur="2000"/>
                                        <p:tgtEl>
                                          <p:spTgt spid="30721">
                                            <p:txEl>
                                              <p:pRg st="6" end="6"/>
                                            </p:txEl>
                                          </p:spTgt>
                                        </p:tgtEl>
                                      </p:cBhvr>
                                    </p:animEffect>
                                  </p:childTnLst>
                                </p:cTn>
                              </p:par>
                            </p:childTnLst>
                          </p:cTn>
                        </p:par>
                        <p:par>
                          <p:cTn id="28" fill="hold" nodeType="afterGroup">
                            <p:stCondLst>
                              <p:cond delay="12000"/>
                            </p:stCondLst>
                            <p:childTnLst>
                              <p:par>
                                <p:cTn id="29" presetID="8" presetClass="entr" presetSubtype="32" fill="hold" nodeType="afterEffect">
                                  <p:stCondLst>
                                    <p:cond delay="0"/>
                                  </p:stCondLst>
                                  <p:childTnLst>
                                    <p:set>
                                      <p:cBhvr>
                                        <p:cTn id="30" dur="1" fill="hold">
                                          <p:stCondLst>
                                            <p:cond delay="0"/>
                                          </p:stCondLst>
                                        </p:cTn>
                                        <p:tgtEl>
                                          <p:spTgt spid="30721">
                                            <p:txEl>
                                              <p:pRg st="7" end="7"/>
                                            </p:txEl>
                                          </p:spTgt>
                                        </p:tgtEl>
                                        <p:attrNameLst>
                                          <p:attrName>style.visibility</p:attrName>
                                        </p:attrNameLst>
                                      </p:cBhvr>
                                      <p:to>
                                        <p:strVal val="visible"/>
                                      </p:to>
                                    </p:set>
                                    <p:animEffect transition="in" filter="diamond(out)">
                                      <p:cBhvr>
                                        <p:cTn id="31" dur="2000"/>
                                        <p:tgtEl>
                                          <p:spTgt spid="30721">
                                            <p:txEl>
                                              <p:pRg st="7" end="7"/>
                                            </p:txEl>
                                          </p:spTgt>
                                        </p:tgtEl>
                                      </p:cBhvr>
                                    </p:animEffect>
                                  </p:childTnLst>
                                </p:cTn>
                              </p:par>
                            </p:childTnLst>
                          </p:cTn>
                        </p:par>
                        <p:par>
                          <p:cTn id="32" fill="hold" nodeType="afterGroup">
                            <p:stCondLst>
                              <p:cond delay="14000"/>
                            </p:stCondLst>
                            <p:childTnLst>
                              <p:par>
                                <p:cTn id="33" presetID="8" presetClass="entr" presetSubtype="32" fill="hold" nodeType="afterEffect">
                                  <p:stCondLst>
                                    <p:cond delay="0"/>
                                  </p:stCondLst>
                                  <p:childTnLst>
                                    <p:set>
                                      <p:cBhvr>
                                        <p:cTn id="34" dur="1" fill="hold">
                                          <p:stCondLst>
                                            <p:cond delay="0"/>
                                          </p:stCondLst>
                                        </p:cTn>
                                        <p:tgtEl>
                                          <p:spTgt spid="30721">
                                            <p:txEl>
                                              <p:pRg st="8" end="8"/>
                                            </p:txEl>
                                          </p:spTgt>
                                        </p:tgtEl>
                                        <p:attrNameLst>
                                          <p:attrName>style.visibility</p:attrName>
                                        </p:attrNameLst>
                                      </p:cBhvr>
                                      <p:to>
                                        <p:strVal val="visible"/>
                                      </p:to>
                                    </p:set>
                                    <p:animEffect transition="in" filter="diamond(out)">
                                      <p:cBhvr>
                                        <p:cTn id="35" dur="2000"/>
                                        <p:tgtEl>
                                          <p:spTgt spid="30721">
                                            <p:txEl>
                                              <p:pRg st="8" end="8"/>
                                            </p:txEl>
                                          </p:spTgt>
                                        </p:tgtEl>
                                      </p:cBhvr>
                                    </p:animEffect>
                                  </p:childTnLst>
                                </p:cTn>
                              </p:par>
                            </p:childTnLst>
                          </p:cTn>
                        </p:par>
                        <p:par>
                          <p:cTn id="36" fill="hold" nodeType="afterGroup">
                            <p:stCondLst>
                              <p:cond delay="16000"/>
                            </p:stCondLst>
                            <p:childTnLst>
                              <p:par>
                                <p:cTn id="37" presetID="8" presetClass="entr" presetSubtype="32" fill="hold" nodeType="afterEffect">
                                  <p:stCondLst>
                                    <p:cond delay="0"/>
                                  </p:stCondLst>
                                  <p:childTnLst>
                                    <p:set>
                                      <p:cBhvr>
                                        <p:cTn id="38" dur="1" fill="hold">
                                          <p:stCondLst>
                                            <p:cond delay="0"/>
                                          </p:stCondLst>
                                        </p:cTn>
                                        <p:tgtEl>
                                          <p:spTgt spid="30721">
                                            <p:txEl>
                                              <p:pRg st="9" end="9"/>
                                            </p:txEl>
                                          </p:spTgt>
                                        </p:tgtEl>
                                        <p:attrNameLst>
                                          <p:attrName>style.visibility</p:attrName>
                                        </p:attrNameLst>
                                      </p:cBhvr>
                                      <p:to>
                                        <p:strVal val="visible"/>
                                      </p:to>
                                    </p:set>
                                    <p:animEffect transition="in" filter="diamond(out)">
                                      <p:cBhvr>
                                        <p:cTn id="39" dur="2000"/>
                                        <p:tgtEl>
                                          <p:spTgt spid="307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57188" y="285750"/>
            <a:ext cx="8215312"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Группы риска детей </a:t>
            </a:r>
          </a:p>
          <a:p>
            <a:pPr algn="ctr" eaLnBrk="1" hangingPunct="1">
              <a:spcBef>
                <a:spcPct val="0"/>
              </a:spcBef>
              <a:buFontTx/>
              <a:buNone/>
            </a:pPr>
            <a:r>
              <a:rPr lang="ru-RU" altLang="ru-RU" b="1">
                <a:solidFill>
                  <a:srgbClr val="800000"/>
                </a:solidFill>
                <a:latin typeface="Times New Roman" panose="02020603050405020304" pitchFamily="18" charset="0"/>
                <a:cs typeface="Times New Roman" panose="02020603050405020304" pitchFamily="18" charset="0"/>
              </a:rPr>
              <a:t>по эмоциональному насилию</a:t>
            </a:r>
          </a:p>
          <a:p>
            <a:pPr eaLnBrk="1" hangingPunct="1">
              <a:spcBef>
                <a:spcPct val="0"/>
              </a:spcBef>
              <a:buFontTx/>
              <a:buNone/>
            </a:pPr>
            <a:endParaRPr lang="ru-RU" altLang="ru-RU" sz="2400">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дети от нежеланной беременности, похожие на нелюбимых родственников жены или мужа;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дети-инвалиды, дети с наследственными заболеваниями или другими особенностями;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дети из семей с деспотичным, авторитарным, контролирующим стилем воспитания и взаимоотношений;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дети  из  семей,  где  внутрисемейное  насилие  является стилем жизни;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дети, родители (или  один  из  родителей) которых употребляют алкоголь, наркотики, страдают депрессией;    </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дети, в семье которых много социально-экономических  и психологических проблем.</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mph" presetSubtype="0" fill="hold" nodeType="clickEffect">
                                  <p:stCondLst>
                                    <p:cond delay="0"/>
                                  </p:stCondLst>
                                  <p:childTnLst>
                                    <p:animClr clrSpc="hsl" dir="cw">
                                      <p:cBhvr override="childStyle">
                                        <p:cTn id="6" dur="500" fill="hold"/>
                                        <p:tgtEl>
                                          <p:spTgt spid="31745">
                                            <p:txEl>
                                              <p:pRg st="3" end="3"/>
                                            </p:txEl>
                                          </p:spTgt>
                                        </p:tgtEl>
                                        <p:attrNameLst>
                                          <p:attrName>style.color</p:attrName>
                                        </p:attrNameLst>
                                      </p:cBhvr>
                                      <p:by>
                                        <p:hsl h="0" s="12549" l="25098"/>
                                      </p:by>
                                    </p:animClr>
                                    <p:animClr clrSpc="hsl" dir="cw">
                                      <p:cBhvr>
                                        <p:cTn id="7" dur="500" fill="hold"/>
                                        <p:tgtEl>
                                          <p:spTgt spid="31745">
                                            <p:txEl>
                                              <p:pRg st="3" end="3"/>
                                            </p:txEl>
                                          </p:spTgt>
                                        </p:tgtEl>
                                        <p:attrNameLst>
                                          <p:attrName>fillcolor</p:attrName>
                                        </p:attrNameLst>
                                      </p:cBhvr>
                                      <p:by>
                                        <p:hsl h="0" s="12549" l="25098"/>
                                      </p:by>
                                    </p:animClr>
                                    <p:animClr clrSpc="hsl" dir="cw">
                                      <p:cBhvr>
                                        <p:cTn id="8" dur="500" fill="hold"/>
                                        <p:tgtEl>
                                          <p:spTgt spid="31745">
                                            <p:txEl>
                                              <p:pRg st="3" end="3"/>
                                            </p:txEl>
                                          </p:spTgt>
                                        </p:tgtEl>
                                        <p:attrNameLst>
                                          <p:attrName>stroke.color</p:attrName>
                                        </p:attrNameLst>
                                      </p:cBhvr>
                                      <p:by>
                                        <p:hsl h="0" s="12549" l="25098"/>
                                      </p:by>
                                    </p:animClr>
                                    <p:set>
                                      <p:cBhvr>
                                        <p:cTn id="9" dur="500" fill="hold"/>
                                        <p:tgtEl>
                                          <p:spTgt spid="31745">
                                            <p:txEl>
                                              <p:pRg st="3" end="3"/>
                                            </p:txEl>
                                          </p:spTgt>
                                        </p:tgtEl>
                                        <p:attrNameLst>
                                          <p:attrName>fill.type</p:attrName>
                                        </p:attrNameLst>
                                      </p:cBhvr>
                                      <p:to>
                                        <p:strVal val="solid"/>
                                      </p:to>
                                    </p:set>
                                  </p:childTnLst>
                                </p:cTn>
                              </p:par>
                            </p:childTnLst>
                          </p:cTn>
                        </p:par>
                        <p:par>
                          <p:cTn id="10" fill="hold" nodeType="afterGroup">
                            <p:stCondLst>
                              <p:cond delay="500"/>
                            </p:stCondLst>
                            <p:childTnLst>
                              <p:par>
                                <p:cTn id="11" presetID="30" presetClass="emph" presetSubtype="0" fill="hold" nodeType="afterEffect">
                                  <p:stCondLst>
                                    <p:cond delay="0"/>
                                  </p:stCondLst>
                                  <p:childTnLst>
                                    <p:animClr clrSpc="hsl" dir="cw">
                                      <p:cBhvr override="childStyle">
                                        <p:cTn id="12" dur="500" fill="hold"/>
                                        <p:tgtEl>
                                          <p:spTgt spid="31745">
                                            <p:txEl>
                                              <p:pRg st="4" end="4"/>
                                            </p:txEl>
                                          </p:spTgt>
                                        </p:tgtEl>
                                        <p:attrNameLst>
                                          <p:attrName>style.color</p:attrName>
                                        </p:attrNameLst>
                                      </p:cBhvr>
                                      <p:by>
                                        <p:hsl h="0" s="12549" l="25098"/>
                                      </p:by>
                                    </p:animClr>
                                    <p:animClr clrSpc="hsl" dir="cw">
                                      <p:cBhvr>
                                        <p:cTn id="13" dur="500" fill="hold"/>
                                        <p:tgtEl>
                                          <p:spTgt spid="31745">
                                            <p:txEl>
                                              <p:pRg st="4" end="4"/>
                                            </p:txEl>
                                          </p:spTgt>
                                        </p:tgtEl>
                                        <p:attrNameLst>
                                          <p:attrName>fillcolor</p:attrName>
                                        </p:attrNameLst>
                                      </p:cBhvr>
                                      <p:by>
                                        <p:hsl h="0" s="12549" l="25098"/>
                                      </p:by>
                                    </p:animClr>
                                    <p:animClr clrSpc="hsl" dir="cw">
                                      <p:cBhvr>
                                        <p:cTn id="14" dur="500" fill="hold"/>
                                        <p:tgtEl>
                                          <p:spTgt spid="31745">
                                            <p:txEl>
                                              <p:pRg st="4" end="4"/>
                                            </p:txEl>
                                          </p:spTgt>
                                        </p:tgtEl>
                                        <p:attrNameLst>
                                          <p:attrName>stroke.color</p:attrName>
                                        </p:attrNameLst>
                                      </p:cBhvr>
                                      <p:by>
                                        <p:hsl h="0" s="12549" l="25098"/>
                                      </p:by>
                                    </p:animClr>
                                    <p:set>
                                      <p:cBhvr>
                                        <p:cTn id="15" dur="500" fill="hold"/>
                                        <p:tgtEl>
                                          <p:spTgt spid="31745">
                                            <p:txEl>
                                              <p:pRg st="4" end="4"/>
                                            </p:txEl>
                                          </p:spTgt>
                                        </p:tgtEl>
                                        <p:attrNameLst>
                                          <p:attrName>fill.type</p:attrName>
                                        </p:attrNameLst>
                                      </p:cBhvr>
                                      <p:to>
                                        <p:strVal val="solid"/>
                                      </p:to>
                                    </p:set>
                                  </p:childTnLst>
                                </p:cTn>
                              </p:par>
                            </p:childTnLst>
                          </p:cTn>
                        </p:par>
                        <p:par>
                          <p:cTn id="16" fill="hold" nodeType="afterGroup">
                            <p:stCondLst>
                              <p:cond delay="1000"/>
                            </p:stCondLst>
                            <p:childTnLst>
                              <p:par>
                                <p:cTn id="17" presetID="30" presetClass="emph" presetSubtype="0" fill="hold" nodeType="afterEffect">
                                  <p:stCondLst>
                                    <p:cond delay="0"/>
                                  </p:stCondLst>
                                  <p:childTnLst>
                                    <p:animClr clrSpc="hsl" dir="cw">
                                      <p:cBhvr override="childStyle">
                                        <p:cTn id="18" dur="500" fill="hold"/>
                                        <p:tgtEl>
                                          <p:spTgt spid="31745">
                                            <p:txEl>
                                              <p:pRg st="5" end="5"/>
                                            </p:txEl>
                                          </p:spTgt>
                                        </p:tgtEl>
                                        <p:attrNameLst>
                                          <p:attrName>style.color</p:attrName>
                                        </p:attrNameLst>
                                      </p:cBhvr>
                                      <p:by>
                                        <p:hsl h="0" s="12549" l="25098"/>
                                      </p:by>
                                    </p:animClr>
                                    <p:animClr clrSpc="hsl" dir="cw">
                                      <p:cBhvr>
                                        <p:cTn id="19" dur="500" fill="hold"/>
                                        <p:tgtEl>
                                          <p:spTgt spid="31745">
                                            <p:txEl>
                                              <p:pRg st="5" end="5"/>
                                            </p:txEl>
                                          </p:spTgt>
                                        </p:tgtEl>
                                        <p:attrNameLst>
                                          <p:attrName>fillcolor</p:attrName>
                                        </p:attrNameLst>
                                      </p:cBhvr>
                                      <p:by>
                                        <p:hsl h="0" s="12549" l="25098"/>
                                      </p:by>
                                    </p:animClr>
                                    <p:animClr clrSpc="hsl" dir="cw">
                                      <p:cBhvr>
                                        <p:cTn id="20" dur="500" fill="hold"/>
                                        <p:tgtEl>
                                          <p:spTgt spid="31745">
                                            <p:txEl>
                                              <p:pRg st="5" end="5"/>
                                            </p:txEl>
                                          </p:spTgt>
                                        </p:tgtEl>
                                        <p:attrNameLst>
                                          <p:attrName>stroke.color</p:attrName>
                                        </p:attrNameLst>
                                      </p:cBhvr>
                                      <p:by>
                                        <p:hsl h="0" s="12549" l="25098"/>
                                      </p:by>
                                    </p:animClr>
                                    <p:set>
                                      <p:cBhvr>
                                        <p:cTn id="21" dur="500" fill="hold"/>
                                        <p:tgtEl>
                                          <p:spTgt spid="31745">
                                            <p:txEl>
                                              <p:pRg st="5" end="5"/>
                                            </p:txEl>
                                          </p:spTgt>
                                        </p:tgtEl>
                                        <p:attrNameLst>
                                          <p:attrName>fill.type</p:attrName>
                                        </p:attrNameLst>
                                      </p:cBhvr>
                                      <p:to>
                                        <p:strVal val="solid"/>
                                      </p:to>
                                    </p:set>
                                  </p:childTnLst>
                                </p:cTn>
                              </p:par>
                            </p:childTnLst>
                          </p:cTn>
                        </p:par>
                        <p:par>
                          <p:cTn id="22" fill="hold" nodeType="afterGroup">
                            <p:stCondLst>
                              <p:cond delay="1500"/>
                            </p:stCondLst>
                            <p:childTnLst>
                              <p:par>
                                <p:cTn id="23" presetID="30" presetClass="emph" presetSubtype="0" fill="hold" nodeType="afterEffect">
                                  <p:stCondLst>
                                    <p:cond delay="0"/>
                                  </p:stCondLst>
                                  <p:childTnLst>
                                    <p:animClr clrSpc="hsl" dir="cw">
                                      <p:cBhvr override="childStyle">
                                        <p:cTn id="24" dur="500" fill="hold"/>
                                        <p:tgtEl>
                                          <p:spTgt spid="31745">
                                            <p:txEl>
                                              <p:pRg st="6" end="6"/>
                                            </p:txEl>
                                          </p:spTgt>
                                        </p:tgtEl>
                                        <p:attrNameLst>
                                          <p:attrName>style.color</p:attrName>
                                        </p:attrNameLst>
                                      </p:cBhvr>
                                      <p:by>
                                        <p:hsl h="0" s="12549" l="25098"/>
                                      </p:by>
                                    </p:animClr>
                                    <p:animClr clrSpc="hsl" dir="cw">
                                      <p:cBhvr>
                                        <p:cTn id="25" dur="500" fill="hold"/>
                                        <p:tgtEl>
                                          <p:spTgt spid="31745">
                                            <p:txEl>
                                              <p:pRg st="6" end="6"/>
                                            </p:txEl>
                                          </p:spTgt>
                                        </p:tgtEl>
                                        <p:attrNameLst>
                                          <p:attrName>fillcolor</p:attrName>
                                        </p:attrNameLst>
                                      </p:cBhvr>
                                      <p:by>
                                        <p:hsl h="0" s="12549" l="25098"/>
                                      </p:by>
                                    </p:animClr>
                                    <p:animClr clrSpc="hsl" dir="cw">
                                      <p:cBhvr>
                                        <p:cTn id="26" dur="500" fill="hold"/>
                                        <p:tgtEl>
                                          <p:spTgt spid="31745">
                                            <p:txEl>
                                              <p:pRg st="6" end="6"/>
                                            </p:txEl>
                                          </p:spTgt>
                                        </p:tgtEl>
                                        <p:attrNameLst>
                                          <p:attrName>stroke.color</p:attrName>
                                        </p:attrNameLst>
                                      </p:cBhvr>
                                      <p:by>
                                        <p:hsl h="0" s="12549" l="25098"/>
                                      </p:by>
                                    </p:animClr>
                                    <p:set>
                                      <p:cBhvr>
                                        <p:cTn id="27" dur="500" fill="hold"/>
                                        <p:tgtEl>
                                          <p:spTgt spid="31745">
                                            <p:txEl>
                                              <p:pRg st="6" end="6"/>
                                            </p:txEl>
                                          </p:spTgt>
                                        </p:tgtEl>
                                        <p:attrNameLst>
                                          <p:attrName>fill.type</p:attrName>
                                        </p:attrNameLst>
                                      </p:cBhvr>
                                      <p:to>
                                        <p:strVal val="solid"/>
                                      </p:to>
                                    </p:set>
                                  </p:childTnLst>
                                </p:cTn>
                              </p:par>
                            </p:childTnLst>
                          </p:cTn>
                        </p:par>
                        <p:par>
                          <p:cTn id="28" fill="hold" nodeType="afterGroup">
                            <p:stCondLst>
                              <p:cond delay="2000"/>
                            </p:stCondLst>
                            <p:childTnLst>
                              <p:par>
                                <p:cTn id="29" presetID="30" presetClass="emph" presetSubtype="0" fill="hold" nodeType="afterEffect">
                                  <p:stCondLst>
                                    <p:cond delay="0"/>
                                  </p:stCondLst>
                                  <p:childTnLst>
                                    <p:animClr clrSpc="hsl" dir="cw">
                                      <p:cBhvr override="childStyle">
                                        <p:cTn id="30" dur="500" fill="hold"/>
                                        <p:tgtEl>
                                          <p:spTgt spid="31745">
                                            <p:txEl>
                                              <p:pRg st="7" end="7"/>
                                            </p:txEl>
                                          </p:spTgt>
                                        </p:tgtEl>
                                        <p:attrNameLst>
                                          <p:attrName>style.color</p:attrName>
                                        </p:attrNameLst>
                                      </p:cBhvr>
                                      <p:by>
                                        <p:hsl h="0" s="12549" l="25098"/>
                                      </p:by>
                                    </p:animClr>
                                    <p:animClr clrSpc="hsl" dir="cw">
                                      <p:cBhvr>
                                        <p:cTn id="31" dur="500" fill="hold"/>
                                        <p:tgtEl>
                                          <p:spTgt spid="31745">
                                            <p:txEl>
                                              <p:pRg st="7" end="7"/>
                                            </p:txEl>
                                          </p:spTgt>
                                        </p:tgtEl>
                                        <p:attrNameLst>
                                          <p:attrName>fillcolor</p:attrName>
                                        </p:attrNameLst>
                                      </p:cBhvr>
                                      <p:by>
                                        <p:hsl h="0" s="12549" l="25098"/>
                                      </p:by>
                                    </p:animClr>
                                    <p:animClr clrSpc="hsl" dir="cw">
                                      <p:cBhvr>
                                        <p:cTn id="32" dur="500" fill="hold"/>
                                        <p:tgtEl>
                                          <p:spTgt spid="31745">
                                            <p:txEl>
                                              <p:pRg st="7" end="7"/>
                                            </p:txEl>
                                          </p:spTgt>
                                        </p:tgtEl>
                                        <p:attrNameLst>
                                          <p:attrName>stroke.color</p:attrName>
                                        </p:attrNameLst>
                                      </p:cBhvr>
                                      <p:by>
                                        <p:hsl h="0" s="12549" l="25098"/>
                                      </p:by>
                                    </p:animClr>
                                    <p:set>
                                      <p:cBhvr>
                                        <p:cTn id="33" dur="500" fill="hold"/>
                                        <p:tgtEl>
                                          <p:spTgt spid="31745">
                                            <p:txEl>
                                              <p:pRg st="7" end="7"/>
                                            </p:txEl>
                                          </p:spTgt>
                                        </p:tgtEl>
                                        <p:attrNameLst>
                                          <p:attrName>fill.type</p:attrName>
                                        </p:attrNameLst>
                                      </p:cBhvr>
                                      <p:to>
                                        <p:strVal val="solid"/>
                                      </p:to>
                                    </p:set>
                                  </p:childTnLst>
                                </p:cTn>
                              </p:par>
                            </p:childTnLst>
                          </p:cTn>
                        </p:par>
                        <p:par>
                          <p:cTn id="34" fill="hold" nodeType="afterGroup">
                            <p:stCondLst>
                              <p:cond delay="2500"/>
                            </p:stCondLst>
                            <p:childTnLst>
                              <p:par>
                                <p:cTn id="35" presetID="30" presetClass="emph" presetSubtype="0" fill="hold" nodeType="afterEffect">
                                  <p:stCondLst>
                                    <p:cond delay="0"/>
                                  </p:stCondLst>
                                  <p:childTnLst>
                                    <p:animClr clrSpc="hsl" dir="cw">
                                      <p:cBhvr override="childStyle">
                                        <p:cTn id="36" dur="500" fill="hold"/>
                                        <p:tgtEl>
                                          <p:spTgt spid="31745">
                                            <p:txEl>
                                              <p:pRg st="8" end="8"/>
                                            </p:txEl>
                                          </p:spTgt>
                                        </p:tgtEl>
                                        <p:attrNameLst>
                                          <p:attrName>style.color</p:attrName>
                                        </p:attrNameLst>
                                      </p:cBhvr>
                                      <p:by>
                                        <p:hsl h="0" s="12549" l="25098"/>
                                      </p:by>
                                    </p:animClr>
                                    <p:animClr clrSpc="hsl" dir="cw">
                                      <p:cBhvr>
                                        <p:cTn id="37" dur="500" fill="hold"/>
                                        <p:tgtEl>
                                          <p:spTgt spid="31745">
                                            <p:txEl>
                                              <p:pRg st="8" end="8"/>
                                            </p:txEl>
                                          </p:spTgt>
                                        </p:tgtEl>
                                        <p:attrNameLst>
                                          <p:attrName>fillcolor</p:attrName>
                                        </p:attrNameLst>
                                      </p:cBhvr>
                                      <p:by>
                                        <p:hsl h="0" s="12549" l="25098"/>
                                      </p:by>
                                    </p:animClr>
                                    <p:animClr clrSpc="hsl" dir="cw">
                                      <p:cBhvr>
                                        <p:cTn id="38" dur="500" fill="hold"/>
                                        <p:tgtEl>
                                          <p:spTgt spid="31745">
                                            <p:txEl>
                                              <p:pRg st="8" end="8"/>
                                            </p:txEl>
                                          </p:spTgt>
                                        </p:tgtEl>
                                        <p:attrNameLst>
                                          <p:attrName>stroke.color</p:attrName>
                                        </p:attrNameLst>
                                      </p:cBhvr>
                                      <p:by>
                                        <p:hsl h="0" s="12549" l="25098"/>
                                      </p:by>
                                    </p:animClr>
                                    <p:set>
                                      <p:cBhvr>
                                        <p:cTn id="39" dur="500" fill="hold"/>
                                        <p:tgtEl>
                                          <p:spTgt spid="31745">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00063" y="357188"/>
            <a:ext cx="8215312"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800" b="1" i="1">
                <a:solidFill>
                  <a:srgbClr val="000099"/>
                </a:solidFill>
                <a:latin typeface="Times New Roman" panose="02020603050405020304" pitchFamily="18" charset="0"/>
                <a:cs typeface="Times New Roman" panose="02020603050405020304" pitchFamily="18" charset="0"/>
              </a:rPr>
              <a:t>Быть родителем </a:t>
            </a:r>
            <a:r>
              <a:rPr lang="ru-RU" altLang="ru-RU" sz="2800" b="1" i="1">
                <a:solidFill>
                  <a:srgbClr val="000099"/>
                </a:solidFill>
                <a:cs typeface="Times New Roman" panose="02020603050405020304" pitchFamily="18" charset="0"/>
              </a:rPr>
              <a:t>–</a:t>
            </a:r>
            <a:r>
              <a:rPr lang="ru-RU" altLang="ru-RU" sz="2800" b="1" i="1">
                <a:solidFill>
                  <a:srgbClr val="000099"/>
                </a:solidFill>
                <a:latin typeface="Times New Roman" panose="02020603050405020304" pitchFamily="18" charset="0"/>
                <a:cs typeface="Times New Roman" panose="02020603050405020304" pitchFamily="18" charset="0"/>
              </a:rPr>
              <a:t> это одновременно и хорошо, и плохо, и трудно...</a:t>
            </a:r>
            <a:endParaRPr lang="ru-RU" altLang="ru-RU" sz="2400">
              <a:solidFill>
                <a:srgbClr val="000099"/>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2400">
              <a:latin typeface="Arial" panose="020B0604020202020204" pitchFamily="34" charset="0"/>
            </a:endParaRPr>
          </a:p>
          <a:p>
            <a:pPr algn="just">
              <a:spcBef>
                <a:spcPct val="0"/>
              </a:spcBef>
              <a:buFontTx/>
              <a:buNone/>
            </a:pPr>
            <a:r>
              <a:rPr lang="ru-RU" altLang="ru-RU" sz="2400" b="1">
                <a:solidFill>
                  <a:srgbClr val="800000"/>
                </a:solidFill>
                <a:latin typeface="Times New Roman" panose="02020603050405020304" pitchFamily="18" charset="0"/>
                <a:cs typeface="Times New Roman" panose="02020603050405020304" pitchFamily="18" charset="0"/>
              </a:rPr>
              <a:t>    В группу риска родителей входят:</a:t>
            </a:r>
          </a:p>
          <a:p>
            <a:pPr algn="just">
              <a:spcBef>
                <a:spcPct val="0"/>
              </a:spcBef>
              <a:buFontTx/>
              <a:buNone/>
            </a:pPr>
            <a:endParaRPr lang="ru-RU" altLang="ru-RU" sz="2400">
              <a:solidFill>
                <a:srgbClr val="800000"/>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люди, которые сами подвергались насилию в детстве;</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люди, которые страдают психическими расстройствами (депрессия, шизофрения, эпилепсия);</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люди, злоупотребляющие алкоголем и наркотиками;</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испытывающие экономические и социальные трудности;</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молодые матери (до 18 лет);</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семьи со сложным психологическим климатом.</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69">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2769">
                                            <p:txEl>
                                              <p:pRg st="4" end="4"/>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32769">
                                            <p:txEl>
                                              <p:pRg st="5" end="5"/>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2769">
                                            <p:txEl>
                                              <p:pRg st="6" end="6"/>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32769">
                                            <p:txEl>
                                              <p:pRg st="7" end="7"/>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32769">
                                            <p:txEl>
                                              <p:pRg st="8" end="8"/>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3276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2214563" y="357188"/>
            <a:ext cx="66309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ru-RU" altLang="ru-RU" sz="2800">
                <a:latin typeface="Times New Roman" panose="02020603050405020304" pitchFamily="18" charset="0"/>
                <a:cs typeface="Times New Roman" panose="02020603050405020304" pitchFamily="18" charset="0"/>
              </a:rPr>
              <a:t> </a:t>
            </a:r>
            <a:r>
              <a:rPr lang="ru-RU" altLang="ru-RU" sz="2800" i="1">
                <a:solidFill>
                  <a:srgbClr val="000099"/>
                </a:solidFill>
                <a:latin typeface="Times New Roman" panose="02020603050405020304" pitchFamily="18" charset="0"/>
                <a:cs typeface="Times New Roman" panose="02020603050405020304" pitchFamily="18" charset="0"/>
              </a:rPr>
              <a:t>Как воспитывать детей, знает каждый,</a:t>
            </a:r>
          </a:p>
          <a:p>
            <a:pPr algn="r" eaLnBrk="1" hangingPunct="1">
              <a:spcBef>
                <a:spcPct val="0"/>
              </a:spcBef>
              <a:buFontTx/>
              <a:buNone/>
            </a:pPr>
            <a:r>
              <a:rPr lang="ru-RU" altLang="ru-RU" sz="2800" i="1">
                <a:solidFill>
                  <a:srgbClr val="000099"/>
                </a:solidFill>
                <a:latin typeface="Times New Roman" panose="02020603050405020304" pitchFamily="18" charset="0"/>
                <a:cs typeface="Times New Roman" panose="02020603050405020304" pitchFamily="18" charset="0"/>
              </a:rPr>
              <a:t> за исключением тех, у кого они есть</a:t>
            </a:r>
            <a:endParaRPr lang="ru-RU" altLang="ru-RU" sz="2800" i="1">
              <a:solidFill>
                <a:srgbClr val="000099"/>
              </a:solidFill>
              <a:cs typeface="Times New Roman" panose="02020603050405020304" pitchFamily="18" charset="0"/>
            </a:endParaRPr>
          </a:p>
          <a:p>
            <a:pPr algn="r" eaLnBrk="1" hangingPunct="1">
              <a:spcBef>
                <a:spcPct val="0"/>
              </a:spcBef>
              <a:buFontTx/>
              <a:buNone/>
            </a:pPr>
            <a:r>
              <a:rPr lang="ru-RU" altLang="ru-RU" sz="2800" i="1">
                <a:solidFill>
                  <a:srgbClr val="000099"/>
                </a:solidFill>
                <a:latin typeface="Times New Roman" panose="02020603050405020304" pitchFamily="18" charset="0"/>
                <a:cs typeface="Times New Roman" panose="02020603050405020304" pitchFamily="18" charset="0"/>
              </a:rPr>
              <a:t> Патрик О</a:t>
            </a:r>
            <a:r>
              <a:rPr lang="ru-RU" altLang="ru-RU" sz="2800" i="1">
                <a:solidFill>
                  <a:srgbClr val="000099"/>
                </a:solidFill>
                <a:cs typeface="Times New Roman" panose="02020603050405020304" pitchFamily="18" charset="0"/>
              </a:rPr>
              <a:t>’</a:t>
            </a:r>
            <a:r>
              <a:rPr lang="ru-RU" altLang="ru-RU" sz="2800" i="1">
                <a:solidFill>
                  <a:srgbClr val="000099"/>
                </a:solidFill>
                <a:latin typeface="Times New Roman" panose="02020603050405020304" pitchFamily="18" charset="0"/>
                <a:cs typeface="Times New Roman" panose="02020603050405020304" pitchFamily="18" charset="0"/>
              </a:rPr>
              <a:t>Рури </a:t>
            </a:r>
            <a:endParaRPr lang="ru-RU" altLang="ru-RU" sz="2800" i="1">
              <a:solidFill>
                <a:srgbClr val="000099"/>
              </a:solidFill>
              <a:latin typeface="Arial" panose="020B0604020202020204" pitchFamily="34" charset="0"/>
            </a:endParaRPr>
          </a:p>
        </p:txBody>
      </p:sp>
      <p:sp>
        <p:nvSpPr>
          <p:cNvPr id="3075" name="Rectangle 2"/>
          <p:cNvSpPr>
            <a:spLocks noChangeArrowheads="1"/>
          </p:cNvSpPr>
          <p:nvPr/>
        </p:nvSpPr>
        <p:spPr bwMode="auto">
          <a:xfrm>
            <a:off x="207963" y="1841500"/>
            <a:ext cx="86502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2800" b="1">
                <a:solidFill>
                  <a:srgbClr val="800000"/>
                </a:solidFill>
                <a:latin typeface="Times New Roman" panose="02020603050405020304" pitchFamily="18" charset="0"/>
                <a:cs typeface="Times New Roman" panose="02020603050405020304" pitchFamily="18" charset="0"/>
              </a:rPr>
              <a:t>Жестокое обращение с детьми</a:t>
            </a:r>
            <a:r>
              <a:rPr lang="ru-RU" altLang="ru-RU" sz="2800">
                <a:solidFill>
                  <a:srgbClr val="800000"/>
                </a:solidFill>
                <a:latin typeface="Times New Roman" panose="02020603050405020304" pitchFamily="18" charset="0"/>
                <a:cs typeface="Times New Roman" panose="02020603050405020304" pitchFamily="18" charset="0"/>
              </a:rPr>
              <a:t> </a:t>
            </a:r>
            <a:r>
              <a:rPr lang="ru-RU" altLang="ru-RU" sz="2800">
                <a:solidFill>
                  <a:srgbClr val="000099"/>
                </a:solidFill>
                <a:latin typeface="Times New Roman" panose="02020603050405020304" pitchFamily="18" charset="0"/>
                <a:cs typeface="Times New Roman" panose="02020603050405020304" pitchFamily="18" charset="0"/>
              </a:rPr>
              <a:t>– это умышленное или неосторожное обращение или действия со стороны родителей, лиц их заменяющих или других людей, которые привели к травмам, нарушению в развитии, смерти ребенка, либо угрожают правам  и благополучию ребенка. </a:t>
            </a:r>
          </a:p>
        </p:txBody>
      </p:sp>
      <p:sp>
        <p:nvSpPr>
          <p:cNvPr id="3076" name="Rectangle 1"/>
          <p:cNvSpPr>
            <a:spLocks noChangeArrowheads="1"/>
          </p:cNvSpPr>
          <p:nvPr/>
        </p:nvSpPr>
        <p:spPr bwMode="auto">
          <a:xfrm>
            <a:off x="142875" y="4572000"/>
            <a:ext cx="87868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2800" b="1">
                <a:solidFill>
                  <a:srgbClr val="800000"/>
                </a:solidFill>
                <a:latin typeface="Times New Roman" panose="02020603050405020304" pitchFamily="18" charset="0"/>
                <a:cs typeface="Times New Roman" panose="02020603050405020304" pitchFamily="18" charset="0"/>
              </a:rPr>
              <a:t>Жестокое обращение с детьми </a:t>
            </a:r>
            <a:r>
              <a:rPr lang="ru-RU" altLang="ru-RU" sz="2800">
                <a:solidFill>
                  <a:srgbClr val="000099"/>
                </a:solidFill>
                <a:latin typeface="Times New Roman" panose="02020603050405020304" pitchFamily="18" charset="0"/>
                <a:cs typeface="Times New Roman" panose="02020603050405020304" pitchFamily="18" charset="0"/>
              </a:rPr>
              <a:t>– действие  (или бездействие) родителей, воспитателей и других лиц, наносящее ущерб физическому  или психическому здоровью ребенка.</a:t>
            </a:r>
            <a:endParaRPr lang="ru-RU" altLang="ru-RU" sz="28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428625" y="357188"/>
            <a:ext cx="83581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Особенности   поведения   взрослых,   совершающих   эмоциональное насилие:</a:t>
            </a:r>
          </a:p>
          <a:p>
            <a:pPr eaLnBrk="1" hangingPunct="1">
              <a:spcBef>
                <a:spcPct val="0"/>
              </a:spcBef>
              <a:buFontTx/>
              <a:buNone/>
            </a:pPr>
            <a:endParaRPr lang="ru-RU" altLang="ru-RU" sz="2800">
              <a:latin typeface="Arial" panose="020B0604020202020204" pitchFamily="34" charset="0"/>
            </a:endParaRPr>
          </a:p>
          <a:p>
            <a:pPr algn="just">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не утешают ребенка, когда тот в этом нуждается;  </a:t>
            </a:r>
            <a:endParaRPr lang="ru-RU" altLang="ru-RU" sz="2800">
              <a:solidFill>
                <a:srgbClr val="000099"/>
              </a:solidFill>
              <a:latin typeface="Arial" panose="020B0604020202020204" pitchFamily="34" charset="0"/>
            </a:endParaRPr>
          </a:p>
          <a:p>
            <a:pPr algn="just">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публично оскорбляют, бранят, унижают, осмеивают ребенка; </a:t>
            </a:r>
            <a:endParaRPr lang="ru-RU" altLang="ru-RU" sz="2800">
              <a:solidFill>
                <a:srgbClr val="000099"/>
              </a:solidFill>
              <a:latin typeface="Arial" panose="020B0604020202020204" pitchFamily="34" charset="0"/>
            </a:endParaRPr>
          </a:p>
          <a:p>
            <a:pPr algn="just">
              <a:spcBef>
                <a:spcPct val="0"/>
              </a:spcBef>
            </a:pPr>
            <a:r>
              <a:rPr lang="ru-RU" altLang="ru-RU" sz="2800">
                <a:solidFill>
                  <a:srgbClr val="000099"/>
                </a:solidFill>
                <a:latin typeface="Times New Roman" panose="02020603050405020304" pitchFamily="18" charset="0"/>
                <a:cs typeface="Times New Roman" panose="02020603050405020304" pitchFamily="18" charset="0"/>
              </a:rPr>
              <a:t>  сравнивают   с  другими  детьми  не  в  его  пользу,  постоянно сверхкритично относятся к нему;  </a:t>
            </a:r>
            <a:endParaRPr lang="ru-RU" altLang="ru-RU" sz="2800">
              <a:solidFill>
                <a:srgbClr val="000099"/>
              </a:solidFill>
              <a:latin typeface="Arial" panose="020B0604020202020204" pitchFamily="34" charset="0"/>
            </a:endParaRPr>
          </a:p>
          <a:p>
            <a:pPr algn="just">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обвиняют  его  во всех своих неудачах, делают из ребенка "козла отпущения" и пр. </a:t>
            </a:r>
            <a:endParaRPr lang="ru-RU" altLang="ru-RU" sz="28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28625" y="357188"/>
            <a:ext cx="82867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200">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Сексуальное насилие</a:t>
            </a:r>
            <a:r>
              <a:rPr lang="ru-RU" altLang="ru-RU" sz="2400">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над детьми </a:t>
            </a:r>
            <a:r>
              <a:rPr lang="ru-RU" altLang="ru-RU" sz="2400">
                <a:solidFill>
                  <a:srgbClr val="000099"/>
                </a:solidFill>
                <a:cs typeface="Times New Roman" panose="02020603050405020304" pitchFamily="18" charset="0"/>
              </a:rPr>
              <a:t>–</a:t>
            </a:r>
            <a:r>
              <a:rPr lang="ru-RU" altLang="ru-RU" sz="2400">
                <a:solidFill>
                  <a:srgbClr val="000099"/>
                </a:solidFill>
                <a:latin typeface="Times New Roman" panose="02020603050405020304" pitchFamily="18" charset="0"/>
                <a:cs typeface="Times New Roman" panose="02020603050405020304" pitchFamily="18" charset="0"/>
              </a:rPr>
              <a:t> вовлечение, использование ребенка в действие с сексуальной окраской, с целью получения взрослыми сексуального удовлетворения или материальной выгоды.</a:t>
            </a: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	Сексуальное насилие над детьми американские исследователи определяют как любой сексуальный опыт между ребенком до 16 лет (по отдельным источникам - до 18 лет) и человеком, который старше его по крайней мере на 5 лет. К сексуальному развращению относятся также вовлечение ребенка в проституцию, порнобизнес. </a:t>
            </a:r>
          </a:p>
          <a:p>
            <a:pPr algn="just">
              <a:spcBef>
                <a:spcPct val="0"/>
              </a:spcBef>
              <a:buFontTx/>
              <a:buNone/>
            </a:pP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	Сексуальное насилие рассматривается как вариант </a:t>
            </a:r>
            <a:r>
              <a:rPr lang="ru-RU" altLang="ru-RU" sz="2400" b="1">
                <a:solidFill>
                  <a:srgbClr val="000099"/>
                </a:solidFill>
                <a:latin typeface="Times New Roman" panose="02020603050405020304" pitchFamily="18" charset="0"/>
                <a:cs typeface="Times New Roman" panose="02020603050405020304" pitchFamily="18" charset="0"/>
              </a:rPr>
              <a:t>особо жестокого обращения с детьми. </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85750" y="214313"/>
            <a:ext cx="8358188"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b="1">
                <a:solidFill>
                  <a:srgbClr val="800000"/>
                </a:solidFill>
                <a:latin typeface="Times New Roman" panose="02020603050405020304" pitchFamily="18" charset="0"/>
                <a:cs typeface="Times New Roman" panose="02020603050405020304" pitchFamily="18" charset="0"/>
              </a:rPr>
              <a:t>Сексуальное насилие чаще всего происходит в семьях, где:</a:t>
            </a:r>
          </a:p>
          <a:p>
            <a:pPr algn="ctr" eaLnBrk="1" hangingPunct="1">
              <a:spcBef>
                <a:spcPct val="0"/>
              </a:spcBef>
              <a:buFontTx/>
              <a:buNone/>
            </a:pPr>
            <a:r>
              <a:rPr lang="ru-RU" altLang="ru-RU" b="1">
                <a:solidFill>
                  <a:srgbClr val="800000"/>
                </a:solidFill>
                <a:latin typeface="Times New Roman" panose="02020603050405020304" pitchFamily="18" charset="0"/>
                <a:cs typeface="Times New Roman" panose="02020603050405020304" pitchFamily="18" charset="0"/>
              </a:rPr>
              <a:t>  </a:t>
            </a:r>
            <a:endParaRPr lang="ru-RU" altLang="ru-RU">
              <a:solidFill>
                <a:srgbClr val="800000"/>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плохие   взаимоотношения   ребенка  с  родителями,  особенно  с матерью;</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конфликтные отношения между родителями; </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мать ребенка чрезмерно занята на работе; </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ребенок долгое время жил без родного отца;</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вместо родного отца - отчим или сожитель матери;  </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мать  имеет  хроническое заболевание или инвалидность и подолгу лежит в больнице;</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родители  (или один из них) являются алкоголиками, наркоманами, токсикоманами; </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родители (или один из них) имеют психические заболевания; </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мать в детстве подвергалась сексуальному насилию;</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нарушен   эмоционально-психологический  климат  (частые  ссоры, скандалы, отсутствие уважения друг к другу); </a:t>
            </a:r>
            <a:endParaRPr lang="ru-RU" altLang="ru-RU" sz="2000">
              <a:solidFill>
                <a:srgbClr val="000099"/>
              </a:solidFill>
              <a:latin typeface="Arial" panose="020B0604020202020204" pitchFamily="34" charset="0"/>
            </a:endParaRPr>
          </a:p>
          <a:p>
            <a:pPr>
              <a:spcBef>
                <a:spcPct val="0"/>
              </a:spcBef>
            </a:pPr>
            <a:r>
              <a:rPr lang="ru-RU" altLang="ru-RU" sz="2000">
                <a:solidFill>
                  <a:srgbClr val="000099"/>
                </a:solidFill>
                <a:latin typeface="Times New Roman" panose="02020603050405020304" pitchFamily="18" charset="0"/>
                <a:cs typeface="Times New Roman" panose="02020603050405020304" pitchFamily="18" charset="0"/>
              </a:rPr>
              <a:t> родители  находятся  в  состоянии  стресса  в  связи со смертью близких, болезнью, потерей работы, экономическим кризисом и др.; </a:t>
            </a:r>
            <a:endParaRPr lang="ru-RU" altLang="ru-RU" sz="20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57188" y="500063"/>
            <a:ext cx="850106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a:solidFill>
                  <a:srgbClr val="800000"/>
                </a:solidFill>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Последствия жестокого обращения </a:t>
            </a:r>
          </a:p>
          <a:p>
            <a:pPr algn="ctr" eaLnBrk="1" hangingPunct="1">
              <a:spcBef>
                <a:spcPct val="0"/>
              </a:spcBef>
              <a:buFontTx/>
              <a:buNone/>
            </a:pPr>
            <a:r>
              <a:rPr lang="ru-RU" altLang="ru-RU" b="1">
                <a:solidFill>
                  <a:srgbClr val="800000"/>
                </a:solidFill>
                <a:latin typeface="Times New Roman" panose="02020603050405020304" pitchFamily="18" charset="0"/>
                <a:cs typeface="Times New Roman" panose="02020603050405020304" pitchFamily="18" charset="0"/>
              </a:rPr>
              <a:t>с детьми в семье</a:t>
            </a:r>
          </a:p>
          <a:p>
            <a:pPr eaLnBrk="1" hangingPunct="1">
              <a:spcBef>
                <a:spcPct val="0"/>
              </a:spcBef>
              <a:buFontTx/>
              <a:buNone/>
            </a:pPr>
            <a:endParaRPr lang="ru-RU" altLang="ru-RU">
              <a:latin typeface="Arial" panose="020B0604020202020204" pitchFamily="34" charset="0"/>
            </a:endParaRPr>
          </a:p>
          <a:p>
            <a:pPr algn="just">
              <a:spcBef>
                <a:spcPct val="0"/>
              </a:spcBef>
            </a:pPr>
            <a:r>
              <a:rPr lang="ru-RU" altLang="ru-RU">
                <a:solidFill>
                  <a:srgbClr val="000099"/>
                </a:solidFill>
                <a:latin typeface="Times New Roman" panose="02020603050405020304" pitchFamily="18" charset="0"/>
                <a:cs typeface="Times New Roman" panose="02020603050405020304" pitchFamily="18" charset="0"/>
              </a:rPr>
              <a:t>  </a:t>
            </a:r>
            <a:r>
              <a:rPr lang="ru-RU" altLang="ru-RU" sz="2800">
                <a:solidFill>
                  <a:srgbClr val="000099"/>
                </a:solidFill>
                <a:latin typeface="Times New Roman" panose="02020603050405020304" pitchFamily="18" charset="0"/>
                <a:cs typeface="Times New Roman" panose="02020603050405020304" pitchFamily="18" charset="0"/>
              </a:rPr>
              <a:t>уход в религиозные секты;</a:t>
            </a:r>
          </a:p>
          <a:p>
            <a:pPr algn="just">
              <a:spcBef>
                <a:spcPct val="0"/>
              </a:spcBef>
            </a:pPr>
            <a:endParaRPr lang="ru-RU" altLang="ru-RU" sz="2800">
              <a:solidFill>
                <a:srgbClr val="000099"/>
              </a:solidFill>
              <a:latin typeface="Arial" panose="020B0604020202020204" pitchFamily="34" charset="0"/>
            </a:endParaRPr>
          </a:p>
          <a:p>
            <a:pPr algn="just">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объединения в неформальные группы с криминальной и фашисткой направленностью;</a:t>
            </a:r>
          </a:p>
          <a:p>
            <a:pPr algn="just">
              <a:spcBef>
                <a:spcPct val="0"/>
              </a:spcBef>
            </a:pPr>
            <a:endParaRPr lang="ru-RU" altLang="ru-RU" sz="2800">
              <a:solidFill>
                <a:srgbClr val="000099"/>
              </a:solidFill>
              <a:latin typeface="Arial" panose="020B0604020202020204" pitchFamily="34" charset="0"/>
            </a:endParaRPr>
          </a:p>
          <a:p>
            <a:pPr algn="just">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агрессивное, преступное поведение детей;</a:t>
            </a:r>
          </a:p>
          <a:p>
            <a:pPr algn="just">
              <a:spcBef>
                <a:spcPct val="0"/>
              </a:spcBef>
            </a:pPr>
            <a:endParaRPr lang="ru-RU" altLang="ru-RU" sz="2800">
              <a:solidFill>
                <a:srgbClr val="000099"/>
              </a:solidFill>
              <a:latin typeface="Arial" panose="020B0604020202020204" pitchFamily="34" charset="0"/>
            </a:endParaRPr>
          </a:p>
          <a:p>
            <a:pPr algn="just">
              <a:spcBef>
                <a:spcPct val="0"/>
              </a:spcBef>
            </a:pPr>
            <a:r>
              <a:rPr lang="ru-RU" altLang="ru-RU" sz="2800">
                <a:solidFill>
                  <a:srgbClr val="000099"/>
                </a:solidFill>
                <a:latin typeface="Times New Roman" panose="02020603050405020304" pitchFamily="18" charset="0"/>
                <a:cs typeface="Times New Roman" panose="02020603050405020304" pitchFamily="18" charset="0"/>
              </a:rPr>
              <a:t> сбежавшие из дома дети умирают от голода и холода, становятся жертвами других детей, также сбежавших от домашнего насилия и др. </a:t>
            </a:r>
            <a:endParaRPr lang="ru-RU" altLang="ru-RU" sz="28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57188" y="357188"/>
            <a:ext cx="85010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a:solidFill>
                  <a:srgbClr val="800000"/>
                </a:solidFill>
                <a:latin typeface="Times New Roman" panose="02020603050405020304" pitchFamily="18" charset="0"/>
                <a:cs typeface="Times New Roman" panose="02020603050405020304" pitchFamily="18" charset="0"/>
              </a:rPr>
              <a:t>    </a:t>
            </a:r>
            <a:r>
              <a:rPr lang="ru-RU" altLang="ru-RU" sz="2800" b="1">
                <a:solidFill>
                  <a:srgbClr val="800000"/>
                </a:solidFill>
                <a:latin typeface="Times New Roman" panose="02020603050405020304" pitchFamily="18" charset="0"/>
                <a:cs typeface="Times New Roman" panose="02020603050405020304" pitchFamily="18" charset="0"/>
              </a:rPr>
              <a:t>Структуры работы с семьями находящимися в социально-опасном положении</a:t>
            </a:r>
          </a:p>
          <a:p>
            <a:pPr eaLnBrk="1" hangingPunct="1">
              <a:spcBef>
                <a:spcPct val="0"/>
              </a:spcBef>
              <a:buFontTx/>
              <a:buNone/>
            </a:pPr>
            <a:endParaRPr lang="ru-RU" altLang="ru-RU" sz="2800">
              <a:latin typeface="Arial" panose="020B0604020202020204" pitchFamily="34" charset="0"/>
            </a:endParaRPr>
          </a:p>
          <a:p>
            <a:pP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1.Сотрудники органов и учреждений системы профилактики.</a:t>
            </a:r>
          </a:p>
          <a:p>
            <a:pPr>
              <a:spcBef>
                <a:spcPct val="0"/>
              </a:spcBef>
              <a:buFontTx/>
              <a:buNone/>
            </a:pPr>
            <a:endParaRPr lang="ru-RU" altLang="ru-RU" sz="2800">
              <a:solidFill>
                <a:srgbClr val="000099"/>
              </a:solidFill>
              <a:latin typeface="Arial" panose="020B0604020202020204" pitchFamily="34" charset="0"/>
            </a:endParaRPr>
          </a:p>
          <a:p>
            <a:pP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2.Сотрудники медицинских учреждений.</a:t>
            </a:r>
          </a:p>
          <a:p>
            <a:pPr>
              <a:spcBef>
                <a:spcPct val="0"/>
              </a:spcBef>
              <a:buFontTx/>
              <a:buNone/>
            </a:pPr>
            <a:endParaRPr lang="ru-RU" altLang="ru-RU" sz="2800">
              <a:solidFill>
                <a:srgbClr val="000099"/>
              </a:solidFill>
              <a:latin typeface="Arial" panose="020B0604020202020204" pitchFamily="34" charset="0"/>
            </a:endParaRPr>
          </a:p>
          <a:p>
            <a:pP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3. Сотрудники образовательных учреждений.</a:t>
            </a:r>
          </a:p>
          <a:p>
            <a:pPr>
              <a:spcBef>
                <a:spcPct val="0"/>
              </a:spcBef>
              <a:buFontTx/>
              <a:buNone/>
            </a:pPr>
            <a:endParaRPr lang="ru-RU" altLang="ru-RU" sz="2800">
              <a:solidFill>
                <a:srgbClr val="000099"/>
              </a:solidFill>
              <a:latin typeface="Arial" panose="020B0604020202020204" pitchFamily="34" charset="0"/>
            </a:endParaRPr>
          </a:p>
          <a:p>
            <a:pP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4. Сотрудники органа опеки и попечительства.</a:t>
            </a:r>
          </a:p>
          <a:p>
            <a:pPr>
              <a:spcBef>
                <a:spcPct val="0"/>
              </a:spcBef>
              <a:buFontTx/>
              <a:buNone/>
            </a:pPr>
            <a:endParaRPr lang="ru-RU" altLang="ru-RU" sz="28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865">
                                            <p:txEl>
                                              <p:pRg st="2" end="2"/>
                                            </p:txEl>
                                          </p:spTgt>
                                        </p:tgtEl>
                                        <p:attrNameLst>
                                          <p:attrName>style.visibility</p:attrName>
                                        </p:attrNameLst>
                                      </p:cBhvr>
                                      <p:to>
                                        <p:strVal val="visible"/>
                                      </p:to>
                                    </p:set>
                                    <p:animEffect transition="in" filter="diamond(in)">
                                      <p:cBhvr>
                                        <p:cTn id="7" dur="2000"/>
                                        <p:tgtEl>
                                          <p:spTgt spid="36865">
                                            <p:txEl>
                                              <p:pRg st="2" end="2"/>
                                            </p:txEl>
                                          </p:spTgt>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36865">
                                            <p:txEl>
                                              <p:pRg st="4" end="4"/>
                                            </p:txEl>
                                          </p:spTgt>
                                        </p:tgtEl>
                                        <p:attrNameLst>
                                          <p:attrName>style.visibility</p:attrName>
                                        </p:attrNameLst>
                                      </p:cBhvr>
                                      <p:to>
                                        <p:strVal val="visible"/>
                                      </p:to>
                                    </p:set>
                                    <p:animEffect transition="in" filter="diamond(in)">
                                      <p:cBhvr>
                                        <p:cTn id="11" dur="2000"/>
                                        <p:tgtEl>
                                          <p:spTgt spid="36865">
                                            <p:txEl>
                                              <p:pRg st="4" end="4"/>
                                            </p:txEl>
                                          </p:spTgt>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36865">
                                            <p:txEl>
                                              <p:pRg st="6" end="6"/>
                                            </p:txEl>
                                          </p:spTgt>
                                        </p:tgtEl>
                                        <p:attrNameLst>
                                          <p:attrName>style.visibility</p:attrName>
                                        </p:attrNameLst>
                                      </p:cBhvr>
                                      <p:to>
                                        <p:strVal val="visible"/>
                                      </p:to>
                                    </p:set>
                                    <p:animEffect transition="in" filter="diamond(in)">
                                      <p:cBhvr>
                                        <p:cTn id="15" dur="2000"/>
                                        <p:tgtEl>
                                          <p:spTgt spid="36865">
                                            <p:txEl>
                                              <p:pRg st="6" end="6"/>
                                            </p:txEl>
                                          </p:spTgt>
                                        </p:tgtEl>
                                      </p:cBhvr>
                                    </p:animEffect>
                                  </p:childTnLst>
                                </p:cTn>
                              </p:par>
                            </p:childTnLst>
                          </p:cTn>
                        </p:par>
                        <p:par>
                          <p:cTn id="16" fill="hold" nodeType="afterGroup">
                            <p:stCondLst>
                              <p:cond delay="6000"/>
                            </p:stCondLst>
                            <p:childTnLst>
                              <p:par>
                                <p:cTn id="17" presetID="8" presetClass="entr" presetSubtype="16" fill="hold" nodeType="afterEffect">
                                  <p:stCondLst>
                                    <p:cond delay="0"/>
                                  </p:stCondLst>
                                  <p:childTnLst>
                                    <p:set>
                                      <p:cBhvr>
                                        <p:cTn id="18" dur="1" fill="hold">
                                          <p:stCondLst>
                                            <p:cond delay="0"/>
                                          </p:stCondLst>
                                        </p:cTn>
                                        <p:tgtEl>
                                          <p:spTgt spid="36865">
                                            <p:txEl>
                                              <p:pRg st="8" end="8"/>
                                            </p:txEl>
                                          </p:spTgt>
                                        </p:tgtEl>
                                        <p:attrNameLst>
                                          <p:attrName>style.visibility</p:attrName>
                                        </p:attrNameLst>
                                      </p:cBhvr>
                                      <p:to>
                                        <p:strVal val="visible"/>
                                      </p:to>
                                    </p:set>
                                    <p:animEffect transition="in" filter="diamond(in)">
                                      <p:cBhvr>
                                        <p:cTn id="19" dur="2000"/>
                                        <p:tgtEl>
                                          <p:spTgt spid="368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85750" y="214313"/>
            <a:ext cx="60721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b="1">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Защита детей государством</a:t>
            </a:r>
          </a:p>
          <a:p>
            <a:pPr algn="ctr" eaLnBrk="1" hangingPunct="1">
              <a:spcBef>
                <a:spcPct val="0"/>
              </a:spcBef>
              <a:buFontTx/>
              <a:buNone/>
            </a:pPr>
            <a:endParaRPr lang="ru-RU" altLang="ru-RU" b="1">
              <a:latin typeface="Times New Roman" panose="02020603050405020304" pitchFamily="18" charset="0"/>
              <a:cs typeface="Times New Roman" panose="02020603050405020304" pitchFamily="18" charset="0"/>
            </a:endParaRPr>
          </a:p>
          <a:p>
            <a:pPr algn="just">
              <a:spcBef>
                <a:spcPct val="0"/>
              </a:spcBef>
              <a:buFontTx/>
              <a:buNone/>
            </a:pPr>
            <a:r>
              <a:rPr lang="ru-RU" altLang="ru-RU" sz="2400" b="1">
                <a:solidFill>
                  <a:srgbClr val="000099"/>
                </a:solidFill>
                <a:latin typeface="Times New Roman" panose="02020603050405020304" pitchFamily="18" charset="0"/>
                <a:cs typeface="Times New Roman" panose="02020603050405020304" pitchFamily="18" charset="0"/>
              </a:rPr>
              <a:t>Конвенция о правах ребенка</a:t>
            </a: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защита от незаконного вмешательства в личную жизнь ребёнка, от посягательств на его честь и репутацию (ст.16)</a:t>
            </a: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обеспечение мер по борьбе с болезнями и недоеданием (ст.24) признание права каждого ребёнка на уровень жизни, необходимый для физического, умственного, духовного, нравственного и социального развития (ст.27)</a:t>
            </a: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защита ребёнка от других форм жестокого обращения (ст.37)</a:t>
            </a: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меры помощи ребёнку, явившемуся жертвой жестокого обращения (ст.39)</a:t>
            </a:r>
            <a:endParaRPr lang="ru-RU" altLang="ru-RU" sz="2400">
              <a:solidFill>
                <a:srgbClr val="000099"/>
              </a:solidFill>
              <a:latin typeface="Arial" panose="020B0604020202020204" pitchFamily="34" charset="0"/>
            </a:endParaRP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8" y="1500188"/>
            <a:ext cx="2571750"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28625" y="285750"/>
            <a:ext cx="6000750" cy="6370638"/>
          </a:xfrm>
          <a:prstGeom prst="rect">
            <a:avLst/>
          </a:prstGeom>
          <a:noFill/>
          <a:ln w="9525">
            <a:noFill/>
            <a:miter lim="800000"/>
            <a:headEnd/>
            <a:tailEnd/>
          </a:ln>
          <a:effectLst/>
        </p:spPr>
        <p:txBody>
          <a:bodyPr anchor="ctr">
            <a:spAutoFit/>
          </a:bodyPr>
          <a:lstStyle/>
          <a:p>
            <a:pPr eaLnBrk="1" hangingPunct="1">
              <a:defRPr/>
            </a:pPr>
            <a:r>
              <a:rPr lang="ru-RU" sz="2400" b="1">
                <a:solidFill>
                  <a:srgbClr val="000099"/>
                </a:solidFill>
                <a:latin typeface="Times New Roman" pitchFamily="18" charset="0"/>
                <a:cs typeface="Times New Roman" pitchFamily="18" charset="0"/>
              </a:rPr>
              <a:t>Семейный кодекс РФ</a:t>
            </a:r>
            <a:endParaRPr lang="ru-RU" sz="2400" b="1">
              <a:solidFill>
                <a:srgbClr val="000099"/>
              </a:solidFill>
              <a:effectLst>
                <a:outerShdw blurRad="38100" dist="38100" dir="2700000" algn="tl">
                  <a:srgbClr val="C0C0C0"/>
                </a:outerShdw>
              </a:effectLst>
              <a:latin typeface="Times New Roman" pitchFamily="18" charset="0"/>
              <a:cs typeface="Times New Roman" pitchFamily="18" charset="0"/>
            </a:endParaRPr>
          </a:p>
          <a:p>
            <a:pPr algn="just" eaLnBrk="1" hangingPunct="1">
              <a:defRPr/>
            </a:pPr>
            <a:r>
              <a:rPr lang="ru-RU" sz="2400">
                <a:latin typeface="Times New Roman" pitchFamily="18" charset="0"/>
                <a:cs typeface="Times New Roman" pitchFamily="18" charset="0"/>
              </a:rPr>
              <a:t>	</a:t>
            </a:r>
            <a:r>
              <a:rPr lang="ru-RU" sz="2400">
                <a:solidFill>
                  <a:srgbClr val="000099"/>
                </a:solidFill>
                <a:latin typeface="Times New Roman" pitchFamily="18" charset="0"/>
                <a:cs typeface="Times New Roman" pitchFamily="18" charset="0"/>
              </a:rPr>
              <a:t>Семейный кодекс гласит – Семья, материнство, отцовство и детство в Российской Федерации находятся под защитой государства. </a:t>
            </a:r>
          </a:p>
          <a:p>
            <a:pPr algn="just" eaLnBrk="1" hangingPunct="1">
              <a:defRPr/>
            </a:pPr>
            <a:r>
              <a:rPr lang="ru-RU" sz="2400" b="1">
                <a:solidFill>
                  <a:srgbClr val="000099"/>
                </a:solidFill>
                <a:latin typeface="Times New Roman" pitchFamily="18" charset="0"/>
                <a:cs typeface="Times New Roman" pitchFamily="18" charset="0"/>
              </a:rPr>
              <a:t>Семейный кодекс РФ гарантирует:</a:t>
            </a:r>
          </a:p>
          <a:p>
            <a:pPr algn="just">
              <a:buFont typeface="Arial" charset="0"/>
              <a:buChar char="•"/>
              <a:defRPr/>
            </a:pPr>
            <a:r>
              <a:rPr lang="ru-RU" sz="2400">
                <a:solidFill>
                  <a:srgbClr val="000099"/>
                </a:solidFill>
                <a:latin typeface="Times New Roman" pitchFamily="18" charset="0"/>
                <a:cs typeface="Times New Roman" pitchFamily="18" charset="0"/>
              </a:rPr>
              <a:t>  право ребёнка на уважение его человеческого достоинства (ст.54)</a:t>
            </a:r>
          </a:p>
          <a:p>
            <a:pPr algn="just">
              <a:buFont typeface="Arial" charset="0"/>
              <a:buChar char="•"/>
              <a:defRPr/>
            </a:pPr>
            <a:r>
              <a:rPr lang="ru-RU" sz="2400">
                <a:solidFill>
                  <a:srgbClr val="000099"/>
                </a:solidFill>
                <a:latin typeface="Times New Roman" pitchFamily="18" charset="0"/>
                <a:cs typeface="Times New Roman" pitchFamily="18" charset="0"/>
              </a:rPr>
              <a:t>  право ребёнка на защиту и обязанности органа опеки и попечительства принять меры по защите ребёнка (ст.56)</a:t>
            </a:r>
          </a:p>
          <a:p>
            <a:pPr algn="just">
              <a:buFont typeface="Arial" charset="0"/>
              <a:buChar char="•"/>
              <a:defRPr/>
            </a:pPr>
            <a:r>
              <a:rPr lang="ru-RU" sz="2400">
                <a:solidFill>
                  <a:srgbClr val="000099"/>
                </a:solidFill>
                <a:latin typeface="Times New Roman" pitchFamily="18" charset="0"/>
                <a:cs typeface="Times New Roman" pitchFamily="18" charset="0"/>
              </a:rPr>
              <a:t>  лишение родительских прав как меру защиты детей от жестокого обращения с ними в семье (ст.69)</a:t>
            </a:r>
          </a:p>
          <a:p>
            <a:pPr algn="just">
              <a:buFont typeface="Arial" charset="0"/>
              <a:buChar char="•"/>
              <a:defRPr/>
            </a:pPr>
            <a:r>
              <a:rPr lang="ru-RU" sz="2400">
                <a:solidFill>
                  <a:srgbClr val="000099"/>
                </a:solidFill>
                <a:latin typeface="Times New Roman" pitchFamily="18" charset="0"/>
                <a:cs typeface="Times New Roman" pitchFamily="18" charset="0"/>
              </a:rPr>
              <a:t>  немедленное отобрание ребёнка при непосредственной угрозе жизни и здоровью (ст.77) </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1500188"/>
            <a:ext cx="2357438"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357188" y="214313"/>
            <a:ext cx="842962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000" b="1">
                <a:solidFill>
                  <a:srgbClr val="000099"/>
                </a:solidFill>
                <a:latin typeface="Times New Roman" panose="02020603050405020304" pitchFamily="18" charset="0"/>
                <a:cs typeface="Times New Roman" panose="02020603050405020304" pitchFamily="18" charset="0"/>
              </a:rPr>
              <a:t>	Уголовный кодекс РФ</a:t>
            </a:r>
            <a:r>
              <a:rPr lang="ru-RU" altLang="ru-RU" sz="2000">
                <a:solidFill>
                  <a:srgbClr val="000099"/>
                </a:solidFill>
                <a:latin typeface="Times New Roman" panose="02020603050405020304" pitchFamily="18" charset="0"/>
                <a:cs typeface="Times New Roman" panose="02020603050405020304" pitchFamily="18" charset="0"/>
              </a:rPr>
              <a:t> предусматривает ответственность: за совершение физического и сексуального насилия, в том числе и в отношении несовершеннолетних (ст.106-136); за преступления против семьи и несовершеннолетних (ст.150-157).</a:t>
            </a:r>
          </a:p>
          <a:p>
            <a:pPr eaLnBrk="1" hangingPunct="1">
              <a:spcBef>
                <a:spcPct val="0"/>
              </a:spcBef>
              <a:buFontTx/>
              <a:buNone/>
            </a:pPr>
            <a:endParaRPr lang="ru-RU" altLang="ru-RU" sz="2000">
              <a:solidFill>
                <a:srgbClr val="000099"/>
              </a:solidFill>
              <a:latin typeface="Times New Roman" panose="02020603050405020304" pitchFamily="18" charset="0"/>
              <a:cs typeface="Times New Roman" panose="02020603050405020304" pitchFamily="18" charset="0"/>
            </a:endParaRPr>
          </a:p>
          <a:p>
            <a:pPr>
              <a:spcBef>
                <a:spcPct val="0"/>
              </a:spcBef>
              <a:buFontTx/>
              <a:buNone/>
            </a:pPr>
            <a:r>
              <a:rPr lang="ru-RU" altLang="ru-RU" sz="2000" b="1">
                <a:solidFill>
                  <a:srgbClr val="000099"/>
                </a:solidFill>
                <a:latin typeface="Times New Roman" panose="02020603050405020304" pitchFamily="18" charset="0"/>
                <a:cs typeface="Times New Roman" panose="02020603050405020304" pitchFamily="18" charset="0"/>
              </a:rPr>
              <a:t>	Закон «Об основах системы профилактики безнадзорности и правонарушений несовершеннолетних»</a:t>
            </a:r>
            <a:r>
              <a:rPr lang="ru-RU" altLang="ru-RU" sz="2000">
                <a:solidFill>
                  <a:srgbClr val="000099"/>
                </a:solidFill>
                <a:latin typeface="Times New Roman" panose="02020603050405020304" pitchFamily="18" charset="0"/>
                <a:cs typeface="Times New Roman" panose="02020603050405020304" pitchFamily="18" charset="0"/>
              </a:rPr>
              <a:t>.</a:t>
            </a:r>
          </a:p>
          <a:p>
            <a:pPr>
              <a:spcBef>
                <a:spcPct val="0"/>
              </a:spcBef>
              <a:buFontTx/>
              <a:buNone/>
            </a:pPr>
            <a:endParaRPr lang="ru-RU" altLang="ru-RU" sz="2000">
              <a:solidFill>
                <a:srgbClr val="000099"/>
              </a:solidFill>
              <a:latin typeface="Times New Roman" panose="02020603050405020304" pitchFamily="18" charset="0"/>
              <a:cs typeface="Times New Roman" panose="02020603050405020304" pitchFamily="18" charset="0"/>
            </a:endParaRPr>
          </a:p>
          <a:p>
            <a:pPr>
              <a:spcBef>
                <a:spcPct val="0"/>
              </a:spcBef>
              <a:buFontTx/>
              <a:buNone/>
            </a:pPr>
            <a:r>
              <a:rPr lang="ru-RU" altLang="ru-RU" sz="2000" b="1">
                <a:solidFill>
                  <a:srgbClr val="000099"/>
                </a:solidFill>
                <a:latin typeface="Times New Roman" panose="02020603050405020304" pitchFamily="18" charset="0"/>
                <a:cs typeface="Times New Roman" panose="02020603050405020304" pitchFamily="18" charset="0"/>
              </a:rPr>
              <a:t>	Закон «Об основных гарантиях прав ребенка в Российской Федерации».</a:t>
            </a:r>
          </a:p>
          <a:p>
            <a:pPr>
              <a:spcBef>
                <a:spcPct val="0"/>
              </a:spcBef>
              <a:buFontTx/>
              <a:buNone/>
            </a:pPr>
            <a:endParaRPr lang="ru-RU" altLang="ru-RU" sz="2000" b="1">
              <a:solidFill>
                <a:srgbClr val="000099"/>
              </a:solidFill>
              <a:latin typeface="Times New Roman" panose="02020603050405020304" pitchFamily="18" charset="0"/>
              <a:cs typeface="Times New Roman" panose="02020603050405020304" pitchFamily="18" charset="0"/>
            </a:endParaRPr>
          </a:p>
          <a:p>
            <a:pPr>
              <a:spcBef>
                <a:spcPct val="0"/>
              </a:spcBef>
              <a:buFontTx/>
              <a:buNone/>
            </a:pPr>
            <a:r>
              <a:rPr lang="ru-RU" altLang="ru-RU" sz="2000" b="1">
                <a:solidFill>
                  <a:srgbClr val="000099"/>
                </a:solidFill>
                <a:latin typeface="Times New Roman" panose="02020603050405020304" pitchFamily="18" charset="0"/>
                <a:cs typeface="Times New Roman" panose="02020603050405020304" pitchFamily="18" charset="0"/>
              </a:rPr>
              <a:t> 	Закон РФ «Об образовании» </a:t>
            </a:r>
            <a:r>
              <a:rPr lang="ru-RU" altLang="ru-RU" sz="2000">
                <a:solidFill>
                  <a:srgbClr val="000099"/>
                </a:solidFill>
                <a:latin typeface="Times New Roman" panose="02020603050405020304" pitchFamily="18" charset="0"/>
                <a:cs typeface="Times New Roman" panose="02020603050405020304" pitchFamily="18" charset="0"/>
              </a:rPr>
              <a:t>утверждает право детей, обучающихся во всех образовательных учреждениях, на уважение их человеческого достоинства (ст.5) и предусматривает административное наказание педагогических работников за допущенное физическое или психическое насилие над личностью ребёнка (ст.56).</a:t>
            </a:r>
          </a:p>
          <a:p>
            <a:pPr>
              <a:spcBef>
                <a:spcPct val="0"/>
              </a:spcBef>
              <a:buFontTx/>
              <a:buNone/>
            </a:pPr>
            <a:endParaRPr lang="ru-RU" altLang="ru-RU" sz="2000">
              <a:solidFill>
                <a:srgbClr val="000099"/>
              </a:solidFill>
              <a:latin typeface="Times New Roman" panose="02020603050405020304" pitchFamily="18" charset="0"/>
              <a:cs typeface="Times New Roman" panose="02020603050405020304" pitchFamily="18" charset="0"/>
            </a:endParaRPr>
          </a:p>
          <a:p>
            <a:pPr>
              <a:spcBef>
                <a:spcPct val="0"/>
              </a:spcBef>
              <a:buFontTx/>
              <a:buNone/>
            </a:pPr>
            <a:r>
              <a:rPr lang="ru-RU" altLang="ru-RU" sz="2000">
                <a:solidFill>
                  <a:srgbClr val="000099"/>
                </a:solidFill>
                <a:latin typeface="Times New Roman" panose="02020603050405020304" pitchFamily="18" charset="0"/>
                <a:cs typeface="Times New Roman" panose="02020603050405020304" pitchFamily="18" charset="0"/>
              </a:rPr>
              <a:t>	Группа депутатов внесла в Государственную думу законопроект, предусматривающий усиление гарантий прав детей на надлежащее духовно-нравственное воспитание, а также ответственности за жестокое обращение с несовершеннолетними.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428625" y="1512888"/>
            <a:ext cx="8358188"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привлечение виновных к административной или даже уголовной ответственности;</a:t>
            </a:r>
          </a:p>
          <a:p>
            <a:pPr eaLnBrk="1" hangingPunct="1">
              <a:spcBef>
                <a:spcPct val="0"/>
              </a:spcBef>
            </a:pPr>
            <a:endParaRPr lang="ru-RU" altLang="ru-RU" sz="2800">
              <a:solidFill>
                <a:srgbClr val="000099"/>
              </a:solidFill>
              <a:latin typeface="Arial" panose="020B0604020202020204" pitchFamily="34" charset="0"/>
            </a:endParaRPr>
          </a:p>
          <a:p>
            <a:pPr>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лишение прав на ребенка;</a:t>
            </a:r>
          </a:p>
          <a:p>
            <a:pPr>
              <a:spcBef>
                <a:spcPct val="0"/>
              </a:spcBef>
            </a:pPr>
            <a:endParaRPr lang="ru-RU" altLang="ru-RU" sz="2800">
              <a:solidFill>
                <a:srgbClr val="000099"/>
              </a:solidFill>
              <a:latin typeface="Arial" panose="020B0604020202020204" pitchFamily="34" charset="0"/>
            </a:endParaRPr>
          </a:p>
          <a:p>
            <a:pPr>
              <a:spcBef>
                <a:spcPct val="0"/>
              </a:spcBef>
            </a:pPr>
            <a:r>
              <a:rPr lang="ru-RU" altLang="ru-RU" sz="2800">
                <a:solidFill>
                  <a:srgbClr val="000099"/>
                </a:solidFill>
                <a:latin typeface="Times New Roman" panose="02020603050405020304" pitchFamily="18" charset="0"/>
                <a:cs typeface="Times New Roman" panose="02020603050405020304" pitchFamily="18" charset="0"/>
              </a:rPr>
              <a:t> помещение ребенка в приют, опекунскую, приемную семью.</a:t>
            </a:r>
            <a:endParaRPr lang="ru-RU" altLang="ru-RU" sz="28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28625" y="214313"/>
            <a:ext cx="8215313"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2400">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В Российском законодательстве существует несколько видов ответственности лиц, допускающих жестокое обращение с ребенком. </a:t>
            </a:r>
          </a:p>
          <a:p>
            <a:pPr algn="just" eaLnBrk="1" hangingPunct="1">
              <a:spcBef>
                <a:spcPct val="0"/>
              </a:spcBef>
              <a:buFontTx/>
              <a:buNone/>
            </a:pPr>
            <a:endParaRPr lang="ru-RU" altLang="ru-RU" sz="2400">
              <a:solidFill>
                <a:srgbClr val="000099"/>
              </a:solidFill>
              <a:latin typeface="Times New Roman" panose="02020603050405020304" pitchFamily="18" charset="0"/>
              <a:cs typeface="Times New Roman" panose="02020603050405020304" pitchFamily="18" charset="0"/>
            </a:endParaRPr>
          </a:p>
          <a:p>
            <a:pPr algn="just">
              <a:spcBef>
                <a:spcPct val="0"/>
              </a:spcBef>
              <a:buFontTx/>
              <a:buNone/>
            </a:pPr>
            <a:r>
              <a:rPr lang="ru-RU" altLang="ru-RU" sz="2400" b="1">
                <a:solidFill>
                  <a:srgbClr val="000099"/>
                </a:solidFill>
                <a:latin typeface="Times New Roman" panose="02020603050405020304" pitchFamily="18" charset="0"/>
                <a:cs typeface="Times New Roman" panose="02020603050405020304" pitchFamily="18" charset="0"/>
              </a:rPr>
              <a:t>АДМИНИСТРАТИВНАЯ ОТВЕТСТВЕННОСТЬ</a:t>
            </a:r>
            <a:endParaRPr lang="ru-RU" altLang="ru-RU" sz="2400">
              <a:solidFill>
                <a:srgbClr val="000099"/>
              </a:solidFill>
              <a:latin typeface="Times New Roman" panose="02020603050405020304" pitchFamily="18" charset="0"/>
              <a:cs typeface="Times New Roman" panose="02020603050405020304" pitchFamily="18"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Лица, допустившие пренебрежение основными потребностями ребенка, не исполняющие обязанности по содержанию и воспитанию несовершеннолетних, подлежат административной ответственности в соответствии с Кодексом Российской Федерации об административных правонарушениях (ст. 5.35 - неисполнение родителями или иными законными представителями несовершеннолетних обязанностей по воспитанию, содержанию и обучению несовершеннолетних детей). Рассмотрение дел по указанной статье относится к компетенции комиссий по делам несовершеннолетних и защите их прав.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41985">
                                            <p:txEl>
                                              <p:pRg st="2" end="2"/>
                                            </p:txEl>
                                          </p:spTgt>
                                        </p:tgtEl>
                                        <p:attrNameLst>
                                          <p:attrName>style.visibility</p:attrName>
                                        </p:attrNameLst>
                                      </p:cBhvr>
                                      <p:to>
                                        <p:strVal val="visible"/>
                                      </p:to>
                                    </p:set>
                                    <p:anim calcmode="lin" valueType="num">
                                      <p:cBhvr additive="base">
                                        <p:cTn id="7" dur="2000" fill="hold"/>
                                        <p:tgtEl>
                                          <p:spTgt spid="41985">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1985">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12" fill="hold" nodeType="afterEffect">
                                  <p:stCondLst>
                                    <p:cond delay="0"/>
                                  </p:stCondLst>
                                  <p:childTnLst>
                                    <p:set>
                                      <p:cBhvr>
                                        <p:cTn id="11" dur="1" fill="hold">
                                          <p:stCondLst>
                                            <p:cond delay="0"/>
                                          </p:stCondLst>
                                        </p:cTn>
                                        <p:tgtEl>
                                          <p:spTgt spid="41985">
                                            <p:txEl>
                                              <p:pRg st="3" end="3"/>
                                            </p:txEl>
                                          </p:spTgt>
                                        </p:tgtEl>
                                        <p:attrNameLst>
                                          <p:attrName>style.visibility</p:attrName>
                                        </p:attrNameLst>
                                      </p:cBhvr>
                                      <p:to>
                                        <p:strVal val="visible"/>
                                      </p:to>
                                    </p:set>
                                    <p:anim calcmode="lin" valueType="num">
                                      <p:cBhvr additive="base">
                                        <p:cTn id="12" dur="2000" fill="hold"/>
                                        <p:tgtEl>
                                          <p:spTgt spid="41985">
                                            <p:txEl>
                                              <p:pRg st="3" end="3"/>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4198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85750" y="214313"/>
            <a:ext cx="84312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b="1">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Насилие</a:t>
            </a:r>
            <a:r>
              <a:rPr lang="ru-RU" altLang="ru-RU" b="1">
                <a:latin typeface="Times New Roman" panose="02020603050405020304" pitchFamily="18" charset="0"/>
                <a:cs typeface="Times New Roman" panose="02020603050405020304" pitchFamily="18" charset="0"/>
              </a:rPr>
              <a:t> </a:t>
            </a:r>
            <a:r>
              <a:rPr lang="ru-RU" altLang="ru-RU">
                <a:solidFill>
                  <a:srgbClr val="000099"/>
                </a:solidFill>
                <a:latin typeface="Times New Roman" panose="02020603050405020304" pitchFamily="18" charset="0"/>
                <a:cs typeface="Times New Roman" panose="02020603050405020304" pitchFamily="18" charset="0"/>
              </a:rPr>
              <a:t>- любая форма взаимоотношений, </a:t>
            </a:r>
          </a:p>
          <a:p>
            <a:pPr algn="just" eaLnBrk="1" hangingPunct="1">
              <a:spcBef>
                <a:spcPct val="0"/>
              </a:spcBef>
              <a:buFontTx/>
              <a:buNone/>
            </a:pPr>
            <a:r>
              <a:rPr lang="ru-RU" altLang="ru-RU">
                <a:solidFill>
                  <a:srgbClr val="000099"/>
                </a:solidFill>
                <a:latin typeface="Times New Roman" panose="02020603050405020304" pitchFamily="18" charset="0"/>
                <a:cs typeface="Times New Roman" panose="02020603050405020304" pitchFamily="18" charset="0"/>
              </a:rPr>
              <a:t>направленная на установление или удержание </a:t>
            </a:r>
          </a:p>
          <a:p>
            <a:pPr algn="just" eaLnBrk="1" hangingPunct="1">
              <a:spcBef>
                <a:spcPct val="0"/>
              </a:spcBef>
              <a:buFontTx/>
              <a:buNone/>
            </a:pPr>
            <a:r>
              <a:rPr lang="ru-RU" altLang="ru-RU">
                <a:solidFill>
                  <a:srgbClr val="000099"/>
                </a:solidFill>
                <a:latin typeface="Times New Roman" panose="02020603050405020304" pitchFamily="18" charset="0"/>
                <a:cs typeface="Times New Roman" panose="02020603050405020304" pitchFamily="18" charset="0"/>
              </a:rPr>
              <a:t>контроля силой над другим человеком.</a:t>
            </a:r>
            <a:endParaRPr lang="ru-RU" altLang="ru-RU">
              <a:solidFill>
                <a:srgbClr val="000099"/>
              </a:solidFill>
              <a:latin typeface="Arial" panose="020B0604020202020204" pitchFamily="34" charset="0"/>
            </a:endParaRPr>
          </a:p>
        </p:txBody>
      </p:sp>
      <p:sp>
        <p:nvSpPr>
          <p:cNvPr id="4099" name="Rectangle 3"/>
          <p:cNvSpPr>
            <a:spLocks noChangeArrowheads="1"/>
          </p:cNvSpPr>
          <p:nvPr/>
        </p:nvSpPr>
        <p:spPr bwMode="auto">
          <a:xfrm>
            <a:off x="285750" y="2071688"/>
            <a:ext cx="86439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b="1">
                <a:latin typeface="Times New Roman" panose="02020603050405020304" pitchFamily="18" charset="0"/>
                <a:cs typeface="Times New Roman" panose="02020603050405020304" pitchFamily="18" charset="0"/>
              </a:rPr>
              <a:t>    </a:t>
            </a:r>
            <a:r>
              <a:rPr lang="ru-RU" altLang="ru-RU" sz="1200">
                <a:latin typeface="Times New Roman" panose="02020603050405020304" pitchFamily="18" charset="0"/>
                <a:cs typeface="Times New Roman" panose="02020603050405020304" pitchFamily="18" charset="0"/>
              </a:rPr>
              <a:t> </a:t>
            </a:r>
            <a:r>
              <a:rPr lang="ru-RU" altLang="ru-RU" sz="2000">
                <a:solidFill>
                  <a:srgbClr val="000099"/>
                </a:solidFill>
                <a:latin typeface="Times New Roman" panose="02020603050405020304" pitchFamily="18" charset="0"/>
                <a:cs typeface="Times New Roman" panose="02020603050405020304" pitchFamily="18" charset="0"/>
              </a:rPr>
              <a:t>Процесс гуманизации сделал общество более чувствительным к проблемам насилия, рассматривая  жестокость, как  раньше считалось, только разумной строгостью. Отношение общества к этой проблеме можно проследить на примере развития законодательства по защите прав ребенка в Швеции:</a:t>
            </a:r>
          </a:p>
          <a:p>
            <a:pPr eaLnBrk="1" hangingPunct="1">
              <a:spcBef>
                <a:spcPct val="0"/>
              </a:spcBef>
              <a:buFontTx/>
              <a:buNone/>
            </a:pPr>
            <a:endParaRPr lang="ru-RU" altLang="ru-RU" sz="2000">
              <a:solidFill>
                <a:srgbClr val="000099"/>
              </a:solidFill>
              <a:latin typeface="Arial" panose="020B0604020202020204" pitchFamily="34" charset="0"/>
            </a:endParaRPr>
          </a:p>
          <a:p>
            <a:pPr>
              <a:spcBef>
                <a:spcPct val="0"/>
              </a:spcBef>
              <a:buFontTx/>
              <a:buNone/>
            </a:pPr>
            <a:r>
              <a:rPr lang="ru-RU" altLang="ru-RU" sz="2000">
                <a:solidFill>
                  <a:srgbClr val="000099"/>
                </a:solidFill>
                <a:latin typeface="Times New Roman" panose="02020603050405020304" pitchFamily="18" charset="0"/>
                <a:cs typeface="Times New Roman" panose="02020603050405020304" pitchFamily="18" charset="0"/>
              </a:rPr>
              <a:t>- </a:t>
            </a:r>
            <a:r>
              <a:rPr lang="ru-RU" altLang="ru-RU" sz="2000" b="1">
                <a:solidFill>
                  <a:srgbClr val="800000"/>
                </a:solidFill>
                <a:latin typeface="Times New Roman" panose="02020603050405020304" pitchFamily="18" charset="0"/>
                <a:cs typeface="Times New Roman" panose="02020603050405020304" pitchFamily="18" charset="0"/>
              </a:rPr>
              <a:t>1864 год </a:t>
            </a:r>
            <a:r>
              <a:rPr lang="ru-RU" altLang="ru-RU" sz="2000">
                <a:solidFill>
                  <a:srgbClr val="000099"/>
                </a:solidFill>
                <a:cs typeface="Times New Roman" panose="02020603050405020304" pitchFamily="18" charset="0"/>
              </a:rPr>
              <a:t>–</a:t>
            </a:r>
            <a:r>
              <a:rPr lang="ru-RU" altLang="ru-RU" sz="2000">
                <a:solidFill>
                  <a:srgbClr val="000099"/>
                </a:solidFill>
                <a:latin typeface="Times New Roman" panose="02020603050405020304" pitchFamily="18" charset="0"/>
                <a:cs typeface="Times New Roman" panose="02020603050405020304" pitchFamily="18" charset="0"/>
              </a:rPr>
              <a:t> родители обязаны применять телесные наказания</a:t>
            </a:r>
            <a:endParaRPr lang="ru-RU" altLang="ru-RU" sz="2000">
              <a:solidFill>
                <a:srgbClr val="000099"/>
              </a:solidFill>
              <a:latin typeface="Arial" panose="020B0604020202020204" pitchFamily="34" charset="0"/>
            </a:endParaRPr>
          </a:p>
          <a:p>
            <a:pPr>
              <a:spcBef>
                <a:spcPct val="0"/>
              </a:spcBef>
              <a:buFontTx/>
              <a:buNone/>
            </a:pPr>
            <a:r>
              <a:rPr lang="ru-RU" altLang="ru-RU" sz="2000">
                <a:solidFill>
                  <a:srgbClr val="000099"/>
                </a:solidFill>
                <a:latin typeface="Times New Roman" panose="02020603050405020304" pitchFamily="18" charset="0"/>
                <a:cs typeface="Times New Roman" panose="02020603050405020304" pitchFamily="18" charset="0"/>
              </a:rPr>
              <a:t>- </a:t>
            </a:r>
            <a:r>
              <a:rPr lang="ru-RU" altLang="ru-RU" sz="2000" b="1">
                <a:solidFill>
                  <a:srgbClr val="800000"/>
                </a:solidFill>
                <a:latin typeface="Times New Roman" panose="02020603050405020304" pitchFamily="18" charset="0"/>
                <a:cs typeface="Times New Roman" panose="02020603050405020304" pitchFamily="18" charset="0"/>
              </a:rPr>
              <a:t>1917-1920 годы </a:t>
            </a:r>
            <a:r>
              <a:rPr lang="ru-RU" altLang="ru-RU" sz="2000">
                <a:solidFill>
                  <a:srgbClr val="000099"/>
                </a:solidFill>
                <a:cs typeface="Times New Roman" panose="02020603050405020304" pitchFamily="18" charset="0"/>
              </a:rPr>
              <a:t>–</a:t>
            </a:r>
            <a:r>
              <a:rPr lang="ru-RU" altLang="ru-RU" sz="2000">
                <a:solidFill>
                  <a:srgbClr val="000099"/>
                </a:solidFill>
                <a:latin typeface="Times New Roman" panose="02020603050405020304" pitchFamily="18" charset="0"/>
                <a:cs typeface="Times New Roman" panose="02020603050405020304" pitchFamily="18" charset="0"/>
              </a:rPr>
              <a:t> родители имели право, но не были обязаны применять телесные наказания</a:t>
            </a:r>
            <a:endParaRPr lang="ru-RU" altLang="ru-RU" sz="2000">
              <a:solidFill>
                <a:srgbClr val="000099"/>
              </a:solidFill>
              <a:latin typeface="Arial" panose="020B0604020202020204" pitchFamily="34" charset="0"/>
            </a:endParaRPr>
          </a:p>
          <a:p>
            <a:pPr>
              <a:spcBef>
                <a:spcPct val="0"/>
              </a:spcBef>
              <a:buFontTx/>
              <a:buNone/>
            </a:pPr>
            <a:r>
              <a:rPr lang="ru-RU" altLang="ru-RU" sz="2000">
                <a:solidFill>
                  <a:srgbClr val="000099"/>
                </a:solidFill>
                <a:latin typeface="Times New Roman" panose="02020603050405020304" pitchFamily="18" charset="0"/>
                <a:cs typeface="Times New Roman" panose="02020603050405020304" pitchFamily="18" charset="0"/>
              </a:rPr>
              <a:t>- </a:t>
            </a:r>
            <a:r>
              <a:rPr lang="ru-RU" altLang="ru-RU" sz="2000" b="1">
                <a:solidFill>
                  <a:srgbClr val="800000"/>
                </a:solidFill>
                <a:latin typeface="Times New Roman" panose="02020603050405020304" pitchFamily="18" charset="0"/>
                <a:cs typeface="Times New Roman" panose="02020603050405020304" pitchFamily="18" charset="0"/>
              </a:rPr>
              <a:t>1949 год </a:t>
            </a:r>
            <a:r>
              <a:rPr lang="ru-RU" altLang="ru-RU" sz="2000">
                <a:solidFill>
                  <a:srgbClr val="000099"/>
                </a:solidFill>
                <a:cs typeface="Times New Roman" panose="02020603050405020304" pitchFamily="18" charset="0"/>
              </a:rPr>
              <a:t>–</a:t>
            </a:r>
            <a:r>
              <a:rPr lang="ru-RU" altLang="ru-RU" sz="2000">
                <a:solidFill>
                  <a:srgbClr val="000099"/>
                </a:solidFill>
                <a:latin typeface="Times New Roman" panose="02020603050405020304" pitchFamily="18" charset="0"/>
                <a:cs typeface="Times New Roman" panose="02020603050405020304" pitchFamily="18" charset="0"/>
              </a:rPr>
              <a:t> родители имеют право делать выговор с помощью телесных наказаний, но суровые наказания запрещены.</a:t>
            </a:r>
            <a:endParaRPr lang="ru-RU" altLang="ru-RU" sz="2000">
              <a:solidFill>
                <a:srgbClr val="000099"/>
              </a:solidFill>
              <a:latin typeface="Arial" panose="020B0604020202020204" pitchFamily="34" charset="0"/>
            </a:endParaRPr>
          </a:p>
          <a:p>
            <a:pPr>
              <a:spcBef>
                <a:spcPct val="0"/>
              </a:spcBef>
              <a:buFontTx/>
              <a:buNone/>
            </a:pPr>
            <a:r>
              <a:rPr lang="ru-RU" altLang="ru-RU" sz="2000">
                <a:solidFill>
                  <a:srgbClr val="000099"/>
                </a:solidFill>
                <a:latin typeface="Times New Roman" panose="02020603050405020304" pitchFamily="18" charset="0"/>
                <a:cs typeface="Times New Roman" panose="02020603050405020304" pitchFamily="18" charset="0"/>
              </a:rPr>
              <a:t>- </a:t>
            </a:r>
            <a:r>
              <a:rPr lang="ru-RU" altLang="ru-RU" sz="2000" b="1">
                <a:solidFill>
                  <a:srgbClr val="800000"/>
                </a:solidFill>
                <a:latin typeface="Times New Roman" panose="02020603050405020304" pitchFamily="18" charset="0"/>
                <a:cs typeface="Times New Roman" panose="02020603050405020304" pitchFamily="18" charset="0"/>
              </a:rPr>
              <a:t>1966 год </a:t>
            </a:r>
            <a:r>
              <a:rPr lang="ru-RU" altLang="ru-RU" sz="2000">
                <a:solidFill>
                  <a:srgbClr val="000099"/>
                </a:solidFill>
                <a:cs typeface="Times New Roman" panose="02020603050405020304" pitchFamily="18" charset="0"/>
              </a:rPr>
              <a:t>–</a:t>
            </a:r>
            <a:r>
              <a:rPr lang="ru-RU" altLang="ru-RU" sz="2000">
                <a:solidFill>
                  <a:srgbClr val="000099"/>
                </a:solidFill>
                <a:latin typeface="Times New Roman" panose="02020603050405020304" pitchFamily="18" charset="0"/>
                <a:cs typeface="Times New Roman" panose="02020603050405020304" pitchFamily="18" charset="0"/>
              </a:rPr>
              <a:t> из закона исчезло упоминание, что родители имеют право делать выговор детям, но отсутствовал прямой запрет на телесные наказания.</a:t>
            </a:r>
            <a:endParaRPr lang="ru-RU" altLang="ru-RU" sz="2000">
              <a:solidFill>
                <a:srgbClr val="000099"/>
              </a:solidFill>
              <a:latin typeface="Arial" panose="020B0604020202020204" pitchFamily="34" charset="0"/>
            </a:endParaRPr>
          </a:p>
          <a:p>
            <a:pPr>
              <a:spcBef>
                <a:spcPct val="0"/>
              </a:spcBef>
              <a:buFontTx/>
              <a:buNone/>
            </a:pPr>
            <a:r>
              <a:rPr lang="ru-RU" altLang="ru-RU" sz="2000">
                <a:solidFill>
                  <a:srgbClr val="000099"/>
                </a:solidFill>
                <a:latin typeface="Times New Roman" panose="02020603050405020304" pitchFamily="18" charset="0"/>
                <a:cs typeface="Times New Roman" panose="02020603050405020304" pitchFamily="18" charset="0"/>
              </a:rPr>
              <a:t>- </a:t>
            </a:r>
            <a:r>
              <a:rPr lang="ru-RU" altLang="ru-RU" sz="2000" b="1">
                <a:solidFill>
                  <a:srgbClr val="800000"/>
                </a:solidFill>
                <a:latin typeface="Times New Roman" panose="02020603050405020304" pitchFamily="18" charset="0"/>
                <a:cs typeface="Times New Roman" panose="02020603050405020304" pitchFamily="18" charset="0"/>
              </a:rPr>
              <a:t>1979 год </a:t>
            </a:r>
            <a:r>
              <a:rPr lang="ru-RU" altLang="ru-RU" sz="2000">
                <a:solidFill>
                  <a:srgbClr val="000099"/>
                </a:solidFill>
                <a:cs typeface="Times New Roman" panose="02020603050405020304" pitchFamily="18" charset="0"/>
              </a:rPr>
              <a:t>–</a:t>
            </a:r>
            <a:r>
              <a:rPr lang="ru-RU" altLang="ru-RU" sz="2000">
                <a:solidFill>
                  <a:srgbClr val="000099"/>
                </a:solidFill>
                <a:latin typeface="Times New Roman" panose="02020603050405020304" pitchFamily="18" charset="0"/>
                <a:cs typeface="Times New Roman" panose="02020603050405020304" pitchFamily="18" charset="0"/>
              </a:rPr>
              <a:t> родители не имеют права применять телесные наказания по отношению к детям, не имеют права унижать ребенка.</a:t>
            </a:r>
            <a:endParaRPr lang="ru-RU" altLang="ru-RU" sz="20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428625" y="357188"/>
            <a:ext cx="828675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000099"/>
                </a:solidFill>
                <a:latin typeface="Times New Roman" panose="02020603050405020304" pitchFamily="18" charset="0"/>
                <a:cs typeface="Times New Roman" panose="02020603050405020304" pitchFamily="18" charset="0"/>
              </a:rPr>
              <a:t>ГРАЖДАНСКО-ПРАВОВАЯ ОТВЕТСТВЕННОСТЬ</a:t>
            </a:r>
          </a:p>
          <a:p>
            <a:pPr eaLnBrk="1" hangingPunct="1">
              <a:spcBef>
                <a:spcPct val="0"/>
              </a:spcBef>
              <a:buFontTx/>
              <a:buNone/>
            </a:pP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	Жестокое обращение с ребенком может послужить основанием для привлечения родителей (лиц, их заменяющих) к ответственности в соответствии с семейным законодательством.</a:t>
            </a: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	Семейного кодекса Российской Федерации), ограничение в родительских правах (ст. 73 Семейного кодекса Российской Федерации), отобрание ребенка при непосредственной угрозе жизни ребенка или его здоровью (ст. 77 Семейного кодекса Российской Федерации).</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3009">
                                            <p:txEl>
                                              <p:pRg st="0" end="0"/>
                                            </p:txEl>
                                          </p:spTgt>
                                        </p:tgtEl>
                                        <p:attrNameLst>
                                          <p:attrName>style.visibility</p:attrName>
                                        </p:attrNameLst>
                                      </p:cBhvr>
                                      <p:to>
                                        <p:strVal val="visible"/>
                                      </p:to>
                                    </p:set>
                                    <p:anim calcmode="lin" valueType="num">
                                      <p:cBhvr additive="base">
                                        <p:cTn id="7" dur="2000" fill="hold"/>
                                        <p:tgtEl>
                                          <p:spTgt spid="4300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3009">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9" fill="hold" nodeType="afterEffect">
                                  <p:stCondLst>
                                    <p:cond delay="0"/>
                                  </p:stCondLst>
                                  <p:childTnLst>
                                    <p:set>
                                      <p:cBhvr>
                                        <p:cTn id="11" dur="1" fill="hold">
                                          <p:stCondLst>
                                            <p:cond delay="0"/>
                                          </p:stCondLst>
                                        </p:cTn>
                                        <p:tgtEl>
                                          <p:spTgt spid="43009">
                                            <p:txEl>
                                              <p:pRg st="2" end="2"/>
                                            </p:txEl>
                                          </p:spTgt>
                                        </p:tgtEl>
                                        <p:attrNameLst>
                                          <p:attrName>style.visibility</p:attrName>
                                        </p:attrNameLst>
                                      </p:cBhvr>
                                      <p:to>
                                        <p:strVal val="visible"/>
                                      </p:to>
                                    </p:set>
                                    <p:anim calcmode="lin" valueType="num">
                                      <p:cBhvr additive="base">
                                        <p:cTn id="12" dur="2000" fill="hold"/>
                                        <p:tgtEl>
                                          <p:spTgt spid="43009">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43009">
                                            <p:txEl>
                                              <p:pRg st="2" end="2"/>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2" presetClass="entr" presetSubtype="9" fill="hold" nodeType="afterEffect">
                                  <p:stCondLst>
                                    <p:cond delay="0"/>
                                  </p:stCondLst>
                                  <p:childTnLst>
                                    <p:set>
                                      <p:cBhvr>
                                        <p:cTn id="16" dur="1" fill="hold">
                                          <p:stCondLst>
                                            <p:cond delay="0"/>
                                          </p:stCondLst>
                                        </p:cTn>
                                        <p:tgtEl>
                                          <p:spTgt spid="43009">
                                            <p:txEl>
                                              <p:pRg st="3" end="3"/>
                                            </p:txEl>
                                          </p:spTgt>
                                        </p:tgtEl>
                                        <p:attrNameLst>
                                          <p:attrName>style.visibility</p:attrName>
                                        </p:attrNameLst>
                                      </p:cBhvr>
                                      <p:to>
                                        <p:strVal val="visible"/>
                                      </p:to>
                                    </p:set>
                                    <p:anim calcmode="lin" valueType="num">
                                      <p:cBhvr additive="base">
                                        <p:cTn id="17" dur="2000" fill="hold"/>
                                        <p:tgtEl>
                                          <p:spTgt spid="43009">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4300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500063" y="714375"/>
            <a:ext cx="83581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solidFill>
                  <a:srgbClr val="000099"/>
                </a:solidFill>
                <a:latin typeface="Times New Roman" panose="02020603050405020304" pitchFamily="18" charset="0"/>
                <a:cs typeface="Times New Roman" panose="02020603050405020304" pitchFamily="18" charset="0"/>
              </a:rPr>
              <a:t>ДИСЦИПЛИНАРНОЙ ОТВЕТСТВЕННОСТИ</a:t>
            </a:r>
          </a:p>
          <a:p>
            <a:pPr eaLnBrk="1" hangingPunct="1">
              <a:spcBef>
                <a:spcPct val="0"/>
              </a:spcBef>
              <a:buFontTx/>
              <a:buNone/>
            </a:pPr>
            <a:endParaRPr lang="ru-RU" altLang="ru-RU">
              <a:solidFill>
                <a:srgbClr val="000099"/>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могут быть подвергнуты должностные лица, в чьи обязанности входит обеспечение воспитания, содержания, обучения детей, допустившие сокрытие или оставление без внимания фактов жестокого обращения с детьми.</a:t>
            </a:r>
            <a:endParaRPr lang="ru-RU" altLang="ru-RU" sz="28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 calcmode="lin" valueType="num">
                                      <p:cBhvr additive="base">
                                        <p:cTn id="7" dur="2000" fill="hold"/>
                                        <p:tgtEl>
                                          <p:spTgt spid="4403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403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12" fill="hold" nodeType="afterEffect">
                                  <p:stCondLst>
                                    <p:cond delay="0"/>
                                  </p:stCondLst>
                                  <p:childTnLst>
                                    <p:set>
                                      <p:cBhvr>
                                        <p:cTn id="11" dur="1" fill="hold">
                                          <p:stCondLst>
                                            <p:cond delay="0"/>
                                          </p:stCondLst>
                                        </p:cTn>
                                        <p:tgtEl>
                                          <p:spTgt spid="44033">
                                            <p:txEl>
                                              <p:pRg st="2" end="2"/>
                                            </p:txEl>
                                          </p:spTgt>
                                        </p:tgtEl>
                                        <p:attrNameLst>
                                          <p:attrName>style.visibility</p:attrName>
                                        </p:attrNameLst>
                                      </p:cBhvr>
                                      <p:to>
                                        <p:strVal val="visible"/>
                                      </p:to>
                                    </p:set>
                                    <p:anim calcmode="lin" valueType="num">
                                      <p:cBhvr additive="base">
                                        <p:cTn id="12" dur="2000" fill="hold"/>
                                        <p:tgtEl>
                                          <p:spTgt spid="4403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440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857625" y="357188"/>
            <a:ext cx="50006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800" b="1">
                <a:solidFill>
                  <a:srgbClr val="000099"/>
                </a:solidFill>
                <a:latin typeface="Times New Roman" panose="02020603050405020304" pitchFamily="18" charset="0"/>
                <a:cs typeface="Times New Roman" panose="02020603050405020304" pitchFamily="18" charset="0"/>
              </a:rPr>
              <a:t>УГОЛОВНАЯ ОТВЕТСТВЕННОСТЬ</a:t>
            </a:r>
          </a:p>
          <a:p>
            <a:pPr eaLnBrk="1" hangingPunct="1">
              <a:spcBef>
                <a:spcPct val="0"/>
              </a:spcBef>
              <a:buFontTx/>
              <a:buNone/>
            </a:pPr>
            <a:endParaRPr lang="ru-RU" altLang="ru-RU" sz="2800">
              <a:solidFill>
                <a:srgbClr val="000099"/>
              </a:solidFill>
              <a:latin typeface="Times New Roman" panose="02020603050405020304" pitchFamily="18" charset="0"/>
              <a:cs typeface="Times New Roman" panose="02020603050405020304" pitchFamily="18" charset="0"/>
            </a:endParaRPr>
          </a:p>
          <a:p>
            <a:pPr algn="just">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	Российское уголовное законодательство предусматривает ответственность лиц за все виды физического и сексуального насилия над детьми, а также по ряду статей - за психическое насилие и за пренебрежение основными потребностями детей, отсутствие заботы о них. </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00880">
            <a:off x="693738" y="1230313"/>
            <a:ext cx="26479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anim calcmode="lin" valueType="num">
                                      <p:cBhvr additive="base">
                                        <p:cTn id="7" dur="2000" fill="hold"/>
                                        <p:tgtEl>
                                          <p:spTgt spid="4505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505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45057">
                                            <p:txEl>
                                              <p:pRg st="2" end="2"/>
                                            </p:txEl>
                                          </p:spTgt>
                                        </p:tgtEl>
                                        <p:attrNameLst>
                                          <p:attrName>style.visibility</p:attrName>
                                        </p:attrNameLst>
                                      </p:cBhvr>
                                      <p:to>
                                        <p:strVal val="visible"/>
                                      </p:to>
                                    </p:set>
                                    <p:anim calcmode="lin" valueType="num">
                                      <p:cBhvr additive="base">
                                        <p:cTn id="13" dur="2000" fill="hold"/>
                                        <p:tgtEl>
                                          <p:spTgt spid="45057">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45057">
                                            <p:txEl>
                                              <p:pRg st="2" end="2"/>
                                            </p:txEl>
                                          </p:spTgt>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2000"/>
                            </p:stCondLst>
                            <p:childTnLst>
                              <p:par>
                                <p:cTn id="16" presetID="3" presetClass="entr" presetSubtype="10" fill="hold" nodeType="afterEffect">
                                  <p:stCondLst>
                                    <p:cond delay="0"/>
                                  </p:stCondLst>
                                  <p:childTnLst>
                                    <p:set>
                                      <p:cBhvr>
                                        <p:cTn id="17" dur="1" fill="hold">
                                          <p:stCondLst>
                                            <p:cond delay="0"/>
                                          </p:stCondLst>
                                        </p:cTn>
                                        <p:tgtEl>
                                          <p:spTgt spid="45058"/>
                                        </p:tgtEl>
                                        <p:attrNameLst>
                                          <p:attrName>style.visibility</p:attrName>
                                        </p:attrNameLst>
                                      </p:cBhvr>
                                      <p:to>
                                        <p:strVal val="visible"/>
                                      </p:to>
                                    </p:set>
                                    <p:animEffect transition="in" filter="blinds(horizontal)">
                                      <p:cBhvr>
                                        <p:cTn id="18"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28625" y="285750"/>
            <a:ext cx="84296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latin typeface="Times New Roman" panose="02020603050405020304" pitchFamily="18" charset="0"/>
                <a:cs typeface="Times New Roman" panose="02020603050405020304" pitchFamily="18" charset="0"/>
              </a:rPr>
              <a:t>     </a:t>
            </a:r>
            <a:r>
              <a:rPr lang="ru-RU" altLang="ru-RU" sz="2400" b="1">
                <a:solidFill>
                  <a:srgbClr val="800000"/>
                </a:solidFill>
                <a:latin typeface="Times New Roman" panose="02020603050405020304" pitchFamily="18" charset="0"/>
                <a:cs typeface="Times New Roman" panose="02020603050405020304" pitchFamily="18" charset="0"/>
              </a:rPr>
              <a:t>Ребенок должен быть защищен от всех форм небрежного отношения, жестокости и эксплуатации</a:t>
            </a:r>
          </a:p>
          <a:p>
            <a:pPr eaLnBrk="1" hangingPunct="1">
              <a:spcBef>
                <a:spcPct val="0"/>
              </a:spcBef>
              <a:buFontTx/>
              <a:buNone/>
            </a:pPr>
            <a:endParaRPr lang="ru-RU" altLang="ru-RU" sz="2400">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Посмотрите вокруг, если Вы видите:</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РЕБЕНКА, который побирается;</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РЕБЕНКА, который грязно или не по сезону одет;</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РЕБЕНКА, который хулиганит, выпивает или употребляет наркотические вещества;</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РЕБЕНКА, который не посещает школу;</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СЕМЬЮ, которая ведет асоциальный образ жизни и не заботится о ребенке;</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ФАКТЫ жестокого обращения с детьми;</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ФАКТЫ вовлечения несовершеннолетних в употребление спиртных напитков и наркотических веществ;</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ФАКТЫ вовлечения несовершеннолетних в преступную деятельность.</a:t>
            </a:r>
            <a:endParaRPr lang="ru-RU" altLang="ru-RU" sz="2400">
              <a:solidFill>
                <a:srgbClr val="000099"/>
              </a:solidFill>
              <a:latin typeface="Arial" panose="020B0604020202020204" pitchFamily="34" charset="0"/>
            </a:endParaRPr>
          </a:p>
        </p:txBody>
      </p:sp>
      <p:sp>
        <p:nvSpPr>
          <p:cNvPr id="34819" name="Text Box 4"/>
          <p:cNvSpPr txBox="1">
            <a:spLocks noChangeArrowheads="1"/>
          </p:cNvSpPr>
          <p:nvPr/>
        </p:nvSpPr>
        <p:spPr bwMode="auto">
          <a:xfrm>
            <a:off x="2555875" y="6308725"/>
            <a:ext cx="6264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000" b="1">
                <a:solidFill>
                  <a:srgbClr val="800000"/>
                </a:solidFill>
              </a:rPr>
              <a:t>Детский телефон доверия 8-800-2000-122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6081">
                                            <p:txEl>
                                              <p:pRg st="2" end="2"/>
                                            </p:txEl>
                                          </p:spTgt>
                                        </p:tgtEl>
                                        <p:attrNameLst>
                                          <p:attrName>style.visibility</p:attrName>
                                        </p:attrNameLst>
                                      </p:cBhvr>
                                      <p:to>
                                        <p:strVal val="visible"/>
                                      </p:to>
                                    </p:set>
                                    <p:animEffect transition="in" filter="blinds(vertical)">
                                      <p:cBhvr>
                                        <p:cTn id="7" dur="2000"/>
                                        <p:tgtEl>
                                          <p:spTgt spid="46081">
                                            <p:txEl>
                                              <p:pRg st="2" end="2"/>
                                            </p:txEl>
                                          </p:spTgt>
                                        </p:tgtEl>
                                      </p:cBhvr>
                                    </p:animEffect>
                                  </p:childTnLst>
                                </p:cTn>
                              </p:par>
                            </p:childTnLst>
                          </p:cTn>
                        </p:par>
                        <p:par>
                          <p:cTn id="8" fill="hold" nodeType="afterGroup">
                            <p:stCondLst>
                              <p:cond delay="2000"/>
                            </p:stCondLst>
                            <p:childTnLst>
                              <p:par>
                                <p:cTn id="9" presetID="3" presetClass="entr" presetSubtype="5" fill="hold" nodeType="afterEffect">
                                  <p:stCondLst>
                                    <p:cond delay="0"/>
                                  </p:stCondLst>
                                  <p:childTnLst>
                                    <p:set>
                                      <p:cBhvr>
                                        <p:cTn id="10" dur="1" fill="hold">
                                          <p:stCondLst>
                                            <p:cond delay="0"/>
                                          </p:stCondLst>
                                        </p:cTn>
                                        <p:tgtEl>
                                          <p:spTgt spid="46081">
                                            <p:txEl>
                                              <p:pRg st="3" end="3"/>
                                            </p:txEl>
                                          </p:spTgt>
                                        </p:tgtEl>
                                        <p:attrNameLst>
                                          <p:attrName>style.visibility</p:attrName>
                                        </p:attrNameLst>
                                      </p:cBhvr>
                                      <p:to>
                                        <p:strVal val="visible"/>
                                      </p:to>
                                    </p:set>
                                    <p:animEffect transition="in" filter="blinds(vertical)">
                                      <p:cBhvr>
                                        <p:cTn id="11" dur="2000"/>
                                        <p:tgtEl>
                                          <p:spTgt spid="46081">
                                            <p:txEl>
                                              <p:pRg st="3" end="3"/>
                                            </p:txEl>
                                          </p:spTgt>
                                        </p:tgtEl>
                                      </p:cBhvr>
                                    </p:animEffect>
                                  </p:childTnLst>
                                </p:cTn>
                              </p:par>
                            </p:childTnLst>
                          </p:cTn>
                        </p:par>
                        <p:par>
                          <p:cTn id="12" fill="hold" nodeType="afterGroup">
                            <p:stCondLst>
                              <p:cond delay="4000"/>
                            </p:stCondLst>
                            <p:childTnLst>
                              <p:par>
                                <p:cTn id="13" presetID="3" presetClass="entr" presetSubtype="5" fill="hold" nodeType="afterEffect">
                                  <p:stCondLst>
                                    <p:cond delay="0"/>
                                  </p:stCondLst>
                                  <p:childTnLst>
                                    <p:set>
                                      <p:cBhvr>
                                        <p:cTn id="14" dur="1" fill="hold">
                                          <p:stCondLst>
                                            <p:cond delay="0"/>
                                          </p:stCondLst>
                                        </p:cTn>
                                        <p:tgtEl>
                                          <p:spTgt spid="46081">
                                            <p:txEl>
                                              <p:pRg st="4" end="4"/>
                                            </p:txEl>
                                          </p:spTgt>
                                        </p:tgtEl>
                                        <p:attrNameLst>
                                          <p:attrName>style.visibility</p:attrName>
                                        </p:attrNameLst>
                                      </p:cBhvr>
                                      <p:to>
                                        <p:strVal val="visible"/>
                                      </p:to>
                                    </p:set>
                                    <p:animEffect transition="in" filter="blinds(vertical)">
                                      <p:cBhvr>
                                        <p:cTn id="15" dur="2000"/>
                                        <p:tgtEl>
                                          <p:spTgt spid="46081">
                                            <p:txEl>
                                              <p:pRg st="4" end="4"/>
                                            </p:txEl>
                                          </p:spTgt>
                                        </p:tgtEl>
                                      </p:cBhvr>
                                    </p:animEffect>
                                  </p:childTnLst>
                                </p:cTn>
                              </p:par>
                            </p:childTnLst>
                          </p:cTn>
                        </p:par>
                        <p:par>
                          <p:cTn id="16" fill="hold" nodeType="afterGroup">
                            <p:stCondLst>
                              <p:cond delay="6000"/>
                            </p:stCondLst>
                            <p:childTnLst>
                              <p:par>
                                <p:cTn id="17" presetID="3" presetClass="entr" presetSubtype="5" fill="hold" nodeType="afterEffect">
                                  <p:stCondLst>
                                    <p:cond delay="0"/>
                                  </p:stCondLst>
                                  <p:childTnLst>
                                    <p:set>
                                      <p:cBhvr>
                                        <p:cTn id="18" dur="1" fill="hold">
                                          <p:stCondLst>
                                            <p:cond delay="0"/>
                                          </p:stCondLst>
                                        </p:cTn>
                                        <p:tgtEl>
                                          <p:spTgt spid="46081">
                                            <p:txEl>
                                              <p:pRg st="5" end="5"/>
                                            </p:txEl>
                                          </p:spTgt>
                                        </p:tgtEl>
                                        <p:attrNameLst>
                                          <p:attrName>style.visibility</p:attrName>
                                        </p:attrNameLst>
                                      </p:cBhvr>
                                      <p:to>
                                        <p:strVal val="visible"/>
                                      </p:to>
                                    </p:set>
                                    <p:animEffect transition="in" filter="blinds(vertical)">
                                      <p:cBhvr>
                                        <p:cTn id="19" dur="2000"/>
                                        <p:tgtEl>
                                          <p:spTgt spid="46081">
                                            <p:txEl>
                                              <p:pRg st="5" end="5"/>
                                            </p:txEl>
                                          </p:spTgt>
                                        </p:tgtEl>
                                      </p:cBhvr>
                                    </p:animEffect>
                                  </p:childTnLst>
                                </p:cTn>
                              </p:par>
                            </p:childTnLst>
                          </p:cTn>
                        </p:par>
                        <p:par>
                          <p:cTn id="20" fill="hold" nodeType="afterGroup">
                            <p:stCondLst>
                              <p:cond delay="8000"/>
                            </p:stCondLst>
                            <p:childTnLst>
                              <p:par>
                                <p:cTn id="21" presetID="3" presetClass="entr" presetSubtype="5" fill="hold" nodeType="afterEffect">
                                  <p:stCondLst>
                                    <p:cond delay="0"/>
                                  </p:stCondLst>
                                  <p:childTnLst>
                                    <p:set>
                                      <p:cBhvr>
                                        <p:cTn id="22" dur="1" fill="hold">
                                          <p:stCondLst>
                                            <p:cond delay="0"/>
                                          </p:stCondLst>
                                        </p:cTn>
                                        <p:tgtEl>
                                          <p:spTgt spid="46081">
                                            <p:txEl>
                                              <p:pRg st="6" end="6"/>
                                            </p:txEl>
                                          </p:spTgt>
                                        </p:tgtEl>
                                        <p:attrNameLst>
                                          <p:attrName>style.visibility</p:attrName>
                                        </p:attrNameLst>
                                      </p:cBhvr>
                                      <p:to>
                                        <p:strVal val="visible"/>
                                      </p:to>
                                    </p:set>
                                    <p:animEffect transition="in" filter="blinds(vertical)">
                                      <p:cBhvr>
                                        <p:cTn id="23" dur="2000"/>
                                        <p:tgtEl>
                                          <p:spTgt spid="46081">
                                            <p:txEl>
                                              <p:pRg st="6" end="6"/>
                                            </p:txEl>
                                          </p:spTgt>
                                        </p:tgtEl>
                                      </p:cBhvr>
                                    </p:animEffect>
                                  </p:childTnLst>
                                </p:cTn>
                              </p:par>
                            </p:childTnLst>
                          </p:cTn>
                        </p:par>
                        <p:par>
                          <p:cTn id="24" fill="hold" nodeType="afterGroup">
                            <p:stCondLst>
                              <p:cond delay="10000"/>
                            </p:stCondLst>
                            <p:childTnLst>
                              <p:par>
                                <p:cTn id="25" presetID="3" presetClass="entr" presetSubtype="5" fill="hold" nodeType="afterEffect">
                                  <p:stCondLst>
                                    <p:cond delay="0"/>
                                  </p:stCondLst>
                                  <p:childTnLst>
                                    <p:set>
                                      <p:cBhvr>
                                        <p:cTn id="26" dur="1" fill="hold">
                                          <p:stCondLst>
                                            <p:cond delay="0"/>
                                          </p:stCondLst>
                                        </p:cTn>
                                        <p:tgtEl>
                                          <p:spTgt spid="46081">
                                            <p:txEl>
                                              <p:pRg st="7" end="7"/>
                                            </p:txEl>
                                          </p:spTgt>
                                        </p:tgtEl>
                                        <p:attrNameLst>
                                          <p:attrName>style.visibility</p:attrName>
                                        </p:attrNameLst>
                                      </p:cBhvr>
                                      <p:to>
                                        <p:strVal val="visible"/>
                                      </p:to>
                                    </p:set>
                                    <p:animEffect transition="in" filter="blinds(vertical)">
                                      <p:cBhvr>
                                        <p:cTn id="27" dur="2000"/>
                                        <p:tgtEl>
                                          <p:spTgt spid="46081">
                                            <p:txEl>
                                              <p:pRg st="7" end="7"/>
                                            </p:txEl>
                                          </p:spTgt>
                                        </p:tgtEl>
                                      </p:cBhvr>
                                    </p:animEffect>
                                  </p:childTnLst>
                                </p:cTn>
                              </p:par>
                            </p:childTnLst>
                          </p:cTn>
                        </p:par>
                        <p:par>
                          <p:cTn id="28" fill="hold" nodeType="afterGroup">
                            <p:stCondLst>
                              <p:cond delay="12000"/>
                            </p:stCondLst>
                            <p:childTnLst>
                              <p:par>
                                <p:cTn id="29" presetID="3" presetClass="entr" presetSubtype="5" fill="hold" nodeType="afterEffect">
                                  <p:stCondLst>
                                    <p:cond delay="0"/>
                                  </p:stCondLst>
                                  <p:childTnLst>
                                    <p:set>
                                      <p:cBhvr>
                                        <p:cTn id="30" dur="1" fill="hold">
                                          <p:stCondLst>
                                            <p:cond delay="0"/>
                                          </p:stCondLst>
                                        </p:cTn>
                                        <p:tgtEl>
                                          <p:spTgt spid="46081">
                                            <p:txEl>
                                              <p:pRg st="8" end="8"/>
                                            </p:txEl>
                                          </p:spTgt>
                                        </p:tgtEl>
                                        <p:attrNameLst>
                                          <p:attrName>style.visibility</p:attrName>
                                        </p:attrNameLst>
                                      </p:cBhvr>
                                      <p:to>
                                        <p:strVal val="visible"/>
                                      </p:to>
                                    </p:set>
                                    <p:animEffect transition="in" filter="blinds(vertical)">
                                      <p:cBhvr>
                                        <p:cTn id="31" dur="2000"/>
                                        <p:tgtEl>
                                          <p:spTgt spid="46081">
                                            <p:txEl>
                                              <p:pRg st="8" end="8"/>
                                            </p:txEl>
                                          </p:spTgt>
                                        </p:tgtEl>
                                      </p:cBhvr>
                                    </p:animEffect>
                                  </p:childTnLst>
                                </p:cTn>
                              </p:par>
                            </p:childTnLst>
                          </p:cTn>
                        </p:par>
                        <p:par>
                          <p:cTn id="32" fill="hold" nodeType="afterGroup">
                            <p:stCondLst>
                              <p:cond delay="14000"/>
                            </p:stCondLst>
                            <p:childTnLst>
                              <p:par>
                                <p:cTn id="33" presetID="3" presetClass="entr" presetSubtype="5" fill="hold" nodeType="afterEffect">
                                  <p:stCondLst>
                                    <p:cond delay="0"/>
                                  </p:stCondLst>
                                  <p:childTnLst>
                                    <p:set>
                                      <p:cBhvr>
                                        <p:cTn id="34" dur="1" fill="hold">
                                          <p:stCondLst>
                                            <p:cond delay="0"/>
                                          </p:stCondLst>
                                        </p:cTn>
                                        <p:tgtEl>
                                          <p:spTgt spid="46081">
                                            <p:txEl>
                                              <p:pRg st="9" end="9"/>
                                            </p:txEl>
                                          </p:spTgt>
                                        </p:tgtEl>
                                        <p:attrNameLst>
                                          <p:attrName>style.visibility</p:attrName>
                                        </p:attrNameLst>
                                      </p:cBhvr>
                                      <p:to>
                                        <p:strVal val="visible"/>
                                      </p:to>
                                    </p:set>
                                    <p:animEffect transition="in" filter="blinds(vertical)">
                                      <p:cBhvr>
                                        <p:cTn id="35" dur="2000"/>
                                        <p:tgtEl>
                                          <p:spTgt spid="46081">
                                            <p:txEl>
                                              <p:pRg st="9" end="9"/>
                                            </p:txEl>
                                          </p:spTgt>
                                        </p:tgtEl>
                                      </p:cBhvr>
                                    </p:animEffect>
                                  </p:childTnLst>
                                </p:cTn>
                              </p:par>
                            </p:childTnLst>
                          </p:cTn>
                        </p:par>
                        <p:par>
                          <p:cTn id="36" fill="hold" nodeType="afterGroup">
                            <p:stCondLst>
                              <p:cond delay="16000"/>
                            </p:stCondLst>
                            <p:childTnLst>
                              <p:par>
                                <p:cTn id="37" presetID="3" presetClass="entr" presetSubtype="5" fill="hold" nodeType="afterEffect">
                                  <p:stCondLst>
                                    <p:cond delay="0"/>
                                  </p:stCondLst>
                                  <p:childTnLst>
                                    <p:set>
                                      <p:cBhvr>
                                        <p:cTn id="38" dur="1" fill="hold">
                                          <p:stCondLst>
                                            <p:cond delay="0"/>
                                          </p:stCondLst>
                                        </p:cTn>
                                        <p:tgtEl>
                                          <p:spTgt spid="46081">
                                            <p:txEl>
                                              <p:pRg st="10" end="10"/>
                                            </p:txEl>
                                          </p:spTgt>
                                        </p:tgtEl>
                                        <p:attrNameLst>
                                          <p:attrName>style.visibility</p:attrName>
                                        </p:attrNameLst>
                                      </p:cBhvr>
                                      <p:to>
                                        <p:strVal val="visible"/>
                                      </p:to>
                                    </p:set>
                                    <p:animEffect transition="in" filter="blinds(vertical)">
                                      <p:cBhvr>
                                        <p:cTn id="39" dur="2000"/>
                                        <p:tgtEl>
                                          <p:spTgt spid="4608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142875"/>
            <a:ext cx="885825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Что нужно каждому ребёнку, чтобы вырасти здоровым и полноценным человеком</a:t>
            </a:r>
          </a:p>
          <a:p>
            <a:pPr algn="ctr" eaLnBrk="1" hangingPunct="1">
              <a:spcBef>
                <a:spcPct val="0"/>
              </a:spcBef>
              <a:buFontTx/>
              <a:buNone/>
            </a:pPr>
            <a:endParaRPr lang="ru-RU" altLang="ru-RU" b="1">
              <a:solidFill>
                <a:srgbClr val="800000"/>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Уважение. </a:t>
            </a:r>
          </a:p>
          <a:p>
            <a:pPr algn="ctr">
              <a:spcBef>
                <a:spcPct val="0"/>
              </a:spcBef>
              <a:buFontTx/>
              <a:buNone/>
            </a:pPr>
            <a:endParaRPr lang="ru-RU" altLang="ru-RU" sz="2800">
              <a:solidFill>
                <a:srgbClr val="000099"/>
              </a:solidFill>
              <a:latin typeface="Arial" panose="020B0604020202020204" pitchFamily="34" charset="0"/>
            </a:endParaRPr>
          </a:p>
          <a:p>
            <a:pPr algn="ct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Физическая забота. </a:t>
            </a:r>
          </a:p>
          <a:p>
            <a:pPr algn="ctr">
              <a:spcBef>
                <a:spcPct val="0"/>
              </a:spcBef>
              <a:buFontTx/>
              <a:buNone/>
            </a:pPr>
            <a:endParaRPr lang="ru-RU" altLang="ru-RU" sz="2800">
              <a:solidFill>
                <a:srgbClr val="000099"/>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Похвала и призы. </a:t>
            </a:r>
          </a:p>
          <a:p>
            <a:pPr algn="ctr">
              <a:spcBef>
                <a:spcPct val="0"/>
              </a:spcBef>
              <a:buFontTx/>
              <a:buNone/>
            </a:pPr>
            <a:endParaRPr lang="ru-RU" altLang="ru-RU" sz="2800">
              <a:solidFill>
                <a:srgbClr val="000099"/>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Внимание. </a:t>
            </a:r>
          </a:p>
          <a:p>
            <a:pPr algn="ctr">
              <a:spcBef>
                <a:spcPct val="0"/>
              </a:spcBef>
              <a:buFontTx/>
              <a:buNone/>
            </a:pPr>
            <a:endParaRPr lang="ru-RU" altLang="ru-RU" sz="2800">
              <a:solidFill>
                <a:srgbClr val="000099"/>
              </a:solidFill>
              <a:latin typeface="Arial" panose="020B0604020202020204" pitchFamily="34" charset="0"/>
            </a:endParaRPr>
          </a:p>
          <a:p>
            <a:pPr algn="ct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Доверие. </a:t>
            </a:r>
          </a:p>
          <a:p>
            <a:pPr algn="ctr">
              <a:spcBef>
                <a:spcPct val="0"/>
              </a:spcBef>
              <a:buFontTx/>
              <a:buNone/>
            </a:pPr>
            <a:endParaRPr lang="ru-RU" altLang="ru-RU" sz="2800">
              <a:solidFill>
                <a:srgbClr val="000099"/>
              </a:solidFill>
              <a:latin typeface="Arial" panose="020B0604020202020204" pitchFamily="34" charset="0"/>
            </a:endParaRPr>
          </a:p>
          <a:p>
            <a:pPr algn="ctr">
              <a:spcBef>
                <a:spcPct val="0"/>
              </a:spcBef>
              <a:buFontTx/>
              <a:buNone/>
            </a:pPr>
            <a:r>
              <a:rPr lang="ru-RU" altLang="ru-RU" sz="2800">
                <a:solidFill>
                  <a:srgbClr val="000099"/>
                </a:solidFill>
                <a:latin typeface="Times New Roman" panose="02020603050405020304" pitchFamily="18" charset="0"/>
                <a:cs typeface="Times New Roman" panose="02020603050405020304" pitchFamily="18" charset="0"/>
              </a:rPr>
              <a:t>Любовь. </a:t>
            </a:r>
            <a:endParaRPr lang="ru-RU" altLang="ru-RU" sz="2800">
              <a:solidFill>
                <a:srgbClr val="000099"/>
              </a:solidFill>
              <a:latin typeface="Arial" panose="020B0604020202020204" pitchFamily="34" charset="0"/>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428750"/>
            <a:ext cx="24304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l="13228" t="11388" r="10052"/>
          <a:stretch>
            <a:fillRect/>
          </a:stretch>
        </p:blipFill>
        <p:spPr bwMode="auto">
          <a:xfrm>
            <a:off x="5857875" y="3786188"/>
            <a:ext cx="29845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47105">
                                            <p:txEl>
                                              <p:pRg st="2" end="2"/>
                                            </p:txEl>
                                          </p:spTgt>
                                        </p:tgtEl>
                                        <p:attrNameLst>
                                          <p:attrName>style.visibility</p:attrName>
                                        </p:attrNameLst>
                                      </p:cBhvr>
                                      <p:to>
                                        <p:strVal val="visible"/>
                                      </p:to>
                                    </p:set>
                                    <p:anim calcmode="lin" valueType="num">
                                      <p:cBhvr additive="base">
                                        <p:cTn id="7" dur="2000" fill="hold"/>
                                        <p:tgtEl>
                                          <p:spTgt spid="47105">
                                            <p:txEl>
                                              <p:pRg st="2" end="2"/>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7105">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6" fill="hold" nodeType="afterEffect">
                                  <p:stCondLst>
                                    <p:cond delay="0"/>
                                  </p:stCondLst>
                                  <p:childTnLst>
                                    <p:set>
                                      <p:cBhvr>
                                        <p:cTn id="11" dur="1" fill="hold">
                                          <p:stCondLst>
                                            <p:cond delay="0"/>
                                          </p:stCondLst>
                                        </p:cTn>
                                        <p:tgtEl>
                                          <p:spTgt spid="47105">
                                            <p:txEl>
                                              <p:pRg st="4" end="4"/>
                                            </p:txEl>
                                          </p:spTgt>
                                        </p:tgtEl>
                                        <p:attrNameLst>
                                          <p:attrName>style.visibility</p:attrName>
                                        </p:attrNameLst>
                                      </p:cBhvr>
                                      <p:to>
                                        <p:strVal val="visible"/>
                                      </p:to>
                                    </p:set>
                                    <p:anim calcmode="lin" valueType="num">
                                      <p:cBhvr additive="base">
                                        <p:cTn id="12" dur="2000" fill="hold"/>
                                        <p:tgtEl>
                                          <p:spTgt spid="47105">
                                            <p:txEl>
                                              <p:pRg st="4" end="4"/>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7105">
                                            <p:txEl>
                                              <p:pRg st="4" end="4"/>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6" fill="hold" nodeType="afterEffect">
                                  <p:stCondLst>
                                    <p:cond delay="0"/>
                                  </p:stCondLst>
                                  <p:childTnLst>
                                    <p:set>
                                      <p:cBhvr>
                                        <p:cTn id="16" dur="1" fill="hold">
                                          <p:stCondLst>
                                            <p:cond delay="0"/>
                                          </p:stCondLst>
                                        </p:cTn>
                                        <p:tgtEl>
                                          <p:spTgt spid="47105">
                                            <p:txEl>
                                              <p:pRg st="6" end="6"/>
                                            </p:txEl>
                                          </p:spTgt>
                                        </p:tgtEl>
                                        <p:attrNameLst>
                                          <p:attrName>style.visibility</p:attrName>
                                        </p:attrNameLst>
                                      </p:cBhvr>
                                      <p:to>
                                        <p:strVal val="visible"/>
                                      </p:to>
                                    </p:set>
                                    <p:anim calcmode="lin" valueType="num">
                                      <p:cBhvr additive="base">
                                        <p:cTn id="17" dur="2000" fill="hold"/>
                                        <p:tgtEl>
                                          <p:spTgt spid="47105">
                                            <p:txEl>
                                              <p:pRg st="6" end="6"/>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7105">
                                            <p:txEl>
                                              <p:pRg st="6" end="6"/>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6" fill="hold" nodeType="afterEffect">
                                  <p:stCondLst>
                                    <p:cond delay="0"/>
                                  </p:stCondLst>
                                  <p:childTnLst>
                                    <p:set>
                                      <p:cBhvr>
                                        <p:cTn id="21" dur="1" fill="hold">
                                          <p:stCondLst>
                                            <p:cond delay="0"/>
                                          </p:stCondLst>
                                        </p:cTn>
                                        <p:tgtEl>
                                          <p:spTgt spid="47105">
                                            <p:txEl>
                                              <p:pRg st="8" end="8"/>
                                            </p:txEl>
                                          </p:spTgt>
                                        </p:tgtEl>
                                        <p:attrNameLst>
                                          <p:attrName>style.visibility</p:attrName>
                                        </p:attrNameLst>
                                      </p:cBhvr>
                                      <p:to>
                                        <p:strVal val="visible"/>
                                      </p:to>
                                    </p:set>
                                    <p:anim calcmode="lin" valueType="num">
                                      <p:cBhvr additive="base">
                                        <p:cTn id="22" dur="2000" fill="hold"/>
                                        <p:tgtEl>
                                          <p:spTgt spid="47105">
                                            <p:txEl>
                                              <p:pRg st="8" end="8"/>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47105">
                                            <p:txEl>
                                              <p:pRg st="8" end="8"/>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6" fill="hold" nodeType="afterEffect">
                                  <p:stCondLst>
                                    <p:cond delay="0"/>
                                  </p:stCondLst>
                                  <p:childTnLst>
                                    <p:set>
                                      <p:cBhvr>
                                        <p:cTn id="26" dur="1" fill="hold">
                                          <p:stCondLst>
                                            <p:cond delay="0"/>
                                          </p:stCondLst>
                                        </p:cTn>
                                        <p:tgtEl>
                                          <p:spTgt spid="47105">
                                            <p:txEl>
                                              <p:pRg st="10" end="10"/>
                                            </p:txEl>
                                          </p:spTgt>
                                        </p:tgtEl>
                                        <p:attrNameLst>
                                          <p:attrName>style.visibility</p:attrName>
                                        </p:attrNameLst>
                                      </p:cBhvr>
                                      <p:to>
                                        <p:strVal val="visible"/>
                                      </p:to>
                                    </p:set>
                                    <p:anim calcmode="lin" valueType="num">
                                      <p:cBhvr additive="base">
                                        <p:cTn id="27" dur="2000" fill="hold"/>
                                        <p:tgtEl>
                                          <p:spTgt spid="47105">
                                            <p:txEl>
                                              <p:pRg st="10" end="10"/>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7105">
                                            <p:txEl>
                                              <p:pRg st="10" end="10"/>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6" fill="hold" nodeType="afterEffect">
                                  <p:stCondLst>
                                    <p:cond delay="0"/>
                                  </p:stCondLst>
                                  <p:childTnLst>
                                    <p:set>
                                      <p:cBhvr>
                                        <p:cTn id="31" dur="1" fill="hold">
                                          <p:stCondLst>
                                            <p:cond delay="0"/>
                                          </p:stCondLst>
                                        </p:cTn>
                                        <p:tgtEl>
                                          <p:spTgt spid="47105">
                                            <p:txEl>
                                              <p:pRg st="12" end="12"/>
                                            </p:txEl>
                                          </p:spTgt>
                                        </p:tgtEl>
                                        <p:attrNameLst>
                                          <p:attrName>style.visibility</p:attrName>
                                        </p:attrNameLst>
                                      </p:cBhvr>
                                      <p:to>
                                        <p:strVal val="visible"/>
                                      </p:to>
                                    </p:set>
                                    <p:anim calcmode="lin" valueType="num">
                                      <p:cBhvr additive="base">
                                        <p:cTn id="32" dur="2000" fill="hold"/>
                                        <p:tgtEl>
                                          <p:spTgt spid="47105">
                                            <p:txEl>
                                              <p:pRg st="12" end="1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7105">
                                            <p:txEl>
                                              <p:pRg st="12" end="12"/>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3" presetClass="entr" presetSubtype="10" fill="hold" nodeType="afterEffect">
                                  <p:stCondLst>
                                    <p:cond delay="0"/>
                                  </p:stCondLst>
                                  <p:childTnLst>
                                    <p:set>
                                      <p:cBhvr>
                                        <p:cTn id="36" dur="1" fill="hold">
                                          <p:stCondLst>
                                            <p:cond delay="0"/>
                                          </p:stCondLst>
                                        </p:cTn>
                                        <p:tgtEl>
                                          <p:spTgt spid="47106"/>
                                        </p:tgtEl>
                                        <p:attrNameLst>
                                          <p:attrName>style.visibility</p:attrName>
                                        </p:attrNameLst>
                                      </p:cBhvr>
                                      <p:to>
                                        <p:strVal val="visible"/>
                                      </p:to>
                                    </p:set>
                                    <p:animEffect transition="in" filter="blinds(horizontal)">
                                      <p:cBhvr>
                                        <p:cTn id="37" dur="2000"/>
                                        <p:tgtEl>
                                          <p:spTgt spid="47106"/>
                                        </p:tgtEl>
                                      </p:cBhvr>
                                    </p:animEffect>
                                  </p:childTnLst>
                                </p:cTn>
                              </p:par>
                            </p:childTnLst>
                          </p:cTn>
                        </p:par>
                        <p:par>
                          <p:cTn id="38" fill="hold" nodeType="afterGroup">
                            <p:stCondLst>
                              <p:cond delay="14000"/>
                            </p:stCondLst>
                            <p:childTnLst>
                              <p:par>
                                <p:cTn id="39" presetID="3" presetClass="entr" presetSubtype="10" fill="hold" nodeType="afterEffect">
                                  <p:stCondLst>
                                    <p:cond delay="0"/>
                                  </p:stCondLst>
                                  <p:childTnLst>
                                    <p:set>
                                      <p:cBhvr>
                                        <p:cTn id="40" dur="1" fill="hold">
                                          <p:stCondLst>
                                            <p:cond delay="0"/>
                                          </p:stCondLst>
                                        </p:cTn>
                                        <p:tgtEl>
                                          <p:spTgt spid="47108"/>
                                        </p:tgtEl>
                                        <p:attrNameLst>
                                          <p:attrName>style.visibility</p:attrName>
                                        </p:attrNameLst>
                                      </p:cBhvr>
                                      <p:to>
                                        <p:strVal val="visible"/>
                                      </p:to>
                                    </p:set>
                                    <p:animEffect transition="in" filter="blinds(horizontal)">
                                      <p:cBhvr>
                                        <p:cTn id="41"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285750" y="285750"/>
            <a:ext cx="84296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solidFill>
                  <a:srgbClr val="000099"/>
                </a:solidFill>
                <a:latin typeface="Times New Roman" panose="02020603050405020304" pitchFamily="18" charset="0"/>
                <a:cs typeface="Times New Roman" panose="02020603050405020304" pitchFamily="18" charset="0"/>
              </a:rPr>
              <a:t>Если ребенок провинился:</a:t>
            </a:r>
          </a:p>
          <a:p>
            <a:pPr eaLnBrk="1" hangingPunct="1">
              <a:spcBef>
                <a:spcPct val="0"/>
              </a:spcBef>
              <a:buFontTx/>
              <a:buNone/>
            </a:pPr>
            <a:endParaRPr lang="ru-RU" altLang="ru-RU" sz="900">
              <a:solidFill>
                <a:srgbClr val="000099"/>
              </a:solidFill>
              <a:latin typeface="Arial" panose="020B0604020202020204" pitchFamily="34" charset="0"/>
            </a:endParaRPr>
          </a:p>
          <a:p>
            <a:pPr algn="just">
              <a:spcBef>
                <a:spcPct val="0"/>
              </a:spcBef>
            </a:pPr>
            <a:r>
              <a:rPr lang="ru-RU" altLang="ru-RU" sz="2400" b="1">
                <a:solidFill>
                  <a:srgbClr val="000099"/>
                </a:solidFill>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Не принимайте решение в плохом настроении;</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Оцените поступок и сделайте паузу;</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После замечания прикоснитесь к ребенку и дайте почувствовать, что вы ему сочувствуете и верите в него;</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Не вымогайте обещаний, для ребенка они ничего не значат.</a:t>
            </a:r>
            <a:endParaRPr lang="ru-RU" altLang="ru-RU" sz="2400">
              <a:solidFill>
                <a:srgbClr val="000099"/>
              </a:solidFill>
              <a:latin typeface="Arial" panose="020B0604020202020204" pitchFamily="34" charset="0"/>
            </a:endParaRPr>
          </a:p>
        </p:txBody>
      </p:sp>
      <p:sp>
        <p:nvSpPr>
          <p:cNvPr id="48130" name="Rectangle 2"/>
          <p:cNvSpPr>
            <a:spLocks noChangeArrowheads="1"/>
          </p:cNvSpPr>
          <p:nvPr/>
        </p:nvSpPr>
        <p:spPr bwMode="auto">
          <a:xfrm>
            <a:off x="285750" y="2878138"/>
            <a:ext cx="83581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79388">
              <a:spcBef>
                <a:spcPct val="20000"/>
              </a:spcBef>
              <a:buFont typeface="Arial" panose="020B0604020202020204" pitchFamily="34" charset="0"/>
              <a:buChar char="•"/>
              <a:tabLst>
                <a:tab pos="5324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324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324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324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324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324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324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324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324475" algn="l"/>
              </a:tabLst>
              <a:defRPr sz="2000">
                <a:solidFill>
                  <a:schemeClr val="tx1"/>
                </a:solidFill>
                <a:latin typeface="Calibri" panose="020F0502020204030204" pitchFamily="34" charset="0"/>
              </a:defRPr>
            </a:lvl9pPr>
          </a:lstStyle>
          <a:p>
            <a:pPr eaLnBrk="1" hangingPunct="1">
              <a:spcBef>
                <a:spcPct val="0"/>
              </a:spcBef>
              <a:buFontTx/>
              <a:buNone/>
            </a:pPr>
            <a:r>
              <a:rPr lang="ru-RU" altLang="ru-RU" sz="2400" b="1">
                <a:solidFill>
                  <a:srgbClr val="000099"/>
                </a:solidFill>
                <a:latin typeface="Times New Roman" panose="02020603050405020304" pitchFamily="18" charset="0"/>
                <a:cs typeface="Times New Roman" panose="02020603050405020304" pitchFamily="18" charset="0"/>
              </a:rPr>
              <a:t>Наказывая ребенка нужно помнить:	</a:t>
            </a:r>
          </a:p>
          <a:p>
            <a:pPr eaLnBrk="1" hangingPunct="1">
              <a:spcBef>
                <a:spcPct val="0"/>
              </a:spcBef>
              <a:buFontTx/>
              <a:buNone/>
            </a:pP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Гораздо большей воспитательной силой обладает прощение проступка, а наказание освобождает от мук.  Наказание должно быть не нормой, а исключением;</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Правом наказания может пользоваться один человек, наиболее уважаемый, любимый ребенком;</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Не всегда наказывайте сразу после проступка («Хорошо, я подумаю до завтра, как с тобой поступить»);</a:t>
            </a:r>
            <a:endParaRPr lang="ru-RU" altLang="ru-RU" sz="2400">
              <a:solidFill>
                <a:srgbClr val="000099"/>
              </a:solidFill>
              <a:latin typeface="Arial" panose="020B0604020202020204" pitchFamily="34" charset="0"/>
            </a:endParaRPr>
          </a:p>
          <a:p>
            <a:pPr algn="just">
              <a:spcBef>
                <a:spcPct val="0"/>
              </a:spcBef>
            </a:pPr>
            <a:r>
              <a:rPr lang="ru-RU" altLang="ru-RU" sz="2400">
                <a:solidFill>
                  <a:srgbClr val="000099"/>
                </a:solidFill>
                <a:latin typeface="Times New Roman" panose="02020603050405020304" pitchFamily="18" charset="0"/>
                <a:cs typeface="Times New Roman" panose="02020603050405020304" pitchFamily="18" charset="0"/>
              </a:rPr>
              <a:t> Не напоминайте о проступке.</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box(in)">
                                      <p:cBhvr>
                                        <p:cTn id="7" dur="2000"/>
                                        <p:tgtEl>
                                          <p:spTgt spid="4813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8130">
                                            <p:txEl>
                                              <p:pRg st="2" end="2"/>
                                            </p:txEl>
                                          </p:spTgt>
                                        </p:tgtEl>
                                        <p:attrNameLst>
                                          <p:attrName>style.visibility</p:attrName>
                                        </p:attrNameLst>
                                      </p:cBhvr>
                                      <p:to>
                                        <p:strVal val="visible"/>
                                      </p:to>
                                    </p:set>
                                    <p:animEffect transition="in" filter="box(in)">
                                      <p:cBhvr>
                                        <p:cTn id="10" dur="2000"/>
                                        <p:tgtEl>
                                          <p:spTgt spid="48130">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8130">
                                            <p:txEl>
                                              <p:pRg st="3" end="3"/>
                                            </p:txEl>
                                          </p:spTgt>
                                        </p:tgtEl>
                                        <p:attrNameLst>
                                          <p:attrName>style.visibility</p:attrName>
                                        </p:attrNameLst>
                                      </p:cBhvr>
                                      <p:to>
                                        <p:strVal val="visible"/>
                                      </p:to>
                                    </p:set>
                                    <p:animEffect transition="in" filter="box(in)">
                                      <p:cBhvr>
                                        <p:cTn id="13" dur="2000"/>
                                        <p:tgtEl>
                                          <p:spTgt spid="48130">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8130">
                                            <p:txEl>
                                              <p:pRg st="4" end="4"/>
                                            </p:txEl>
                                          </p:spTgt>
                                        </p:tgtEl>
                                        <p:attrNameLst>
                                          <p:attrName>style.visibility</p:attrName>
                                        </p:attrNameLst>
                                      </p:cBhvr>
                                      <p:to>
                                        <p:strVal val="visible"/>
                                      </p:to>
                                    </p:set>
                                    <p:animEffect transition="in" filter="box(in)">
                                      <p:cBhvr>
                                        <p:cTn id="16" dur="2000"/>
                                        <p:tgtEl>
                                          <p:spTgt spid="48130">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48130">
                                            <p:txEl>
                                              <p:pRg st="5" end="5"/>
                                            </p:txEl>
                                          </p:spTgt>
                                        </p:tgtEl>
                                        <p:attrNameLst>
                                          <p:attrName>style.visibility</p:attrName>
                                        </p:attrNameLst>
                                      </p:cBhvr>
                                      <p:to>
                                        <p:strVal val="visible"/>
                                      </p:to>
                                    </p:set>
                                    <p:animEffect transition="in" filter="box(in)">
                                      <p:cBhvr>
                                        <p:cTn id="19" dur="2000"/>
                                        <p:tgtEl>
                                          <p:spTgt spid="481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428625" y="357188"/>
            <a:ext cx="49291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Ребенок  учится  тому,</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Что  видит  у  себя  в  дому:</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Родители  пример  ему.</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Коль  видят всё и  слышат  дети,</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Мы  за  дела  свои  в  ответе</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И  за  слова:</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Легко  толкнуть</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Детей  на  нехороший  путь,</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Держи  в  приличии  свой  дом,</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Чтобы  не  каяться  потом. </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Каждый ребенок имеет право жить и воспитываться в семье, </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где его любят и заботятся о нем!</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Не будьте равнодушными!</a:t>
            </a:r>
            <a:endParaRPr lang="ru-RU" altLang="ru-RU" sz="2400">
              <a:solidFill>
                <a:srgbClr val="000099"/>
              </a:solidFill>
              <a:latin typeface="Arial" panose="020B0604020202020204" pitchFamily="34" charset="0"/>
            </a:endParaRPr>
          </a:p>
          <a:p>
            <a:pPr>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Дети не должны быть чужими.</a:t>
            </a:r>
            <a:endParaRPr lang="ru-RU" altLang="ru-RU" sz="2400">
              <a:solidFill>
                <a:srgbClr val="000099"/>
              </a:solidFill>
              <a:latin typeface="Arial" panose="020B0604020202020204" pitchFamily="34" charset="0"/>
            </a:endParaRP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214313"/>
            <a:ext cx="38576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l="4918" r="18031"/>
          <a:stretch>
            <a:fillRect/>
          </a:stretch>
        </p:blipFill>
        <p:spPr bwMode="auto">
          <a:xfrm>
            <a:off x="5072063" y="3286125"/>
            <a:ext cx="38862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l="5286" r="3101"/>
          <a:stretch>
            <a:fillRect/>
          </a:stretch>
        </p:blipFill>
        <p:spPr bwMode="auto">
          <a:xfrm>
            <a:off x="5021263" y="2000250"/>
            <a:ext cx="3908425"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214313"/>
            <a:ext cx="4214812"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amond(in)">
                                      <p:cBhvr>
                                        <p:cTn id="7" dur="3000"/>
                                        <p:tgtEl>
                                          <p:spTgt spid="49156"/>
                                        </p:tgtEl>
                                      </p:cBhvr>
                                    </p:animEffect>
                                  </p:childTnLst>
                                </p:cTn>
                              </p:par>
                            </p:childTnLst>
                          </p:cTn>
                        </p:par>
                        <p:par>
                          <p:cTn id="8" fill="hold" nodeType="afterGroup">
                            <p:stCondLst>
                              <p:cond delay="3000"/>
                            </p:stCondLst>
                            <p:childTnLst>
                              <p:par>
                                <p:cTn id="9" presetID="2" presetClass="entr" presetSubtype="4" fill="hold" nodeType="afterEffect">
                                  <p:stCondLst>
                                    <p:cond delay="0"/>
                                  </p:stCondLst>
                                  <p:childTnLst>
                                    <p:set>
                                      <p:cBhvr>
                                        <p:cTn id="10" dur="1" fill="hold">
                                          <p:stCondLst>
                                            <p:cond delay="0"/>
                                          </p:stCondLst>
                                        </p:cTn>
                                        <p:tgtEl>
                                          <p:spTgt spid="49157"/>
                                        </p:tgtEl>
                                        <p:attrNameLst>
                                          <p:attrName>style.visibility</p:attrName>
                                        </p:attrNameLst>
                                      </p:cBhvr>
                                      <p:to>
                                        <p:strVal val="visible"/>
                                      </p:to>
                                    </p:set>
                                    <p:anim calcmode="lin" valueType="num">
                                      <p:cBhvr additive="base">
                                        <p:cTn id="11" dur="3000" fill="hold"/>
                                        <p:tgtEl>
                                          <p:spTgt spid="49157"/>
                                        </p:tgtEl>
                                        <p:attrNameLst>
                                          <p:attrName>ppt_x</p:attrName>
                                        </p:attrNameLst>
                                      </p:cBhvr>
                                      <p:tavLst>
                                        <p:tav tm="0">
                                          <p:val>
                                            <p:strVal val="#ppt_x"/>
                                          </p:val>
                                        </p:tav>
                                        <p:tav tm="100000">
                                          <p:val>
                                            <p:strVal val="#ppt_x"/>
                                          </p:val>
                                        </p:tav>
                                      </p:tavLst>
                                    </p:anim>
                                    <p:anim calcmode="lin" valueType="num">
                                      <p:cBhvr additive="base">
                                        <p:cTn id="12" dur="3000" fill="hold"/>
                                        <p:tgtEl>
                                          <p:spTgt spid="4915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6000"/>
                            </p:stCondLst>
                            <p:childTnLst>
                              <p:par>
                                <p:cTn id="14" presetID="3" presetClass="entr" presetSubtype="10" fill="hold" nodeType="afterEffect">
                                  <p:stCondLst>
                                    <p:cond delay="0"/>
                                  </p:stCondLst>
                                  <p:childTnLst>
                                    <p:set>
                                      <p:cBhvr>
                                        <p:cTn id="15" dur="1" fill="hold">
                                          <p:stCondLst>
                                            <p:cond delay="0"/>
                                          </p:stCondLst>
                                        </p:cTn>
                                        <p:tgtEl>
                                          <p:spTgt spid="49154"/>
                                        </p:tgtEl>
                                        <p:attrNameLst>
                                          <p:attrName>style.visibility</p:attrName>
                                        </p:attrNameLst>
                                      </p:cBhvr>
                                      <p:to>
                                        <p:strVal val="visible"/>
                                      </p:to>
                                    </p:set>
                                    <p:animEffect transition="in" filter="blinds(horizontal)">
                                      <p:cBhvr>
                                        <p:cTn id="16" dur="3000"/>
                                        <p:tgtEl>
                                          <p:spTgt spid="49154"/>
                                        </p:tgtEl>
                                      </p:cBhvr>
                                    </p:animEffect>
                                  </p:childTnLst>
                                </p:cTn>
                              </p:par>
                            </p:childTnLst>
                          </p:cTn>
                        </p:par>
                        <p:par>
                          <p:cTn id="17" fill="hold" nodeType="afterGroup">
                            <p:stCondLst>
                              <p:cond delay="9000"/>
                            </p:stCondLst>
                            <p:childTnLst>
                              <p:par>
                                <p:cTn id="18" presetID="3" presetClass="entr" presetSubtype="5" fill="hold" nodeType="afterEffect">
                                  <p:stCondLst>
                                    <p:cond delay="0"/>
                                  </p:stCondLst>
                                  <p:childTnLst>
                                    <p:set>
                                      <p:cBhvr>
                                        <p:cTn id="19" dur="1" fill="hold">
                                          <p:stCondLst>
                                            <p:cond delay="0"/>
                                          </p:stCondLst>
                                        </p:cTn>
                                        <p:tgtEl>
                                          <p:spTgt spid="49155"/>
                                        </p:tgtEl>
                                        <p:attrNameLst>
                                          <p:attrName>style.visibility</p:attrName>
                                        </p:attrNameLst>
                                      </p:cBhvr>
                                      <p:to>
                                        <p:strVal val="visible"/>
                                      </p:to>
                                    </p:set>
                                    <p:animEffect transition="in" filter="blinds(vertical)">
                                      <p:cBhvr>
                                        <p:cTn id="20" dur="5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214313"/>
            <a:ext cx="8929688"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spcBef>
                <a:spcPct val="20000"/>
              </a:spcBef>
              <a:buFont typeface="Arial" panose="020B0604020202020204" pitchFamily="34" charset="0"/>
              <a:buChar char="•"/>
              <a:tabLst>
                <a:tab pos="7159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7159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159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159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159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800000"/>
                </a:solidFill>
                <a:latin typeface="Times New Roman" panose="02020603050405020304" pitchFamily="18" charset="0"/>
                <a:cs typeface="Times New Roman" panose="02020603050405020304" pitchFamily="18" charset="0"/>
              </a:rPr>
              <a:t>Что должен делать каждый родитель, </a:t>
            </a:r>
          </a:p>
          <a:p>
            <a:pPr algn="ctr" eaLnBrk="1" hangingPunct="1">
              <a:spcBef>
                <a:spcPct val="0"/>
              </a:spcBef>
              <a:buFontTx/>
              <a:buNone/>
            </a:pPr>
            <a:r>
              <a:rPr lang="ru-RU" altLang="ru-RU" sz="2400" b="1">
                <a:solidFill>
                  <a:srgbClr val="800000"/>
                </a:solidFill>
                <a:latin typeface="Times New Roman" panose="02020603050405020304" pitchFamily="18" charset="0"/>
                <a:cs typeface="Times New Roman" panose="02020603050405020304" pitchFamily="18" charset="0"/>
              </a:rPr>
              <a:t>чтобы обеспечить ребёнка всеми нуждами:</a:t>
            </a:r>
          </a:p>
          <a:p>
            <a:pPr algn="ctr" eaLnBrk="1" hangingPunct="1">
              <a:spcBef>
                <a:spcPct val="0"/>
              </a:spcBef>
              <a:buFontTx/>
              <a:buNone/>
            </a:pPr>
            <a:endParaRPr lang="ru-RU" altLang="ru-RU" sz="24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Хорошо и правильно кормите ребёнка, вовремя лечите, одевайте соответственно погоде и возрасту.</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Следите за развитием ребёнка и за успеваемостью в школе.</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В большинстве ситуаций дети в возрасте до 8 лет не должны быть одни, особенно в крупных городах. Даже когда они играют с другими детьми, кто-то из близких взрослых должен присматривать за ребёнком.</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Никогда не оставляйте детей без присмотра в таких местах, как парки или магазины. Не оставляйте их также в машине или около магазина, даже если вы вышли только на несколько минут.</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Если вы находитесь в людном месте, не отпускайте руку ребенка ни на минуту. Не уходите слишком далеко вперед от ребенка.</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Как только ребёнок будет способен запомнить, научите его, как его полностью зовут, адрес и номер телефона. Потренируйтесь с ним, пока не убедитесь, что он запомнил.</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Уже с двух или трех лет вы можете начинать учить ребёнка личной безопасности. Скажите ему очень простым языком, что он никогда, ни с кем не должен уходить, прежде чем не спросит разрешения у родителей.</a:t>
            </a:r>
            <a:endParaRPr lang="ru-RU" altLang="ru-RU" sz="20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214313" y="571500"/>
            <a:ext cx="85725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7159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7159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159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159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159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9pPr>
          </a:lstStyle>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Более старших детей научите правильно переходить дорогу, делать покупки и спрашивать у взрослых дорогу, если они её забыли. Дети должны всегда говорить вам, куда они идут, с кем и когда вернутся.</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Запишите себе имена, адреса и телефоны всех друзей, у которых может быть ваш ребёнок.</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В очень людных местах нужно обговорить заранее, где вы встретитесь, если потеряете друг друга (около справочной или кассы № ...), Убедитесь, что ребёнок знает, к кому нужно обратиться за помощью. Это должен быть не просто взрослый, а надежный взрослый </a:t>
            </a:r>
            <a:r>
              <a:rPr lang="ru-RU" altLang="ru-RU" sz="2000">
                <a:solidFill>
                  <a:srgbClr val="000099"/>
                </a:solidFill>
                <a:cs typeface="Times New Roman" panose="02020603050405020304" pitchFamily="18" charset="0"/>
              </a:rPr>
              <a:t>—</a:t>
            </a:r>
            <a:r>
              <a:rPr lang="ru-RU" altLang="ru-RU" sz="2000">
                <a:solidFill>
                  <a:srgbClr val="000099"/>
                </a:solidFill>
                <a:latin typeface="Times New Roman" panose="02020603050405020304" pitchFamily="18" charset="0"/>
                <a:cs typeface="Times New Roman" panose="02020603050405020304" pitchFamily="18" charset="0"/>
              </a:rPr>
              <a:t> полицейский, взрослый с маленьким ребёнком, работник магазина.</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Помогите воспитать в ребёнке такие качества как самоуважение, используя много поощрений, любви и внимания. Опасные взрослые или те, кто плохо воспитывает своих детей (оставляет их без присмотра, плохо кормит и т. д.), должны быть исключены из круга общения вашего ребёнка.</a:t>
            </a:r>
            <a:endParaRPr lang="ru-RU" altLang="ru-RU" sz="20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1"/>
          <p:cNvSpPr>
            <a:spLocks noChangeArrowheads="1"/>
          </p:cNvSpPr>
          <p:nvPr/>
        </p:nvSpPr>
        <p:spPr bwMode="auto">
          <a:xfrm>
            <a:off x="214313" y="214313"/>
            <a:ext cx="85010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tabLst>
                <a:tab pos="71596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7159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159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159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159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15963" algn="l"/>
              </a:tabLst>
              <a:defRPr sz="2000">
                <a:solidFill>
                  <a:schemeClr val="tx1"/>
                </a:solidFill>
                <a:latin typeface="Calibri" panose="020F0502020204030204" pitchFamily="34" charset="0"/>
              </a:defRPr>
            </a:lvl9pPr>
          </a:lstStyle>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Научите ребёнка, что он никогда не должен делать для взрослых то, что им не хочется или не нравится, даже для тех, кого они хорошо знают. Никогда не заставляйте детей целовать или обнимать тех взрослых, с которыми они не хотят делать это.</a:t>
            </a:r>
            <a:endParaRPr lang="ru-RU" altLang="ru-RU" sz="2000">
              <a:solidFill>
                <a:srgbClr val="000099"/>
              </a:solidFill>
              <a:latin typeface="Arial" panose="020B0604020202020204" pitchFamily="34" charset="0"/>
            </a:endParaRPr>
          </a:p>
          <a:p>
            <a:pPr lvl="1">
              <a:spcBef>
                <a:spcPct val="0"/>
              </a:spcBef>
              <a:buFont typeface="Wingdings" panose="05000000000000000000" pitchFamily="2" charset="2"/>
              <a:buChar char=""/>
            </a:pPr>
            <a:r>
              <a:rPr lang="ru-RU" altLang="ru-RU" sz="2000">
                <a:solidFill>
                  <a:srgbClr val="000099"/>
                </a:solidFill>
                <a:latin typeface="Times New Roman" panose="02020603050405020304" pitchFamily="18" charset="0"/>
                <a:cs typeface="Times New Roman" panose="02020603050405020304" pitchFamily="18" charset="0"/>
              </a:rPr>
              <a:t>Слушайте детей, особенно тогда, когда они стараются сказать вам о вещах, которые их беспокоят. Дайте детям знать, что вы всегда воспринимаете их серьезно и сделаете все, чтобы они чувствовали свою безопасность.</a:t>
            </a:r>
            <a:endParaRPr lang="ru-RU" altLang="ru-RU" sz="2000">
              <a:solidFill>
                <a:srgbClr val="000099"/>
              </a:solidFill>
              <a:latin typeface="Arial" panose="020B0604020202020204" pitchFamily="34" charset="0"/>
            </a:endParaRPr>
          </a:p>
          <a:p>
            <a:pPr>
              <a:spcBef>
                <a:spcPct val="0"/>
              </a:spcBef>
              <a:buFontTx/>
              <a:buNone/>
            </a:pPr>
            <a:endParaRPr lang="ru-RU" altLang="ru-RU" sz="2000">
              <a:solidFill>
                <a:srgbClr val="000099"/>
              </a:solidFill>
              <a:latin typeface="Arial" panose="020B0604020202020204" pitchFamily="34" charset="0"/>
            </a:endParaRPr>
          </a:p>
        </p:txBody>
      </p:sp>
      <p:pic>
        <p:nvPicPr>
          <p:cNvPr id="532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786063"/>
            <a:ext cx="53816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2786063"/>
            <a:ext cx="5738812"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53249"/>
                                        </p:tgtEl>
                                        <p:attrNameLst>
                                          <p:attrName>style.visibility</p:attrName>
                                        </p:attrNameLst>
                                      </p:cBhvr>
                                      <p:to>
                                        <p:strVal val="visible"/>
                                      </p:to>
                                    </p:set>
                                    <p:anim calcmode="lin" valueType="num">
                                      <p:cBhvr additive="base">
                                        <p:cTn id="7" dur="5000" fill="hold"/>
                                        <p:tgtEl>
                                          <p:spTgt spid="53249"/>
                                        </p:tgtEl>
                                        <p:attrNameLst>
                                          <p:attrName>ppt_x</p:attrName>
                                        </p:attrNameLst>
                                      </p:cBhvr>
                                      <p:tavLst>
                                        <p:tav tm="0">
                                          <p:val>
                                            <p:strVal val="0-#ppt_w/2"/>
                                          </p:val>
                                        </p:tav>
                                        <p:tav tm="100000">
                                          <p:val>
                                            <p:strVal val="#ppt_x"/>
                                          </p:val>
                                        </p:tav>
                                      </p:tavLst>
                                    </p:anim>
                                    <p:anim calcmode="lin" valueType="num">
                                      <p:cBhvr additive="base">
                                        <p:cTn id="8" dur="5000" fill="hold"/>
                                        <p:tgtEl>
                                          <p:spTgt spid="5324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2" presetClass="entr" presetSubtype="3" fill="hold" nodeType="afterEffect">
                                  <p:stCondLst>
                                    <p:cond delay="0"/>
                                  </p:stCondLst>
                                  <p:childTnLst>
                                    <p:set>
                                      <p:cBhvr>
                                        <p:cTn id="11" dur="1" fill="hold">
                                          <p:stCondLst>
                                            <p:cond delay="0"/>
                                          </p:stCondLst>
                                        </p:cTn>
                                        <p:tgtEl>
                                          <p:spTgt spid="53250"/>
                                        </p:tgtEl>
                                        <p:attrNameLst>
                                          <p:attrName>style.visibility</p:attrName>
                                        </p:attrNameLst>
                                      </p:cBhvr>
                                      <p:to>
                                        <p:strVal val="visible"/>
                                      </p:to>
                                    </p:set>
                                    <p:anim calcmode="lin" valueType="num">
                                      <p:cBhvr additive="base">
                                        <p:cTn id="12" dur="5000" fill="hold"/>
                                        <p:tgtEl>
                                          <p:spTgt spid="53250"/>
                                        </p:tgtEl>
                                        <p:attrNameLst>
                                          <p:attrName>ppt_x</p:attrName>
                                        </p:attrNameLst>
                                      </p:cBhvr>
                                      <p:tavLst>
                                        <p:tav tm="0">
                                          <p:val>
                                            <p:strVal val="1+#ppt_w/2"/>
                                          </p:val>
                                        </p:tav>
                                        <p:tav tm="100000">
                                          <p:val>
                                            <p:strVal val="#ppt_x"/>
                                          </p:val>
                                        </p:tav>
                                      </p:tavLst>
                                    </p:anim>
                                    <p:anim calcmode="lin" valueType="num">
                                      <p:cBhvr additive="base">
                                        <p:cTn id="13" dur="5000" fill="hold"/>
                                        <p:tgtEl>
                                          <p:spTgt spid="532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14313" y="214313"/>
            <a:ext cx="6072187"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2400">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В России насилие в семье приводит к тому, что ежегодно  на 100 тысяч увеличивается количество социальных сирот и армия беспризорных и безнадзорных детей. По данным российской статистики</a:t>
            </a:r>
            <a:r>
              <a:rPr lang="ru-RU" altLang="ru-RU" sz="2400" b="1">
                <a:solidFill>
                  <a:srgbClr val="000099"/>
                </a:solidFill>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насилие в той или иной форме совершается в каждой четвёртой российской семье, около 2 миллионов детей в возрасте до 14 лет ежегодно избиваются родителями, более 50 тысяч детей ежегодно убегают из дома, спасаясь от жестокого обращения в семье, 25 тысяч из них  находятся в розыске, около 2 тысяч детей ежегодно сводят счеты с жизнью, более 50 % преступлений в быту совершается в присутствии детей, 30-40 % всех тяжелых насильственных преступлений в России совершается в семье</a:t>
            </a:r>
            <a:r>
              <a:rPr lang="ru-RU" altLang="ru-RU" sz="2400">
                <a:latin typeface="Times New Roman" panose="02020603050405020304" pitchFamily="18" charset="0"/>
                <a:cs typeface="Times New Roman" panose="02020603050405020304" pitchFamily="18" charset="0"/>
              </a:rPr>
              <a:t>.</a:t>
            </a:r>
            <a:endParaRPr lang="ru-RU" altLang="ru-RU" sz="2400">
              <a:latin typeface="Arial" panose="020B0604020202020204" pitchFamily="34" charset="0"/>
            </a:endParaRPr>
          </a:p>
        </p:txBody>
      </p:sp>
      <p:pic>
        <p:nvPicPr>
          <p:cNvPr id="5123" name="Picture 1"/>
          <p:cNvPicPr>
            <a:picLocks noChangeAspect="1" noChangeArrowheads="1"/>
          </p:cNvPicPr>
          <p:nvPr/>
        </p:nvPicPr>
        <p:blipFill>
          <a:blip r:embed="rId2">
            <a:extLst>
              <a:ext uri="{28A0092B-C50C-407E-A947-70E740481C1C}">
                <a14:useLocalDpi xmlns:a14="http://schemas.microsoft.com/office/drawing/2010/main" val="0"/>
              </a:ext>
            </a:extLst>
          </a:blip>
          <a:srcRect l="13158" t="8333" r="10088"/>
          <a:stretch>
            <a:fillRect/>
          </a:stretch>
        </p:blipFill>
        <p:spPr bwMode="auto">
          <a:xfrm>
            <a:off x="6357938" y="1071563"/>
            <a:ext cx="250031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57188" y="528638"/>
            <a:ext cx="84296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1200">
                <a:solidFill>
                  <a:srgbClr val="000099"/>
                </a:solidFill>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В </a:t>
            </a:r>
            <a:r>
              <a:rPr lang="ru-RU" altLang="ru-RU" sz="2400" b="1">
                <a:solidFill>
                  <a:srgbClr val="000099"/>
                </a:solidFill>
                <a:latin typeface="Times New Roman" panose="02020603050405020304" pitchFamily="18" charset="0"/>
                <a:cs typeface="Times New Roman" panose="02020603050405020304" pitchFamily="18" charset="0"/>
              </a:rPr>
              <a:t>1998 г.</a:t>
            </a:r>
            <a:r>
              <a:rPr lang="ru-RU" altLang="ru-RU" sz="2400">
                <a:solidFill>
                  <a:srgbClr val="000099"/>
                </a:solidFill>
                <a:latin typeface="Times New Roman" panose="02020603050405020304" pitchFamily="18" charset="0"/>
                <a:cs typeface="Times New Roman" panose="02020603050405020304" pitchFamily="18" charset="0"/>
              </a:rPr>
              <a:t> зарегистрировано </a:t>
            </a:r>
            <a:r>
              <a:rPr lang="ru-RU" altLang="ru-RU" sz="2400" b="1">
                <a:solidFill>
                  <a:srgbClr val="000099"/>
                </a:solidFill>
                <a:latin typeface="Times New Roman" panose="02020603050405020304" pitchFamily="18" charset="0"/>
                <a:cs typeface="Times New Roman" panose="02020603050405020304" pitchFamily="18" charset="0"/>
              </a:rPr>
              <a:t>1969 </a:t>
            </a:r>
            <a:r>
              <a:rPr lang="ru-RU" altLang="ru-RU" sz="2400">
                <a:solidFill>
                  <a:srgbClr val="000099"/>
                </a:solidFill>
                <a:latin typeface="Times New Roman" panose="02020603050405020304" pitchFamily="18" charset="0"/>
                <a:cs typeface="Times New Roman" panose="02020603050405020304" pitchFamily="18" charset="0"/>
              </a:rPr>
              <a:t>преступлений, в </a:t>
            </a:r>
            <a:r>
              <a:rPr lang="ru-RU" altLang="ru-RU" sz="2400" b="1">
                <a:solidFill>
                  <a:srgbClr val="000099"/>
                </a:solidFill>
                <a:latin typeface="Times New Roman" panose="02020603050405020304" pitchFamily="18" charset="0"/>
                <a:cs typeface="Times New Roman" panose="02020603050405020304" pitchFamily="18" charset="0"/>
              </a:rPr>
              <a:t>1999 г.</a:t>
            </a:r>
            <a:r>
              <a:rPr lang="ru-RU" altLang="ru-RU" sz="2400">
                <a:solidFill>
                  <a:srgbClr val="000099"/>
                </a:solidFill>
                <a:latin typeface="Times New Roman" panose="02020603050405020304" pitchFamily="18" charset="0"/>
                <a:cs typeface="Times New Roman" panose="02020603050405020304" pitchFamily="18" charset="0"/>
              </a:rPr>
              <a:t> </a:t>
            </a:r>
            <a:r>
              <a:rPr lang="ru-RU" altLang="ru-RU" sz="2400">
                <a:solidFill>
                  <a:srgbClr val="000099"/>
                </a:solidFill>
                <a:cs typeface="Times New Roman" panose="02020603050405020304" pitchFamily="18" charset="0"/>
              </a:rPr>
              <a:t>–</a:t>
            </a:r>
            <a:r>
              <a:rPr lang="ru-RU" altLang="ru-RU" sz="2400">
                <a:solidFill>
                  <a:srgbClr val="000099"/>
                </a:solidFill>
                <a:latin typeface="Times New Roman" panose="02020603050405020304" pitchFamily="18" charset="0"/>
                <a:cs typeface="Times New Roman" panose="02020603050405020304" pitchFamily="18" charset="0"/>
              </a:rPr>
              <a:t> </a:t>
            </a:r>
            <a:r>
              <a:rPr lang="ru-RU" altLang="ru-RU" sz="2400" b="1">
                <a:solidFill>
                  <a:srgbClr val="000099"/>
                </a:solidFill>
                <a:latin typeface="Times New Roman" panose="02020603050405020304" pitchFamily="18" charset="0"/>
                <a:cs typeface="Times New Roman" panose="02020603050405020304" pitchFamily="18" charset="0"/>
              </a:rPr>
              <a:t>2116</a:t>
            </a:r>
            <a:r>
              <a:rPr lang="ru-RU" altLang="ru-RU" sz="2400">
                <a:solidFill>
                  <a:srgbClr val="000099"/>
                </a:solidFill>
                <a:latin typeface="Times New Roman" panose="02020603050405020304" pitchFamily="18" charset="0"/>
                <a:cs typeface="Times New Roman" panose="02020603050405020304" pitchFamily="18" charset="0"/>
              </a:rPr>
              <a:t>, в </a:t>
            </a:r>
            <a:r>
              <a:rPr lang="ru-RU" altLang="ru-RU" sz="2400" b="1">
                <a:solidFill>
                  <a:srgbClr val="000099"/>
                </a:solidFill>
                <a:latin typeface="Times New Roman" panose="02020603050405020304" pitchFamily="18" charset="0"/>
                <a:cs typeface="Times New Roman" panose="02020603050405020304" pitchFamily="18" charset="0"/>
              </a:rPr>
              <a:t>2000 г.</a:t>
            </a:r>
            <a:r>
              <a:rPr lang="ru-RU" altLang="ru-RU" sz="2400">
                <a:solidFill>
                  <a:srgbClr val="000099"/>
                </a:solidFill>
                <a:latin typeface="Times New Roman" panose="02020603050405020304" pitchFamily="18" charset="0"/>
                <a:cs typeface="Times New Roman" panose="02020603050405020304" pitchFamily="18" charset="0"/>
              </a:rPr>
              <a:t> - </a:t>
            </a:r>
            <a:r>
              <a:rPr lang="ru-RU" altLang="ru-RU" sz="2400" b="1">
                <a:solidFill>
                  <a:srgbClr val="000099"/>
                </a:solidFill>
                <a:latin typeface="Times New Roman" panose="02020603050405020304" pitchFamily="18" charset="0"/>
                <a:cs typeface="Times New Roman" panose="02020603050405020304" pitchFamily="18" charset="0"/>
              </a:rPr>
              <a:t>2557</a:t>
            </a:r>
            <a:r>
              <a:rPr lang="ru-RU" altLang="ru-RU" sz="2400">
                <a:solidFill>
                  <a:srgbClr val="000099"/>
                </a:solidFill>
                <a:latin typeface="Times New Roman" panose="02020603050405020304" pitchFamily="18" charset="0"/>
                <a:cs typeface="Times New Roman" panose="02020603050405020304" pitchFamily="18" charset="0"/>
              </a:rPr>
              <a:t> преступлений, предусмотренных ст. 156 УК РФ (неисполнение обязанностей по воспитанию несовершеннолетних).</a:t>
            </a:r>
            <a:r>
              <a:rPr lang="ru-RU" altLang="ru-RU" sz="2400" b="1">
                <a:solidFill>
                  <a:srgbClr val="000099"/>
                </a:solidFill>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В </a:t>
            </a:r>
            <a:r>
              <a:rPr lang="ru-RU" altLang="ru-RU" sz="2400" b="1">
                <a:solidFill>
                  <a:srgbClr val="000099"/>
                </a:solidFill>
                <a:latin typeface="Times New Roman" panose="02020603050405020304" pitchFamily="18" charset="0"/>
                <a:cs typeface="Times New Roman" panose="02020603050405020304" pitchFamily="18" charset="0"/>
              </a:rPr>
              <a:t>201</a:t>
            </a:r>
            <a:r>
              <a:rPr lang="en-US" altLang="ru-RU" sz="2400" b="1">
                <a:solidFill>
                  <a:srgbClr val="000099"/>
                </a:solidFill>
                <a:latin typeface="Times New Roman" panose="02020603050405020304" pitchFamily="18" charset="0"/>
                <a:cs typeface="Times New Roman" panose="02020603050405020304" pitchFamily="18" charset="0"/>
              </a:rPr>
              <a:t>1</a:t>
            </a:r>
            <a:r>
              <a:rPr lang="ru-RU" altLang="ru-RU" sz="2400" b="1">
                <a:solidFill>
                  <a:srgbClr val="000099"/>
                </a:solidFill>
                <a:latin typeface="Times New Roman" panose="02020603050405020304" pitchFamily="18" charset="0"/>
                <a:cs typeface="Times New Roman" panose="02020603050405020304" pitchFamily="18" charset="0"/>
              </a:rPr>
              <a:t> году </a:t>
            </a:r>
            <a:r>
              <a:rPr lang="ru-RU" altLang="ru-RU" sz="2400">
                <a:solidFill>
                  <a:srgbClr val="000099"/>
                </a:solidFill>
                <a:latin typeface="Times New Roman" panose="02020603050405020304" pitchFamily="18" charset="0"/>
                <a:cs typeface="Times New Roman" panose="02020603050405020304" pitchFamily="18" charset="0"/>
              </a:rPr>
              <a:t>от жестокого обращения с детьми погибло 1914 детей, искалечено </a:t>
            </a:r>
            <a:r>
              <a:rPr lang="ru-RU" altLang="ru-RU" sz="2400" b="1">
                <a:solidFill>
                  <a:srgbClr val="000099"/>
                </a:solidFill>
                <a:latin typeface="Times New Roman" panose="02020603050405020304" pitchFamily="18" charset="0"/>
                <a:cs typeface="Times New Roman" panose="02020603050405020304" pitchFamily="18" charset="0"/>
              </a:rPr>
              <a:t>2330 детей </a:t>
            </a:r>
            <a:r>
              <a:rPr lang="ru-RU" altLang="ru-RU" sz="2400">
                <a:solidFill>
                  <a:srgbClr val="000099"/>
                </a:solidFill>
                <a:latin typeface="Times New Roman" panose="02020603050405020304" pitchFamily="18" charset="0"/>
                <a:cs typeface="Times New Roman" panose="02020603050405020304" pitchFamily="18" charset="0"/>
              </a:rPr>
              <a:t>(по данным из Совета Федераций).</a:t>
            </a: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     Около 10 тыс. родителей лишаются судами родительских прав и более 2,5 тыс. детей забираются у родителей без такого лишения, поскольку нахождение ребенка в семье представляет угрозу его жизни и здоровью.</a:t>
            </a: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     80% случаев </a:t>
            </a:r>
            <a:r>
              <a:rPr lang="ru-RU" altLang="ru-RU" sz="2400">
                <a:solidFill>
                  <a:srgbClr val="000099"/>
                </a:solidFill>
                <a:cs typeface="Times New Roman" panose="02020603050405020304" pitchFamily="18" charset="0"/>
              </a:rPr>
              <a:t>–</a:t>
            </a:r>
            <a:r>
              <a:rPr lang="ru-RU" altLang="ru-RU" sz="2400">
                <a:solidFill>
                  <a:srgbClr val="000099"/>
                </a:solidFill>
                <a:latin typeface="Times New Roman" panose="02020603050405020304" pitchFamily="18" charset="0"/>
                <a:cs typeface="Times New Roman" panose="02020603050405020304" pitchFamily="18" charset="0"/>
              </a:rPr>
              <a:t> дети попадают в приюты и детские дома из-за невыполнения родителями своих прямых обязанностей по воспитанию, что создаёт реальную угрозу их жизни и здоровью. </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57188" y="357188"/>
            <a:ext cx="81438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2400">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Жестокое обращение с детьми ведет к разнообразным последствиям, но их всех объединяет одно </a:t>
            </a:r>
            <a:r>
              <a:rPr lang="ru-RU" altLang="ru-RU" sz="2400">
                <a:solidFill>
                  <a:srgbClr val="000099"/>
                </a:solidFill>
                <a:cs typeface="Times New Roman" panose="02020603050405020304" pitchFamily="18" charset="0"/>
              </a:rPr>
              <a:t>–</a:t>
            </a:r>
            <a:r>
              <a:rPr lang="ru-RU" altLang="ru-RU" sz="2400">
                <a:solidFill>
                  <a:srgbClr val="000099"/>
                </a:solidFill>
                <a:latin typeface="Times New Roman" panose="02020603050405020304" pitchFamily="18" charset="0"/>
                <a:cs typeface="Times New Roman" panose="02020603050405020304" pitchFamily="18" charset="0"/>
              </a:rPr>
              <a:t> ущерб здоровью ребенка или   опасность для его жизни. </a:t>
            </a:r>
            <a:endParaRPr lang="ru-RU" altLang="ru-RU" sz="2400">
              <a:solidFill>
                <a:srgbClr val="000099"/>
              </a:solidFill>
              <a:latin typeface="Arial" panose="020B0604020202020204" pitchFamily="34" charset="0"/>
            </a:endParaRPr>
          </a:p>
          <a:p>
            <a:pPr algn="just">
              <a:spcBef>
                <a:spcPct val="0"/>
              </a:spcBef>
              <a:buFontTx/>
              <a:buNone/>
            </a:pPr>
            <a:r>
              <a:rPr lang="ru-RU" altLang="ru-RU" sz="2400">
                <a:solidFill>
                  <a:srgbClr val="000099"/>
                </a:solidFill>
                <a:latin typeface="Times New Roman" panose="02020603050405020304" pitchFamily="18" charset="0"/>
                <a:cs typeface="Times New Roman" panose="02020603050405020304" pitchFamily="18" charset="0"/>
              </a:rPr>
              <a:t>    </a:t>
            </a:r>
            <a:r>
              <a:rPr lang="ru-RU" altLang="ru-RU" sz="2400" b="1">
                <a:solidFill>
                  <a:srgbClr val="800000"/>
                </a:solidFill>
                <a:latin typeface="Times New Roman" panose="02020603050405020304" pitchFamily="18" charset="0"/>
                <a:cs typeface="Times New Roman" panose="02020603050405020304" pitchFamily="18" charset="0"/>
              </a:rPr>
              <a:t>Основная причина жестокого обращения с детьми </a:t>
            </a:r>
            <a:r>
              <a:rPr lang="ru-RU" altLang="ru-RU" sz="2400">
                <a:solidFill>
                  <a:srgbClr val="000099"/>
                </a:solidFill>
                <a:cs typeface="Times New Roman" panose="02020603050405020304" pitchFamily="18" charset="0"/>
              </a:rPr>
              <a:t>–</a:t>
            </a:r>
            <a:r>
              <a:rPr lang="ru-RU" altLang="ru-RU" sz="2400">
                <a:solidFill>
                  <a:srgbClr val="000099"/>
                </a:solidFill>
                <a:latin typeface="Times New Roman" panose="02020603050405020304" pitchFamily="18" charset="0"/>
                <a:cs typeface="Times New Roman" panose="02020603050405020304" pitchFamily="18" charset="0"/>
              </a:rPr>
              <a:t> внутренняя агрессивность </a:t>
            </a:r>
            <a:r>
              <a:rPr lang="ru-RU" altLang="ru-RU" sz="2400">
                <a:solidFill>
                  <a:srgbClr val="000099"/>
                </a:solidFill>
                <a:cs typeface="Times New Roman" panose="02020603050405020304" pitchFamily="18" charset="0"/>
              </a:rPr>
              <a:t>–</a:t>
            </a:r>
            <a:r>
              <a:rPr lang="ru-RU" altLang="ru-RU" sz="2400">
                <a:solidFill>
                  <a:srgbClr val="000099"/>
                </a:solidFill>
                <a:latin typeface="Times New Roman" panose="02020603050405020304" pitchFamily="18" charset="0"/>
                <a:cs typeface="Times New Roman" panose="02020603050405020304" pitchFamily="18" charset="0"/>
              </a:rPr>
              <a:t> эмоциональное состояние, возникающее как реакция на переживание непреодолимости каких-то барьеров или недоступность чего-то желанного. </a:t>
            </a:r>
            <a:endParaRPr lang="ru-RU" altLang="ru-RU" sz="2400">
              <a:solidFill>
                <a:srgbClr val="000099"/>
              </a:solidFill>
              <a:latin typeface="Arial" panose="020B0604020202020204" pitchFamily="34" charset="0"/>
            </a:endParaRP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3143250"/>
            <a:ext cx="57150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85750" y="285750"/>
            <a:ext cx="85725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4000" b="1">
                <a:solidFill>
                  <a:srgbClr val="800000"/>
                </a:solidFill>
                <a:latin typeface="Times New Roman" panose="02020603050405020304" pitchFamily="18" charset="0"/>
                <a:cs typeface="Times New Roman" panose="02020603050405020304" pitchFamily="18" charset="0"/>
              </a:rPr>
              <a:t>Виды жестокого обращения</a:t>
            </a:r>
          </a:p>
          <a:p>
            <a:pPr eaLnBrk="1" hangingPunct="1">
              <a:spcBef>
                <a:spcPct val="0"/>
              </a:spcBef>
              <a:buFontTx/>
              <a:buNone/>
            </a:pPr>
            <a:endParaRPr lang="ru-RU" altLang="ru-RU" sz="4000">
              <a:solidFill>
                <a:srgbClr val="000099"/>
              </a:solidFill>
              <a:latin typeface="Times New Roman" panose="02020603050405020304" pitchFamily="18" charset="0"/>
              <a:cs typeface="Times New Roman" panose="02020603050405020304" pitchFamily="18" charset="0"/>
            </a:endParaRPr>
          </a:p>
          <a:p>
            <a:pPr>
              <a:spcBef>
                <a:spcPct val="0"/>
              </a:spcBef>
              <a:buFontTx/>
              <a:buChar char="-"/>
            </a:pPr>
            <a:r>
              <a:rPr lang="ru-RU" altLang="ru-RU" sz="4000">
                <a:solidFill>
                  <a:srgbClr val="000099"/>
                </a:solidFill>
                <a:latin typeface="Times New Roman" panose="02020603050405020304" pitchFamily="18" charset="0"/>
                <a:cs typeface="Times New Roman" panose="02020603050405020304" pitchFamily="18" charset="0"/>
              </a:rPr>
              <a:t> физическое насилие;</a:t>
            </a:r>
          </a:p>
          <a:p>
            <a:pPr>
              <a:spcBef>
                <a:spcPct val="0"/>
              </a:spcBef>
              <a:buFontTx/>
              <a:buNone/>
            </a:pPr>
            <a:endParaRPr lang="ru-RU" altLang="ru-RU" sz="4000">
              <a:solidFill>
                <a:srgbClr val="000099"/>
              </a:solidFill>
              <a:latin typeface="Times New Roman" panose="02020603050405020304" pitchFamily="18" charset="0"/>
              <a:cs typeface="Times New Roman" panose="02020603050405020304" pitchFamily="18" charset="0"/>
            </a:endParaRPr>
          </a:p>
          <a:p>
            <a:pPr>
              <a:spcBef>
                <a:spcPct val="0"/>
              </a:spcBef>
              <a:buFontTx/>
              <a:buChar char="-"/>
            </a:pPr>
            <a:r>
              <a:rPr lang="ru-RU" altLang="ru-RU" sz="4000">
                <a:solidFill>
                  <a:srgbClr val="000099"/>
                </a:solidFill>
                <a:latin typeface="Times New Roman" panose="02020603050405020304" pitchFamily="18" charset="0"/>
                <a:cs typeface="Times New Roman" panose="02020603050405020304" pitchFamily="18" charset="0"/>
              </a:rPr>
              <a:t> пренебрежение нуждами ребенка;</a:t>
            </a:r>
          </a:p>
          <a:p>
            <a:pPr>
              <a:spcBef>
                <a:spcPct val="0"/>
              </a:spcBef>
              <a:buFontTx/>
              <a:buNone/>
            </a:pPr>
            <a:r>
              <a:rPr lang="ru-RU" altLang="ru-RU" sz="4000">
                <a:solidFill>
                  <a:srgbClr val="000099"/>
                </a:solidFill>
                <a:latin typeface="Times New Roman" panose="02020603050405020304" pitchFamily="18" charset="0"/>
                <a:cs typeface="Times New Roman" panose="02020603050405020304" pitchFamily="18" charset="0"/>
              </a:rPr>
              <a:t> </a:t>
            </a:r>
          </a:p>
          <a:p>
            <a:pPr>
              <a:spcBef>
                <a:spcPct val="0"/>
              </a:spcBef>
              <a:buFontTx/>
              <a:buChar char="-"/>
            </a:pPr>
            <a:r>
              <a:rPr lang="ru-RU" altLang="ru-RU" sz="4000">
                <a:solidFill>
                  <a:srgbClr val="000099"/>
                </a:solidFill>
                <a:latin typeface="Times New Roman" panose="02020603050405020304" pitchFamily="18" charset="0"/>
                <a:cs typeface="Times New Roman" panose="02020603050405020304" pitchFamily="18" charset="0"/>
              </a:rPr>
              <a:t> сексуальное насилие;</a:t>
            </a:r>
          </a:p>
          <a:p>
            <a:pPr>
              <a:spcBef>
                <a:spcPct val="0"/>
              </a:spcBef>
              <a:buFontTx/>
              <a:buNone/>
            </a:pPr>
            <a:endParaRPr lang="ru-RU" altLang="ru-RU" sz="4000">
              <a:solidFill>
                <a:srgbClr val="000099"/>
              </a:solidFill>
              <a:latin typeface="Times New Roman" panose="02020603050405020304" pitchFamily="18" charset="0"/>
              <a:cs typeface="Times New Roman" panose="02020603050405020304" pitchFamily="18" charset="0"/>
            </a:endParaRPr>
          </a:p>
          <a:p>
            <a:pPr>
              <a:spcBef>
                <a:spcPct val="0"/>
              </a:spcBef>
              <a:buFontTx/>
              <a:buNone/>
            </a:pPr>
            <a:r>
              <a:rPr lang="ru-RU" altLang="ru-RU" sz="4000">
                <a:solidFill>
                  <a:srgbClr val="000099"/>
                </a:solidFill>
                <a:latin typeface="Times New Roman" panose="02020603050405020304" pitchFamily="18" charset="0"/>
                <a:cs typeface="Times New Roman" panose="02020603050405020304" pitchFamily="18" charset="0"/>
              </a:rPr>
              <a:t>- психическое (эмоциональное) насилие.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071688" y="2786063"/>
            <a:ext cx="464343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219" name="Rectangle 1"/>
          <p:cNvSpPr>
            <a:spLocks noChangeArrowheads="1"/>
          </p:cNvSpPr>
          <p:nvPr/>
        </p:nvSpPr>
        <p:spPr bwMode="auto">
          <a:xfrm flipH="1">
            <a:off x="357188" y="357188"/>
            <a:ext cx="82867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b="1">
                <a:latin typeface="Times New Roman" panose="02020603050405020304" pitchFamily="18" charset="0"/>
                <a:cs typeface="Times New Roman" panose="02020603050405020304" pitchFamily="18" charset="0"/>
              </a:rPr>
              <a:t>     </a:t>
            </a:r>
            <a:r>
              <a:rPr lang="ru-RU" altLang="ru-RU" b="1">
                <a:solidFill>
                  <a:srgbClr val="800000"/>
                </a:solidFill>
                <a:latin typeface="Times New Roman" panose="02020603050405020304" pitchFamily="18" charset="0"/>
                <a:cs typeface="Times New Roman" panose="02020603050405020304" pitchFamily="18" charset="0"/>
              </a:rPr>
              <a:t>Физическое насилие </a:t>
            </a:r>
            <a:r>
              <a:rPr lang="ru-RU" altLang="ru-RU" sz="2400">
                <a:solidFill>
                  <a:srgbClr val="000099"/>
                </a:solidFill>
                <a:cs typeface="Times New Roman" panose="02020603050405020304" pitchFamily="18" charset="0"/>
              </a:rPr>
              <a:t>–</a:t>
            </a:r>
            <a:r>
              <a:rPr lang="ru-RU" altLang="ru-RU" sz="2400">
                <a:solidFill>
                  <a:srgbClr val="000099"/>
                </a:solidFill>
                <a:latin typeface="Times New Roman" panose="02020603050405020304" pitchFamily="18" charset="0"/>
                <a:cs typeface="Times New Roman" panose="02020603050405020304" pitchFamily="18" charset="0"/>
              </a:rPr>
              <a:t> нанесение физических повреждений, телесных наказаний, а также вовлечение детей в употребление алкоголя, наркотиков; преднамеренное или неосторожное нанесение травм ребенку, которое вызывает нарушение физического или психического здоровья или отставание в развитии.</a:t>
            </a:r>
            <a:endParaRPr lang="ru-RU" altLang="ru-RU" sz="2400">
              <a:solidFill>
                <a:srgbClr val="000099"/>
              </a:solidFill>
              <a:latin typeface="Arial" panose="020B0604020202020204" pitchFamily="34" charset="0"/>
            </a:endParaRPr>
          </a:p>
        </p:txBody>
      </p:sp>
      <p:sp>
        <p:nvSpPr>
          <p:cNvPr id="4" name="Прямоугольник 3"/>
          <p:cNvSpPr>
            <a:spLocks noChangeArrowheads="1"/>
          </p:cNvSpPr>
          <p:nvPr/>
        </p:nvSpPr>
        <p:spPr bwMode="auto">
          <a:xfrm>
            <a:off x="2143125" y="2786063"/>
            <a:ext cx="4535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a:solidFill>
                  <a:srgbClr val="000000"/>
                </a:solidFill>
                <a:latin typeface="Times New Roman" panose="02020603050405020304" pitchFamily="18" charset="0"/>
                <a:cs typeface="Times New Roman" panose="02020603050405020304" pitchFamily="18" charset="0"/>
              </a:rPr>
              <a:t>Физические наказания </a:t>
            </a:r>
            <a:endParaRPr lang="ru-RU" altLang="ru-RU"/>
          </a:p>
        </p:txBody>
      </p:sp>
      <p:sp>
        <p:nvSpPr>
          <p:cNvPr id="8" name="Прямоугольник 7"/>
          <p:cNvSpPr/>
          <p:nvPr/>
        </p:nvSpPr>
        <p:spPr>
          <a:xfrm>
            <a:off x="500063" y="3786188"/>
            <a:ext cx="242887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solidFill>
                  <a:schemeClr val="tx1"/>
                </a:solidFill>
                <a:latin typeface="Times New Roman" pitchFamily="18" charset="0"/>
                <a:cs typeface="Times New Roman" pitchFamily="18" charset="0"/>
              </a:rPr>
              <a:t>Причиняют  боль </a:t>
            </a:r>
            <a:endParaRPr lang="ru-RU">
              <a:solidFill>
                <a:srgbClr val="FFFFFF"/>
              </a:solidFill>
            </a:endParaRPr>
          </a:p>
        </p:txBody>
      </p:sp>
      <p:sp>
        <p:nvSpPr>
          <p:cNvPr id="9" name="Прямоугольник 8"/>
          <p:cNvSpPr/>
          <p:nvPr/>
        </p:nvSpPr>
        <p:spPr>
          <a:xfrm>
            <a:off x="3286125" y="3786188"/>
            <a:ext cx="242887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solidFill>
                  <a:schemeClr val="tx1"/>
                </a:solidFill>
                <a:latin typeface="Times New Roman" pitchFamily="18" charset="0"/>
                <a:cs typeface="Times New Roman" pitchFamily="18" charset="0"/>
              </a:rPr>
              <a:t>Унижают  достоинство ребенка  </a:t>
            </a:r>
            <a:endParaRPr lang="ru-RU">
              <a:solidFill>
                <a:srgbClr val="FFFFFF"/>
              </a:solidFill>
            </a:endParaRPr>
          </a:p>
        </p:txBody>
      </p:sp>
      <p:sp>
        <p:nvSpPr>
          <p:cNvPr id="10" name="Прямоугольник 9"/>
          <p:cNvSpPr/>
          <p:nvPr/>
        </p:nvSpPr>
        <p:spPr>
          <a:xfrm>
            <a:off x="6286500" y="3786188"/>
            <a:ext cx="2500313" cy="271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solidFill>
                  <a:schemeClr val="tx1"/>
                </a:solidFill>
                <a:latin typeface="Times New Roman" pitchFamily="18" charset="0"/>
                <a:cs typeface="Times New Roman" pitchFamily="18" charset="0"/>
              </a:rPr>
              <a:t>Запугивают (особенно наказание совершенное родителем не в аффекте, а хорошо обдуманное и если ребенок был предупрежден заранее) </a:t>
            </a:r>
            <a:endParaRPr lang="ru-RU">
              <a:solidFill>
                <a:srgbClr val="FFFFFF"/>
              </a:solidFill>
            </a:endParaRPr>
          </a:p>
        </p:txBody>
      </p:sp>
      <p:sp>
        <p:nvSpPr>
          <p:cNvPr id="11" name="Прямоугольник 10"/>
          <p:cNvSpPr/>
          <p:nvPr/>
        </p:nvSpPr>
        <p:spPr>
          <a:xfrm>
            <a:off x="3286125" y="4714875"/>
            <a:ext cx="2428875" cy="142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solidFill>
                  <a:schemeClr val="tx1"/>
                </a:solidFill>
                <a:latin typeface="Times New Roman" pitchFamily="18" charset="0"/>
                <a:cs typeface="Times New Roman" pitchFamily="18" charset="0"/>
              </a:rPr>
              <a:t>Показывают  ребёнку, что с помощью насилия можно управлять</a:t>
            </a:r>
            <a:endParaRPr lang="ru-RU">
              <a:solidFill>
                <a:srgbClr val="FFFFFF"/>
              </a:solidFill>
            </a:endParaRPr>
          </a:p>
        </p:txBody>
      </p:sp>
      <p:sp>
        <p:nvSpPr>
          <p:cNvPr id="12" name="Прямоугольник 11"/>
          <p:cNvSpPr/>
          <p:nvPr/>
        </p:nvSpPr>
        <p:spPr>
          <a:xfrm>
            <a:off x="500063" y="4714875"/>
            <a:ext cx="2428875" cy="1500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solidFill>
                  <a:schemeClr val="tx1"/>
                </a:solidFill>
                <a:latin typeface="Times New Roman" pitchFamily="18" charset="0"/>
                <a:cs typeface="Times New Roman" pitchFamily="18" charset="0"/>
              </a:rPr>
              <a:t>Подавляют   его волю и желания. </a:t>
            </a:r>
            <a:endParaRPr lang="ru-RU">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fill="hold"/>
                                        <p:tgtEl>
                                          <p:spTgt spid="9"/>
                                        </p:tgtEl>
                                        <p:attrNameLst>
                                          <p:attrName>ppt_x</p:attrName>
                                        </p:attrNameLst>
                                      </p:cBhvr>
                                      <p:tavLst>
                                        <p:tav tm="0">
                                          <p:val>
                                            <p:strVal val="#ppt_x"/>
                                          </p:val>
                                        </p:tav>
                                        <p:tav tm="100000">
                                          <p:val>
                                            <p:strVal val="#ppt_x"/>
                                          </p:val>
                                        </p:tav>
                                      </p:tavLst>
                                    </p:anim>
                                    <p:anim calcmode="lin" valueType="num">
                                      <p:cBhvr additive="base">
                                        <p:cTn id="22" dur="2000" fill="hold"/>
                                        <p:tgtEl>
                                          <p:spTgt spid="9"/>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45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000" fill="hold"/>
                                        <p:tgtEl>
                                          <p:spTgt spid="10"/>
                                        </p:tgtEl>
                                        <p:attrNameLst>
                                          <p:attrName>ppt_x</p:attrName>
                                        </p:attrNameLst>
                                      </p:cBhvr>
                                      <p:tavLst>
                                        <p:tav tm="0">
                                          <p:val>
                                            <p:strVal val="1+#ppt_w/2"/>
                                          </p:val>
                                        </p:tav>
                                        <p:tav tm="100000">
                                          <p:val>
                                            <p:strVal val="#ppt_x"/>
                                          </p:val>
                                        </p:tav>
                                      </p:tavLst>
                                    </p:anim>
                                    <p:anim calcmode="lin" valueType="num">
                                      <p:cBhvr additive="base">
                                        <p:cTn id="27" dur="2000" fill="hold"/>
                                        <p:tgtEl>
                                          <p:spTgt spid="10"/>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6500"/>
                            </p:stCondLst>
                            <p:childTnLst>
                              <p:par>
                                <p:cTn id="29" presetID="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0-#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85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2000" fill="hold"/>
                                        <p:tgtEl>
                                          <p:spTgt spid="11"/>
                                        </p:tgtEl>
                                        <p:attrNameLst>
                                          <p:attrName>ppt_x</p:attrName>
                                        </p:attrNameLst>
                                      </p:cBhvr>
                                      <p:tavLst>
                                        <p:tav tm="0">
                                          <p:val>
                                            <p:strVal val="#ppt_x"/>
                                          </p:val>
                                        </p:tav>
                                        <p:tav tm="100000">
                                          <p:val>
                                            <p:strVal val="#ppt_x"/>
                                          </p:val>
                                        </p:tav>
                                      </p:tavLst>
                                    </p:anim>
                                    <p:anim calcmode="lin" valueType="num">
                                      <p:cBhvr additive="base">
                                        <p:cTn id="37"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714375" y="214313"/>
            <a:ext cx="757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b="1">
                <a:solidFill>
                  <a:srgbClr val="800000"/>
                </a:solidFill>
                <a:latin typeface="Times New Roman" panose="02020603050405020304" pitchFamily="18" charset="0"/>
                <a:cs typeface="Times New Roman" panose="02020603050405020304" pitchFamily="18" charset="0"/>
              </a:rPr>
              <a:t>Формы домашнего насилия</a:t>
            </a:r>
          </a:p>
        </p:txBody>
      </p:sp>
      <p:sp>
        <p:nvSpPr>
          <p:cNvPr id="10243" name="Прямоугольник 2"/>
          <p:cNvSpPr>
            <a:spLocks noChangeArrowheads="1"/>
          </p:cNvSpPr>
          <p:nvPr/>
        </p:nvSpPr>
        <p:spPr bwMode="auto">
          <a:xfrm>
            <a:off x="428625" y="928688"/>
            <a:ext cx="821531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AutoNum type="arabicPeriod"/>
            </a:pPr>
            <a:r>
              <a:rPr lang="ru-RU" altLang="ru-RU" sz="2000">
                <a:solidFill>
                  <a:srgbClr val="000099"/>
                </a:solidFill>
                <a:latin typeface="Times New Roman" panose="02020603050405020304" pitchFamily="18" charset="0"/>
                <a:cs typeface="Times New Roman" panose="02020603050405020304" pitchFamily="18" charset="0"/>
              </a:rPr>
              <a:t>Когда большой, значимый взрослый бьет маленького ребенка, ребенок чувствует беспомощность. </a:t>
            </a:r>
          </a:p>
          <a:p>
            <a:pPr algn="just" eaLnBrk="1" hangingPunct="1">
              <a:spcBef>
                <a:spcPct val="0"/>
              </a:spcBef>
              <a:buFontTx/>
              <a:buAutoNum type="arabicPeriod"/>
            </a:pPr>
            <a:r>
              <a:rPr lang="ru-RU" altLang="ru-RU" sz="2000">
                <a:solidFill>
                  <a:srgbClr val="000099"/>
                </a:solidFill>
                <a:latin typeface="Times New Roman" panose="02020603050405020304" pitchFamily="18" charset="0"/>
                <a:cs typeface="Times New Roman" panose="02020603050405020304" pitchFamily="18" charset="0"/>
              </a:rPr>
              <a:t>Когда вы бьете ребенка, вы не учите его решать проблемы.</a:t>
            </a:r>
          </a:p>
          <a:p>
            <a:pPr algn="just" eaLnBrk="1" hangingPunct="1">
              <a:spcBef>
                <a:spcPct val="0"/>
              </a:spcBef>
              <a:buFontTx/>
              <a:buAutoNum type="arabicPeriod"/>
            </a:pPr>
            <a:r>
              <a:rPr lang="ru-RU" altLang="ru-RU" sz="2000">
                <a:solidFill>
                  <a:srgbClr val="000099"/>
                </a:solidFill>
                <a:latin typeface="Times New Roman" panose="02020603050405020304" pitchFamily="18" charset="0"/>
                <a:cs typeface="Times New Roman" panose="02020603050405020304" pitchFamily="18" charset="0"/>
              </a:rPr>
              <a:t> Физическое насилие приводит к тому, что у ребенка появляется желание отомстить.</a:t>
            </a:r>
          </a:p>
          <a:p>
            <a:pPr algn="just" eaLnBrk="1" hangingPunct="1">
              <a:spcBef>
                <a:spcPct val="0"/>
              </a:spcBef>
              <a:buFontTx/>
              <a:buAutoNum type="arabicPeriod"/>
            </a:pPr>
            <a:r>
              <a:rPr lang="ru-RU" altLang="ru-RU" sz="2000">
                <a:solidFill>
                  <a:srgbClr val="000099"/>
                </a:solidFill>
                <a:latin typeface="Times New Roman" panose="02020603050405020304" pitchFamily="18" charset="0"/>
                <a:cs typeface="Times New Roman" panose="02020603050405020304" pitchFamily="18" charset="0"/>
              </a:rPr>
              <a:t>Физические наказания смещают понимание ребенком «правильного и неправильного».</a:t>
            </a:r>
          </a:p>
          <a:p>
            <a:pPr algn="just" eaLnBrk="1" hangingPunct="1">
              <a:spcBef>
                <a:spcPct val="0"/>
              </a:spcBef>
              <a:buFontTx/>
              <a:buAutoNum type="arabicPeriod"/>
            </a:pPr>
            <a:r>
              <a:rPr lang="ru-RU" altLang="ru-RU" sz="2000">
                <a:solidFill>
                  <a:srgbClr val="000099"/>
                </a:solidFill>
                <a:latin typeface="Times New Roman" panose="02020603050405020304" pitchFamily="18" charset="0"/>
                <a:cs typeface="Times New Roman" panose="02020603050405020304" pitchFamily="18" charset="0"/>
              </a:rPr>
              <a:t>Если вы бьете ребенка, вы тем самым показываете ему, что бить - это нормально и приемлемо.</a:t>
            </a:r>
          </a:p>
          <a:p>
            <a:pPr algn="just" eaLnBrk="1" hangingPunct="1">
              <a:spcBef>
                <a:spcPct val="0"/>
              </a:spcBef>
              <a:buFontTx/>
              <a:buAutoNum type="arabicPeriod"/>
            </a:pPr>
            <a:r>
              <a:rPr lang="ru-RU" altLang="ru-RU" sz="2000">
                <a:solidFill>
                  <a:srgbClr val="000099"/>
                </a:solidFill>
                <a:latin typeface="Times New Roman" panose="02020603050405020304" pitchFamily="18" charset="0"/>
                <a:cs typeface="Times New Roman" panose="02020603050405020304" pitchFamily="18" charset="0"/>
              </a:rPr>
              <a:t>Физическое насилие травмирует эмоции ребенка.</a:t>
            </a:r>
          </a:p>
          <a:p>
            <a:pPr algn="just" eaLnBrk="1" hangingPunct="1">
              <a:spcBef>
                <a:spcPct val="0"/>
              </a:spcBef>
              <a:buFontTx/>
              <a:buAutoNum type="arabicPeriod"/>
            </a:pPr>
            <a:r>
              <a:rPr lang="ru-RU" altLang="ru-RU" sz="2000">
                <a:solidFill>
                  <a:srgbClr val="000099"/>
                </a:solidFill>
                <a:latin typeface="Times New Roman" panose="02020603050405020304" pitchFamily="18" charset="0"/>
                <a:cs typeface="Times New Roman" panose="02020603050405020304" pitchFamily="18" charset="0"/>
              </a:rPr>
              <a:t>Физическое насилие не учит детей внутреннему контролю.</a:t>
            </a:r>
          </a:p>
          <a:p>
            <a:pPr algn="just" eaLnBrk="1" hangingPunct="1">
              <a:spcBef>
                <a:spcPct val="0"/>
              </a:spcBef>
              <a:buFontTx/>
              <a:buAutoNum type="arabicPeriod"/>
            </a:pPr>
            <a:r>
              <a:rPr lang="ru-RU" altLang="ru-RU" sz="2000">
                <a:solidFill>
                  <a:srgbClr val="000099"/>
                </a:solidFill>
                <a:latin typeface="Times New Roman" panose="02020603050405020304" pitchFamily="18" charset="0"/>
                <a:cs typeface="Times New Roman" panose="02020603050405020304" pitchFamily="18" charset="0"/>
              </a:rPr>
              <a:t>Физическое насилие в любом виде пугает ребенка.</a:t>
            </a:r>
          </a:p>
          <a:p>
            <a:pPr algn="just" eaLnBrk="1" hangingPunct="1">
              <a:spcBef>
                <a:spcPct val="0"/>
              </a:spcBef>
              <a:buFontTx/>
              <a:buAutoNum type="arabicPeriod"/>
            </a:pPr>
            <a:r>
              <a:rPr lang="ru-RU" altLang="ru-RU" sz="2000">
                <a:solidFill>
                  <a:srgbClr val="000099"/>
                </a:solidFill>
                <a:latin typeface="Times New Roman" panose="02020603050405020304" pitchFamily="18" charset="0"/>
                <a:cs typeface="Times New Roman" panose="02020603050405020304" pitchFamily="18" charset="0"/>
              </a:rPr>
              <a:t>Никогда не бейте ребенка, чтобы прекратить то или иное его нежелательное поведение «на людях».</a:t>
            </a:r>
          </a:p>
          <a:p>
            <a:pPr eaLnBrk="1" hangingPunct="1">
              <a:spcBef>
                <a:spcPct val="0"/>
              </a:spcBef>
              <a:buFontTx/>
              <a:buAutoNum type="arabicPeriod"/>
            </a:pPr>
            <a:endParaRPr lang="ru-RU" altLang="ru-RU" sz="2000">
              <a:latin typeface="Times New Roman" panose="02020603050405020304" pitchFamily="18" charset="0"/>
              <a:cs typeface="Times New Roman" panose="02020603050405020304" pitchFamily="18" charset="0"/>
            </a:endParaRPr>
          </a:p>
        </p:txBody>
      </p:sp>
      <p:sp>
        <p:nvSpPr>
          <p:cNvPr id="22529" name="Rectangle 1"/>
          <p:cNvSpPr>
            <a:spLocks noChangeArrowheads="1"/>
          </p:cNvSpPr>
          <p:nvPr/>
        </p:nvSpPr>
        <p:spPr bwMode="auto">
          <a:xfrm>
            <a:off x="214313" y="5429250"/>
            <a:ext cx="871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2400" b="1">
                <a:solidFill>
                  <a:srgbClr val="800000"/>
                </a:solidFill>
                <a:latin typeface="Times New Roman" panose="02020603050405020304" pitchFamily="18" charset="0"/>
                <a:cs typeface="Times New Roman" panose="02020603050405020304" pitchFamily="18" charset="0"/>
              </a:rPr>
              <a:t>Физическое насилие </a:t>
            </a:r>
            <a:r>
              <a:rPr lang="ru-RU" altLang="ru-RU" sz="2400" b="1">
                <a:solidFill>
                  <a:srgbClr val="000099"/>
                </a:solidFill>
                <a:latin typeface="Times New Roman" panose="02020603050405020304" pitchFamily="18" charset="0"/>
                <a:cs typeface="Times New Roman" panose="02020603050405020304" pitchFamily="18" charset="0"/>
              </a:rPr>
              <a:t>– </a:t>
            </a:r>
            <a:r>
              <a:rPr lang="ru-RU" altLang="ru-RU" sz="2400">
                <a:solidFill>
                  <a:srgbClr val="000099"/>
                </a:solidFill>
                <a:latin typeface="Times New Roman" panose="02020603050405020304" pitchFamily="18" charset="0"/>
                <a:cs typeface="Times New Roman" panose="02020603050405020304" pitchFamily="18" charset="0"/>
              </a:rPr>
              <a:t>это действительно физическое нападение (истязание), оно почти всегда сопровождается словесными оскорблениями и психической травмой.</a:t>
            </a:r>
            <a:endParaRPr lang="ru-RU" altLang="ru-RU" sz="240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blinds(vertical)">
                                      <p:cBhvr>
                                        <p:cTn id="7" dur="2000"/>
                                        <p:tgtEl>
                                          <p:spTgt spid="225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2833</Words>
  <Application>Microsoft Office PowerPoint</Application>
  <PresentationFormat>Экран (4:3)</PresentationFormat>
  <Paragraphs>297</Paragraphs>
  <Slides>39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39</vt:i4>
      </vt:variant>
    </vt:vector>
  </HeadingPairs>
  <TitlesOfParts>
    <vt:vector size="44"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Лера Баубатрын</dc:creator>
  <cp:lastModifiedBy>ASUS</cp:lastModifiedBy>
  <cp:revision>34</cp:revision>
  <dcterms:modified xsi:type="dcterms:W3CDTF">2023-10-26T15:02:58Z</dcterms:modified>
</cp:coreProperties>
</file>