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9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77" autoAdjust="0"/>
  </p:normalViewPr>
  <p:slideViewPr>
    <p:cSldViewPr>
      <p:cViewPr varScale="1">
        <p:scale>
          <a:sx n="83" d="100"/>
          <a:sy n="83" d="100"/>
        </p:scale>
        <p:origin x="145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7AA27-862B-4CDA-8573-40218DB699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E774A-2117-4C04-A21D-A1003AA10A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67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 userDrawn="1"/>
        </p:nvSpPr>
        <p:spPr>
          <a:xfrm>
            <a:off x="357188" y="285750"/>
            <a:ext cx="8429625" cy="614362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 userDrawn="1"/>
        </p:nvSpPr>
        <p:spPr>
          <a:xfrm>
            <a:off x="571500" y="500063"/>
            <a:ext cx="8001000" cy="5715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18" descr="209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1" r="7143" b="14516"/>
          <a:stretch>
            <a:fillRect/>
          </a:stretch>
        </p:blipFill>
        <p:spPr bwMode="auto">
          <a:xfrm>
            <a:off x="7000875" y="5000625"/>
            <a:ext cx="19716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9" descr="0021-021-9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286375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0" y="6429375"/>
            <a:ext cx="50006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err="1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  <a:cs typeface="Arial" charset="0"/>
              </a:rPr>
              <a:t>nkard</a:t>
            </a:r>
            <a:endParaRPr lang="ru-RU" sz="1200" dirty="0">
              <a:solidFill>
                <a:srgbClr val="9BBB59">
                  <a:lumMod val="50000"/>
                </a:srgbClr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16C26-5A9A-4158-BDE4-7353E45BCB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71813" y="635793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D2B16-3114-4792-967E-987466F5A9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7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FDB58-2B46-4EB7-81DD-9A9A33FB19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53EDC-A6AA-4CAC-8060-D0F2BD6EAE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28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2A91-02CC-4701-8545-E229F7B701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555B-1AD8-45A4-B59E-A2BAF843F6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97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5A2FB-6C0C-4F5B-B577-74F653CCD1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B0B37-53B4-4DAE-A284-568DDE887D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9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5F61D-CB78-4282-BFAC-D6603C3786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DB0A3-1292-4AC0-A752-B89AF52298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03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66963-703B-424A-844C-964BE6EF0B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6D151-E84F-4A22-965E-4910CF4FAA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32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11811-A4E1-4EE6-B5B2-AA691CD1C8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EA687-B250-4992-9550-BD4F135C5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1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418C7-712B-4D29-B0FF-6228736C74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BEFAD-CA46-4505-BF3E-FD3DED7A9F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48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9750D-2074-42F5-8F2A-0896C3B7A0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E6997-485C-4B3F-A0D7-10841CFF24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99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D83F7-D559-480A-B11C-332958E1E9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0BCE6-32DC-4181-96F9-02812090B2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97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7AA27-862B-4CDA-8573-40218DB699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E774A-2117-4C04-A21D-A1003AA10A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31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 userDrawn="1"/>
        </p:nvSpPr>
        <p:spPr>
          <a:xfrm>
            <a:off x="357188" y="285750"/>
            <a:ext cx="8429625" cy="614362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 userDrawn="1"/>
        </p:nvSpPr>
        <p:spPr>
          <a:xfrm>
            <a:off x="571500" y="500063"/>
            <a:ext cx="8001000" cy="5715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18" descr="209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1" r="7143" b="14516"/>
          <a:stretch>
            <a:fillRect/>
          </a:stretch>
        </p:blipFill>
        <p:spPr bwMode="auto">
          <a:xfrm>
            <a:off x="7000875" y="5000625"/>
            <a:ext cx="19716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9" descr="0021-021-9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286375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0" y="6429375"/>
            <a:ext cx="50006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err="1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  <a:cs typeface="Arial" charset="0"/>
              </a:rPr>
              <a:t>nkard</a:t>
            </a:r>
            <a:endParaRPr lang="ru-RU" sz="1200" dirty="0">
              <a:solidFill>
                <a:srgbClr val="9BBB59">
                  <a:lumMod val="50000"/>
                </a:srgbClr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16C26-5A9A-4158-BDE4-7353E45BCB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71813" y="635793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D2B16-3114-4792-967E-987466F5A9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1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FDB58-2B46-4EB7-81DD-9A9A33FB19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53EDC-A6AA-4CAC-8060-D0F2BD6EAE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69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2A91-02CC-4701-8545-E229F7B701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555B-1AD8-45A4-B59E-A2BAF843F6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13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5A2FB-6C0C-4F5B-B577-74F653CCD1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B0B37-53B4-4DAE-A284-568DDE887D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22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5F61D-CB78-4282-BFAC-D6603C3786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DB0A3-1292-4AC0-A752-B89AF52298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00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66963-703B-424A-844C-964BE6EF0B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6D151-E84F-4A22-965E-4910CF4FAA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3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11811-A4E1-4EE6-B5B2-AA691CD1C8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EA687-B250-4992-9550-BD4F135C5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28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418C7-712B-4D29-B0FF-6228736C74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BEFAD-CA46-4505-BF3E-FD3DED7A9F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13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9750D-2074-42F5-8F2A-0896C3B7A0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E6997-485C-4B3F-A0D7-10841CFF24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8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D83F7-D559-480A-B11C-332958E1E9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0BCE6-32DC-4181-96F9-02812090B2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1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 userDrawn="1"/>
        </p:nvSpPr>
        <p:spPr>
          <a:xfrm>
            <a:off x="7929563" y="6286500"/>
            <a:ext cx="428625" cy="414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кругленный прямоугольник 14"/>
          <p:cNvSpPr/>
          <p:nvPr userDrawn="1"/>
        </p:nvSpPr>
        <p:spPr>
          <a:xfrm>
            <a:off x="500063" y="285750"/>
            <a:ext cx="8143875" cy="621506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 userDrawn="1"/>
        </p:nvSpPr>
        <p:spPr>
          <a:xfrm>
            <a:off x="785813" y="500063"/>
            <a:ext cx="7643812" cy="578643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 descr="list2.JPG"/>
          <p:cNvPicPr>
            <a:picLocks noChangeAspect="1"/>
          </p:cNvPicPr>
          <p:nvPr userDrawn="1"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85786" y="624720"/>
            <a:ext cx="7500990" cy="5590361"/>
          </a:xfrm>
          <a:prstGeom prst="roundRect">
            <a:avLst/>
          </a:prstGeom>
        </p:spPr>
      </p:pic>
      <p:pic>
        <p:nvPicPr>
          <p:cNvPr id="1030" name="Рисунок 21" descr="18.jp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4429125"/>
            <a:ext cx="1143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 userDrawn="1"/>
        </p:nvSpPr>
        <p:spPr>
          <a:xfrm>
            <a:off x="1714480" y="1000108"/>
            <a:ext cx="25378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3+1=???</a:t>
            </a:r>
          </a:p>
        </p:txBody>
      </p:sp>
      <p:sp>
        <p:nvSpPr>
          <p:cNvPr id="25" name="Выноска-облако 24"/>
          <p:cNvSpPr/>
          <p:nvPr userDrawn="1"/>
        </p:nvSpPr>
        <p:spPr>
          <a:xfrm>
            <a:off x="1500188" y="642938"/>
            <a:ext cx="2928937" cy="2000250"/>
          </a:xfrm>
          <a:prstGeom prst="cloudCallout">
            <a:avLst>
              <a:gd name="adj1" fmla="val -41946"/>
              <a:gd name="adj2" fmla="val 92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33" name="Рисунок 27" descr="0_8d545_bd1c247e_orig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4429125"/>
            <a:ext cx="22860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Рисунок 22" descr="0_8f94c_e85fa2cf_orig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00438"/>
            <a:ext cx="33575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794B83-CC1C-413D-9BF0-0F6ADBCF49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71813" y="19288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611E58-167B-4198-B419-1DA15F4AB7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0" y="6429375"/>
            <a:ext cx="50006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err="1">
                <a:solidFill>
                  <a:srgbClr val="4BACC6">
                    <a:lumMod val="75000"/>
                  </a:srgbClr>
                </a:solidFill>
                <a:latin typeface="Monotype Corsiva" pitchFamily="66" charset="0"/>
                <a:cs typeface="Arial" charset="0"/>
              </a:rPr>
              <a:t>nkard</a:t>
            </a:r>
            <a:endParaRPr lang="ru-RU" sz="1200" dirty="0">
              <a:solidFill>
                <a:srgbClr val="4BACC6">
                  <a:lumMod val="75000"/>
                </a:srgbClr>
              </a:solidFill>
              <a:latin typeface="Monotype Corsiva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97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 userDrawn="1"/>
        </p:nvSpPr>
        <p:spPr>
          <a:xfrm>
            <a:off x="7929563" y="6286500"/>
            <a:ext cx="428625" cy="414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кругленный прямоугольник 14"/>
          <p:cNvSpPr/>
          <p:nvPr userDrawn="1"/>
        </p:nvSpPr>
        <p:spPr>
          <a:xfrm>
            <a:off x="500063" y="285750"/>
            <a:ext cx="8143875" cy="621506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 userDrawn="1"/>
        </p:nvSpPr>
        <p:spPr>
          <a:xfrm>
            <a:off x="785813" y="500063"/>
            <a:ext cx="7643812" cy="578643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 descr="list2.JPG"/>
          <p:cNvPicPr>
            <a:picLocks noChangeAspect="1"/>
          </p:cNvPicPr>
          <p:nvPr userDrawn="1"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85786" y="624720"/>
            <a:ext cx="7500990" cy="5590361"/>
          </a:xfrm>
          <a:prstGeom prst="roundRect">
            <a:avLst/>
          </a:prstGeom>
        </p:spPr>
      </p:pic>
      <p:pic>
        <p:nvPicPr>
          <p:cNvPr id="1030" name="Рисунок 21" descr="18.jp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4429125"/>
            <a:ext cx="1143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 userDrawn="1"/>
        </p:nvSpPr>
        <p:spPr>
          <a:xfrm>
            <a:off x="1714480" y="1000108"/>
            <a:ext cx="25378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3+1=???</a:t>
            </a:r>
          </a:p>
        </p:txBody>
      </p:sp>
      <p:sp>
        <p:nvSpPr>
          <p:cNvPr id="25" name="Выноска-облако 24"/>
          <p:cNvSpPr/>
          <p:nvPr userDrawn="1"/>
        </p:nvSpPr>
        <p:spPr>
          <a:xfrm>
            <a:off x="1500188" y="642938"/>
            <a:ext cx="2928937" cy="2000250"/>
          </a:xfrm>
          <a:prstGeom prst="cloudCallout">
            <a:avLst>
              <a:gd name="adj1" fmla="val -41946"/>
              <a:gd name="adj2" fmla="val 92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33" name="Рисунок 27" descr="0_8d545_bd1c247e_orig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4429125"/>
            <a:ext cx="22860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Рисунок 22" descr="0_8f94c_e85fa2cf_orig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00438"/>
            <a:ext cx="33575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794B83-CC1C-413D-9BF0-0F6ADBCF49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71813" y="19288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611E58-167B-4198-B419-1DA15F4AB7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0" y="6429375"/>
            <a:ext cx="50006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err="1">
                <a:solidFill>
                  <a:srgbClr val="4BACC6">
                    <a:lumMod val="75000"/>
                  </a:srgbClr>
                </a:solidFill>
                <a:latin typeface="Monotype Corsiva" pitchFamily="66" charset="0"/>
                <a:cs typeface="Arial" charset="0"/>
              </a:rPr>
              <a:t>nkard</a:t>
            </a:r>
            <a:endParaRPr lang="ru-RU" sz="1200" dirty="0">
              <a:solidFill>
                <a:srgbClr val="4BACC6">
                  <a:lumMod val="75000"/>
                </a:srgbClr>
              </a:solidFill>
              <a:latin typeface="Monotype Corsiva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483768" y="2924944"/>
            <a:ext cx="6046440" cy="2000264"/>
          </a:xfrm>
        </p:spPr>
        <p:txBody>
          <a:bodyPr/>
          <a:lstStyle/>
          <a:p>
            <a:pPr eaLnBrk="1" hangingPunct="1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«Игровая деятельность на уроках математики </a:t>
            </a:r>
            <a:br>
              <a:rPr lang="ru-RU" sz="4000" b="1" dirty="0" smtClean="0"/>
            </a:br>
            <a:r>
              <a:rPr lang="ru-RU" sz="4000" b="1" dirty="0" smtClean="0"/>
              <a:t>в 1 классе»</a:t>
            </a:r>
            <a:br>
              <a:rPr lang="ru-RU" sz="4000" b="1" dirty="0" smtClean="0"/>
            </a:br>
            <a:r>
              <a:rPr lang="ru-RU" sz="4000" b="1" dirty="0" smtClean="0"/>
              <a:t> </a:t>
            </a:r>
            <a:br>
              <a:rPr lang="ru-RU" sz="4000" b="1" dirty="0" smtClean="0"/>
            </a:br>
            <a:r>
              <a:rPr lang="ru-RU" sz="2800" b="1" dirty="0" smtClean="0"/>
              <a:t>Подготовила: Шумейко О. А.  </a:t>
            </a:r>
            <a:br>
              <a:rPr lang="ru-RU" sz="2800" b="1" dirty="0" smtClean="0"/>
            </a:br>
            <a:r>
              <a:rPr lang="ru-RU" sz="2800" b="1" dirty="0" smtClean="0"/>
              <a:t>учитель начальных классов МБОУ «СШ № 16»</a:t>
            </a:r>
            <a:br>
              <a:rPr lang="ru-RU" sz="28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     </a:t>
            </a:r>
            <a:br>
              <a:rPr lang="ru-RU" sz="4000" b="1" dirty="0" smtClean="0"/>
            </a:br>
            <a:r>
              <a:rPr lang="ru-RU" sz="4000" b="1" dirty="0"/>
              <a:t> </a:t>
            </a:r>
            <a:r>
              <a:rPr lang="ru-RU" sz="4000" b="1" dirty="0" smtClean="0"/>
              <a:t>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 rot="20989015">
            <a:off x="1523864" y="1106240"/>
            <a:ext cx="286354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Эх, математика!!!</a:t>
            </a:r>
          </a:p>
        </p:txBody>
      </p:sp>
    </p:spTree>
    <p:extLst>
      <p:ext uri="{BB962C8B-B14F-4D97-AF65-F5344CB8AC3E}">
        <p14:creationId xmlns:p14="http://schemas.microsoft.com/office/powerpoint/2010/main" val="182173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5400" b="1" dirty="0">
                <a:ea typeface="Calibri"/>
                <a:cs typeface="Times New Roman"/>
              </a:rPr>
              <a:t>"</a:t>
            </a:r>
            <a:r>
              <a:rPr lang="ru-RU" sz="5400" b="1" dirty="0">
                <a:latin typeface="Times New Roman" pitchFamily="18" charset="0"/>
                <a:ea typeface="Calibri"/>
                <a:cs typeface="Times New Roman" pitchFamily="18" charset="0"/>
              </a:rPr>
              <a:t>Математика - это язык, на котором говорят все точные науки". </a:t>
            </a:r>
            <a:endParaRPr lang="ru-RU" sz="5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( </a:t>
            </a:r>
            <a:r>
              <a:rPr lang="ru-RU" sz="5400" b="1" dirty="0" err="1">
                <a:latin typeface="Times New Roman" pitchFamily="18" charset="0"/>
                <a:ea typeface="Calibri"/>
                <a:cs typeface="Times New Roman" pitchFamily="18" charset="0"/>
              </a:rPr>
              <a:t>Н.И.Лобачевский</a:t>
            </a:r>
            <a:r>
              <a:rPr lang="ru-RU" sz="5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132857"/>
            <a:ext cx="822960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3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познавательной активности на уроках математики.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Задачи: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формировать коммуникативные УУД, а именно: договариваться, сотрудничать в группе, классе,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создать дружескую обстановку между учащимися начальных классов.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«РАЗМИНКА»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называется математический текст, в конце которого есть вопрос? (задача)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Знак, с помощью которого выполняется уменьшение числа на несколько единиц. (-)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Число меньше 10 на 2. (8)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Действие, выполняемое при увеличении числа на несколько единиц. (сложение)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6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/>
              <a:t>«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ВЕСЁЛЫЕ ЗАДАЧИ</a:t>
            </a:r>
            <a:r>
              <a:rPr lang="ru-RU" sz="5400" b="1" dirty="0"/>
              <a:t>»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Волк пригласил на свой день рождения </a:t>
            </a: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2-х</a:t>
            </a:r>
            <a:r>
              <a:rPr lang="ru-RU" sz="4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поросят, 7 козлят и Красную Шапочку. Сколько аппетитных гостей пригласил волк на свой день рождения?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/>
              <a:t>«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ВЕСЁЛЫЕ ЗАДАЧИ</a:t>
            </a:r>
            <a:r>
              <a:rPr lang="ru-RU" sz="5400" b="1" dirty="0" smtClean="0"/>
              <a:t>» 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effectLst/>
                <a:latin typeface="Times New Roman"/>
                <a:ea typeface="Calibri"/>
              </a:rPr>
              <a:t>Росли в саду Кощея золотые и серебряные яблоки. Всего 10. Кощей сорвал 9. Сколько осталось </a:t>
            </a:r>
            <a:r>
              <a:rPr lang="ru-RU" sz="4800" dirty="0" err="1" smtClean="0">
                <a:effectLst/>
                <a:latin typeface="Times New Roman"/>
                <a:ea typeface="Calibri"/>
              </a:rPr>
              <a:t>молодильных</a:t>
            </a:r>
            <a:r>
              <a:rPr lang="ru-RU" sz="4800" dirty="0" smtClean="0">
                <a:effectLst/>
                <a:latin typeface="Times New Roman"/>
                <a:ea typeface="Calibri"/>
              </a:rPr>
              <a:t> яблок?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42229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/>
              <a:t>«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РЕШИ РЕБУСЫ</a:t>
            </a:r>
            <a:r>
              <a:rPr lang="ru-RU" sz="6000" b="1" dirty="0"/>
              <a:t>» 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ПО100ВОЙ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РАС100ЯНИЕ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КО100ЧКА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7 Я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ЛИ100К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ПРО100Р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8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/>
              <a:t>«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ИГРА МОЛЧАНКА</a:t>
            </a:r>
            <a:r>
              <a:rPr lang="ru-RU" sz="5400" b="1" dirty="0" smtClean="0"/>
              <a:t>»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7"/>
            <a:ext cx="8229600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b="1" dirty="0" smtClean="0">
                <a:effectLst/>
                <a:latin typeface="Times New Roman"/>
                <a:ea typeface="Calibri"/>
              </a:rPr>
              <a:t>1+9-9+7+2-4+3+1</a:t>
            </a:r>
            <a:r>
              <a:rPr lang="ru-RU" sz="6000" b="1" dirty="0" smtClean="0">
                <a:effectLst/>
                <a:latin typeface="Times New Roman"/>
                <a:ea typeface="Calibri"/>
              </a:rPr>
              <a:t> 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9262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/>
          <a:lstStyle/>
          <a:p>
            <a:r>
              <a:rPr lang="ru-RU" b="1" dirty="0" smtClean="0">
                <a:effectLst/>
                <a:latin typeface="Times New Roman"/>
                <a:ea typeface="Calibri"/>
              </a:rPr>
              <a:t>«ЛИТЕРАТУРНАЯ ГОСТИННАЯ»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500438"/>
            <a:ext cx="4176122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214422"/>
            <a:ext cx="177958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Картинки по запросу трое из простоквашин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9224" y="1857364"/>
            <a:ext cx="3321867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49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/>
          <a:lstStyle/>
          <a:p>
            <a:r>
              <a:rPr lang="ru-RU" b="1" dirty="0" smtClean="0">
                <a:effectLst/>
                <a:latin typeface="Times New Roman"/>
                <a:ea typeface="Calibri"/>
              </a:rPr>
              <a:t>«</a:t>
            </a:r>
            <a:r>
              <a:rPr lang="ru-RU" b="1" dirty="0" smtClean="0">
                <a:latin typeface="Times New Roman"/>
                <a:ea typeface="Calibri"/>
              </a:rPr>
              <a:t>ЗАНИМАТЕЛЬНЫЕ</a:t>
            </a:r>
            <a:r>
              <a:rPr lang="ru-RU" b="1" dirty="0" smtClean="0">
                <a:effectLst/>
                <a:latin typeface="Times New Roman"/>
                <a:ea typeface="Calibri"/>
              </a:rPr>
              <a:t> ЗАДАЧИ»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Горело 5 свечей, одна потухла, сколько свечей осталось? (5)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Бабушка в корзине несла 5 яиц, а дно упало, сколько яиц осталось? (0)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7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154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Тема Office</vt:lpstr>
      <vt:lpstr>1_Тема Office</vt:lpstr>
      <vt:lpstr>2_Тема Office</vt:lpstr>
      <vt:lpstr> «Игровая деятельность на уроках математики  в 1 классе»   Подготовила: Шумейко О. А.   учитель начальных классов МБОУ «СШ № 16»                        </vt:lpstr>
      <vt:lpstr>Презентация PowerPoint</vt:lpstr>
      <vt:lpstr>«РАЗМИНКА»</vt:lpstr>
      <vt:lpstr>«ВЕСЁЛЫЕ ЗАДАЧИ»</vt:lpstr>
      <vt:lpstr>«ВЕСЁЛЫЕ ЗАДАЧИ» </vt:lpstr>
      <vt:lpstr>«РЕШИ РЕБУСЫ» </vt:lpstr>
      <vt:lpstr>«ИГРА МОЛЧАНКА»</vt:lpstr>
      <vt:lpstr>«ЛИТЕРАТУРНАЯ ГОСТИННАЯ»</vt:lpstr>
      <vt:lpstr>«ЗАНИМАТЕЛЬНЫЕ ЗАДАЧИ»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Математику уже затем следует учить, что она ум в порядок приводит«                       (М.В.Ломоносов).</dc:title>
  <cp:lastModifiedBy>user01</cp:lastModifiedBy>
  <cp:revision>9</cp:revision>
  <dcterms:modified xsi:type="dcterms:W3CDTF">2018-02-28T10:15:54Z</dcterms:modified>
</cp:coreProperties>
</file>