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charts/style2.xml" ContentType="application/vnd.ms-office.chartstyle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4" r:id="rId1"/>
  </p:sldMasterIdLst>
  <p:sldIdLst>
    <p:sldId id="256" r:id="rId2"/>
    <p:sldId id="264" r:id="rId3"/>
    <p:sldId id="265" r:id="rId4"/>
    <p:sldId id="268" r:id="rId5"/>
    <p:sldId id="267" r:id="rId6"/>
    <p:sldId id="269" r:id="rId7"/>
    <p:sldId id="258" r:id="rId8"/>
    <p:sldId id="259" r:id="rId9"/>
    <p:sldId id="260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-1229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2000" b="1" dirty="0" smtClean="0"/>
              <a:t>Итоги</a:t>
            </a:r>
            <a:r>
              <a:rPr lang="ru-RU" sz="2000" b="1" baseline="0" dirty="0" smtClean="0"/>
              <a:t> изучения мотивов обучения </a:t>
            </a:r>
          </a:p>
          <a:p>
            <a:pPr algn="ctr">
              <a:defRPr sz="1862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2000" b="1" baseline="0" dirty="0" smtClean="0"/>
              <a:t>учащихся 3 класса и их родителей</a:t>
            </a:r>
            <a:endParaRPr lang="ru-RU" sz="2000" b="1" dirty="0"/>
          </a:p>
        </c:rich>
      </c:tx>
      <c:layout>
        <c:manualLayout>
          <c:xMode val="edge"/>
          <c:yMode val="edge"/>
          <c:x val="0.24349497121502334"/>
          <c:y val="4.2912100577371989E-3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4.7098449754206496E-2"/>
          <c:y val="8.3593596099893863E-2"/>
          <c:w val="0.93606703247097778"/>
          <c:h val="0.7991964207576317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4"/>
              <c:layout>
                <c:manualLayout>
                  <c:x val="-1.3773696361213561E-2"/>
                  <c:y val="7.8672051226697066E-17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7547392722427209E-2"/>
                  <c:y val="1.9310635649359267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Лист1!$B$2:$B$15</c:f>
              <c:numCache>
                <c:formatCode>0.0</c:formatCode>
                <c:ptCount val="14"/>
                <c:pt idx="0" formatCode="General">
                  <c:v>70</c:v>
                </c:pt>
                <c:pt idx="1">
                  <c:v>7.7</c:v>
                </c:pt>
                <c:pt idx="2" formatCode="General">
                  <c:v>19</c:v>
                </c:pt>
                <c:pt idx="3" formatCode="General">
                  <c:v>11.5</c:v>
                </c:pt>
                <c:pt idx="4" formatCode="General">
                  <c:v>15.4</c:v>
                </c:pt>
                <c:pt idx="5" formatCode="General">
                  <c:v>11.5</c:v>
                </c:pt>
                <c:pt idx="6" formatCode="General">
                  <c:v>7.7</c:v>
                </c:pt>
                <c:pt idx="7" formatCode="General">
                  <c:v>70</c:v>
                </c:pt>
                <c:pt idx="8" formatCode="General">
                  <c:v>54</c:v>
                </c:pt>
                <c:pt idx="9" formatCode="General">
                  <c:v>19</c:v>
                </c:pt>
                <c:pt idx="10" formatCode="General">
                  <c:v>11.5</c:v>
                </c:pt>
                <c:pt idx="11" formatCode="General">
                  <c:v>27</c:v>
                </c:pt>
                <c:pt idx="12" formatCode="General">
                  <c:v>11.5</c:v>
                </c:pt>
                <c:pt idx="13" formatCode="General">
                  <c:v>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Родители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4"/>
              <c:layout>
                <c:manualLayout>
                  <c:x val="1.2243285654412083E-2"/>
                  <c:y val="7.8672051226697066E-17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3669035549633186E-2"/>
                  <c:y val="-6.4368785497864777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79</c:v>
                </c:pt>
                <c:pt idx="1">
                  <c:v>10.5</c:v>
                </c:pt>
                <c:pt idx="2">
                  <c:v>26</c:v>
                </c:pt>
                <c:pt idx="3">
                  <c:v>5.3</c:v>
                </c:pt>
                <c:pt idx="4">
                  <c:v>15.8</c:v>
                </c:pt>
                <c:pt idx="5">
                  <c:v>10.5</c:v>
                </c:pt>
                <c:pt idx="6">
                  <c:v>5.3</c:v>
                </c:pt>
                <c:pt idx="7">
                  <c:v>68</c:v>
                </c:pt>
                <c:pt idx="8">
                  <c:v>42</c:v>
                </c:pt>
                <c:pt idx="9">
                  <c:v>15.8</c:v>
                </c:pt>
                <c:pt idx="10">
                  <c:v>0</c:v>
                </c:pt>
                <c:pt idx="11">
                  <c:v>47</c:v>
                </c:pt>
                <c:pt idx="12">
                  <c:v>42</c:v>
                </c:pt>
                <c:pt idx="13">
                  <c:v>15.8</c:v>
                </c:pt>
              </c:numCache>
            </c:numRef>
          </c:val>
        </c:ser>
        <c:dLbls>
          <c:showVal val="1"/>
        </c:dLbls>
        <c:gapWidth val="219"/>
        <c:overlap val="-27"/>
        <c:axId val="83542784"/>
        <c:axId val="83544320"/>
      </c:barChart>
      <c:catAx>
        <c:axId val="835427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544320"/>
        <c:crosses val="autoZero"/>
        <c:auto val="1"/>
        <c:lblAlgn val="ctr"/>
        <c:lblOffset val="100"/>
      </c:catAx>
      <c:valAx>
        <c:axId val="835443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542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cap="none" spc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изучения мотивов обучения учащихся </a:t>
            </a: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класса и их родителей</a:t>
            </a:r>
          </a:p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16</c:v>
                </c:pt>
                <c:pt idx="1">
                  <c:v>9.4</c:v>
                </c:pt>
                <c:pt idx="2">
                  <c:v>69</c:v>
                </c:pt>
                <c:pt idx="3">
                  <c:v>25</c:v>
                </c:pt>
                <c:pt idx="4">
                  <c:v>0</c:v>
                </c:pt>
                <c:pt idx="5">
                  <c:v>6.25</c:v>
                </c:pt>
                <c:pt idx="6">
                  <c:v>12.5</c:v>
                </c:pt>
                <c:pt idx="7">
                  <c:v>41</c:v>
                </c:pt>
                <c:pt idx="8">
                  <c:v>19</c:v>
                </c:pt>
                <c:pt idx="9">
                  <c:v>47</c:v>
                </c:pt>
                <c:pt idx="10">
                  <c:v>47</c:v>
                </c:pt>
                <c:pt idx="11">
                  <c:v>34</c:v>
                </c:pt>
                <c:pt idx="12">
                  <c:v>3</c:v>
                </c:pt>
                <c:pt idx="13">
                  <c:v>9.4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Родители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12</c:v>
                </c:pt>
                <c:pt idx="1">
                  <c:v>16</c:v>
                </c:pt>
                <c:pt idx="2">
                  <c:v>64</c:v>
                </c:pt>
                <c:pt idx="3">
                  <c:v>24</c:v>
                </c:pt>
                <c:pt idx="4">
                  <c:v>8</c:v>
                </c:pt>
                <c:pt idx="5">
                  <c:v>12</c:v>
                </c:pt>
                <c:pt idx="6">
                  <c:v>8</c:v>
                </c:pt>
                <c:pt idx="7">
                  <c:v>48</c:v>
                </c:pt>
                <c:pt idx="8">
                  <c:v>28</c:v>
                </c:pt>
                <c:pt idx="9">
                  <c:v>40</c:v>
                </c:pt>
                <c:pt idx="10">
                  <c:v>48</c:v>
                </c:pt>
                <c:pt idx="11">
                  <c:v>32</c:v>
                </c:pt>
                <c:pt idx="12">
                  <c:v>4</c:v>
                </c:pt>
                <c:pt idx="13">
                  <c:v>8</c:v>
                </c:pt>
              </c:numCache>
            </c:numRef>
          </c:val>
        </c:ser>
        <c:dLbls>
          <c:showVal val="1"/>
        </c:dLbls>
        <c:gapWidth val="219"/>
        <c:overlap val="-27"/>
        <c:axId val="136363392"/>
        <c:axId val="60494976"/>
      </c:barChart>
      <c:catAx>
        <c:axId val="1363633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494976"/>
        <c:crosses val="autoZero"/>
        <c:auto val="1"/>
        <c:lblAlgn val="ctr"/>
        <c:lblOffset val="100"/>
      </c:catAx>
      <c:valAx>
        <c:axId val="6049497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363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</a:t>
            </a:r>
            <a:r>
              <a:rPr lang="ru-RU" sz="20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проведения изучения обучения</a:t>
            </a:r>
          </a:p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учащихся 10 класса и их родителей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22322983861489964"/>
          <c:y val="0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5.0295392763404494E-2"/>
          <c:y val="5.7305131324325784E-2"/>
          <c:w val="0.93333555961754777"/>
          <c:h val="0.8309986910529459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39</c:v>
                </c:pt>
                <c:pt idx="1">
                  <c:v>4.3</c:v>
                </c:pt>
                <c:pt idx="2">
                  <c:v>65</c:v>
                </c:pt>
                <c:pt idx="3">
                  <c:v>13</c:v>
                </c:pt>
                <c:pt idx="4">
                  <c:v>0</c:v>
                </c:pt>
                <c:pt idx="5">
                  <c:v>0</c:v>
                </c:pt>
                <c:pt idx="6">
                  <c:v>13</c:v>
                </c:pt>
                <c:pt idx="7">
                  <c:v>52</c:v>
                </c:pt>
                <c:pt idx="8">
                  <c:v>8.7000000000000011</c:v>
                </c:pt>
                <c:pt idx="9">
                  <c:v>65</c:v>
                </c:pt>
                <c:pt idx="10">
                  <c:v>30</c:v>
                </c:pt>
                <c:pt idx="11">
                  <c:v>52</c:v>
                </c:pt>
                <c:pt idx="12">
                  <c:v>4.3</c:v>
                </c:pt>
                <c:pt idx="1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Родители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3"/>
              <c:layout>
                <c:manualLayout>
                  <c:x val="1.414750005319238E-2"/>
                  <c:y val="0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50</c:v>
                </c:pt>
                <c:pt idx="1">
                  <c:v>6.25</c:v>
                </c:pt>
                <c:pt idx="2">
                  <c:v>75</c:v>
                </c:pt>
                <c:pt idx="3">
                  <c:v>12.5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69</c:v>
                </c:pt>
                <c:pt idx="8">
                  <c:v>0</c:v>
                </c:pt>
                <c:pt idx="9">
                  <c:v>43</c:v>
                </c:pt>
                <c:pt idx="10">
                  <c:v>31</c:v>
                </c:pt>
                <c:pt idx="11">
                  <c:v>94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dLbls>
          <c:showVal val="1"/>
        </c:dLbls>
        <c:gapWidth val="219"/>
        <c:overlap val="-27"/>
        <c:axId val="136366720"/>
        <c:axId val="136577408"/>
      </c:barChart>
      <c:catAx>
        <c:axId val="1363667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577408"/>
        <c:crosses val="autoZero"/>
        <c:auto val="1"/>
        <c:lblAlgn val="ctr"/>
        <c:lblOffset val="100"/>
      </c:catAx>
      <c:valAx>
        <c:axId val="1365774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366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5FCB-A1C8-4435-B00C-F13CB5F77194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38FE-46BE-4860-9F2D-C353B526836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4" descr="http://www.playcast.ru/uploads/2014/03/18/7897637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30" y="-76200"/>
            <a:ext cx="2675720" cy="316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flatcast.web.tr/images/imported/2014/01/56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201573" flipH="1">
            <a:off x="6018061" y="3426857"/>
            <a:ext cx="2999614" cy="351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6676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5FCB-A1C8-4435-B00C-F13CB5F77194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38FE-46BE-4860-9F2D-C353B5268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1628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5FCB-A1C8-4435-B00C-F13CB5F77194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38FE-46BE-4860-9F2D-C353B5268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6740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5FCB-A1C8-4435-B00C-F13CB5F77194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38FE-46BE-4860-9F2D-C353B526836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Picture 4" descr="http://img-fotki.yandex.ru/get/6511/16969765.4c/0_69076_6cb9a934_orig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68000" contras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456" r="46743"/>
          <a:stretch/>
        </p:blipFill>
        <p:spPr bwMode="auto">
          <a:xfrm>
            <a:off x="6570134" y="-108920"/>
            <a:ext cx="2504856" cy="53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playcast.ru/uploads/2014/03/18/7897637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919107">
            <a:off x="6333361" y="3702708"/>
            <a:ext cx="2675720" cy="316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playcast.ru/uploads/2014/03/18/7897637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47961">
            <a:off x="136765" y="-53259"/>
            <a:ext cx="2675720" cy="316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5926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5FCB-A1C8-4435-B00C-F13CB5F77194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38FE-46BE-4860-9F2D-C353B526836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4" descr="http://www.playcast.ru/uploads/2014/03/18/7897637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919107">
            <a:off x="6333361" y="3702708"/>
            <a:ext cx="2675720" cy="316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0150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5FCB-A1C8-4435-B00C-F13CB5F77194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38FE-46BE-4860-9F2D-C353B526836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https://img-fotki.yandex.ru/get/51/132297003.db/0_1375e5_89c17fd9_orig.pn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4699" y="434446"/>
            <a:ext cx="5441951" cy="610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playcast.ru/uploads/2014/03/18/7897637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924056">
            <a:off x="5358710" y="3211436"/>
            <a:ext cx="1878145" cy="222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0058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5FCB-A1C8-4435-B00C-F13CB5F77194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38FE-46BE-4860-9F2D-C353B5268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8157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5FCB-A1C8-4435-B00C-F13CB5F77194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38FE-46BE-4860-9F2D-C353B5268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304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5FCB-A1C8-4435-B00C-F13CB5F77194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38FE-46BE-4860-9F2D-C353B5268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293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5FCB-A1C8-4435-B00C-F13CB5F77194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38FE-46BE-4860-9F2D-C353B526836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2" descr="http://www.clipartkid.com/images/276/lined-paper-clip-art-at-clker-com-vector-clip-art-online-royalty-IsxFnz-clipart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181" y="379821"/>
            <a:ext cx="8737686" cy="622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5196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5FCB-A1C8-4435-B00C-F13CB5F77194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38FE-46BE-4860-9F2D-C353B5268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8509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5FCB-A1C8-4435-B00C-F13CB5F77194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38FE-46BE-4860-9F2D-C353B5268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8522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C5FCB-A1C8-4435-B00C-F13CB5F77194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038FE-46BE-4860-9F2D-C353B526836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4" descr="http://img-fotki.yandex.ru/get/6511/16969765.4c/0_69076_6cb9a934_orig.png"/>
          <p:cNvPicPr>
            <a:picLocks noChangeAspect="1" noChangeArrowheads="1"/>
          </p:cNvPicPr>
          <p:nvPr userDrawn="1"/>
        </p:nvPicPr>
        <p:blipFill rotWithShape="1">
          <a:blip r:embed="rId1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rightnessContrast bright="68000" contras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40" r="-1"/>
          <a:stretch/>
        </p:blipFill>
        <p:spPr bwMode="auto">
          <a:xfrm>
            <a:off x="50800" y="6484572"/>
            <a:ext cx="6519333" cy="53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img-fotki.yandex.ru/get/6511/16969765.4c/0_69076_6cb9a934_orig.png"/>
          <p:cNvPicPr>
            <a:picLocks noChangeAspect="1" noChangeArrowheads="1"/>
          </p:cNvPicPr>
          <p:nvPr userDrawn="1"/>
        </p:nvPicPr>
        <p:blipFill rotWithShape="1">
          <a:blip r:embed="rId1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rightnessContrast bright="68000" contras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33" r="-1"/>
          <a:stretch/>
        </p:blipFill>
        <p:spPr bwMode="auto">
          <a:xfrm>
            <a:off x="76200" y="-111861"/>
            <a:ext cx="6493933" cy="53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img-fotki.yandex.ru/get/6511/16969765.4c/0_69076_6cb9a934_orig.png"/>
          <p:cNvPicPr>
            <a:picLocks noChangeAspect="1" noChangeArrowheads="1"/>
          </p:cNvPicPr>
          <p:nvPr userDrawn="1"/>
        </p:nvPicPr>
        <p:blipFill rotWithShape="1">
          <a:blip r:embed="rId1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rightnessContrast bright="68000" contras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456" r="46842"/>
          <a:stretch/>
        </p:blipFill>
        <p:spPr bwMode="auto">
          <a:xfrm>
            <a:off x="6570134" y="6484571"/>
            <a:ext cx="2496228" cy="53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img-fotki.yandex.ru/get/6511/16969765.4c/0_69076_6cb9a934_orig.png"/>
          <p:cNvPicPr>
            <a:picLocks noChangeAspect="1" noChangeArrowheads="1"/>
          </p:cNvPicPr>
          <p:nvPr userDrawn="1"/>
        </p:nvPicPr>
        <p:blipFill rotWithShape="1">
          <a:blip r:embed="rId1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rightnessContrast bright="68000" contras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456" r="46743"/>
          <a:stretch/>
        </p:blipFill>
        <p:spPr bwMode="auto">
          <a:xfrm>
            <a:off x="6570134" y="-108920"/>
            <a:ext cx="2504856" cy="53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img-fotki.yandex.ru/get/6511/16969765.4c/0_69076_6cb9a934_orig.png"/>
          <p:cNvPicPr>
            <a:picLocks noChangeAspect="1" noChangeArrowheads="1"/>
          </p:cNvPicPr>
          <p:nvPr userDrawn="1"/>
        </p:nvPicPr>
        <p:blipFill rotWithShape="1">
          <a:blip r:embed="rId1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rightnessContrast bright="68000" contras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456"/>
          <a:stretch/>
        </p:blipFill>
        <p:spPr bwMode="auto">
          <a:xfrm rot="5400000">
            <a:off x="5691775" y="3185527"/>
            <a:ext cx="6570133" cy="53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img-fotki.yandex.ru/get/6511/16969765.4c/0_69076_6cb9a934_orig.png"/>
          <p:cNvPicPr>
            <a:picLocks noChangeAspect="1" noChangeArrowheads="1"/>
          </p:cNvPicPr>
          <p:nvPr userDrawn="1"/>
        </p:nvPicPr>
        <p:blipFill rotWithShape="1">
          <a:blip r:embed="rId1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rightnessContrast bright="68000" contras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456"/>
          <a:stretch/>
        </p:blipFill>
        <p:spPr bwMode="auto">
          <a:xfrm rot="5400000">
            <a:off x="-3195052" y="3173205"/>
            <a:ext cx="6570133" cy="53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61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827828" y="1122629"/>
            <a:ext cx="7886700" cy="94641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88943" y="6055206"/>
            <a:ext cx="18285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http://pedsovet.su/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04108" y="595744"/>
            <a:ext cx="6026727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Педагогический совет</a:t>
            </a:r>
          </a:p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«Как мотивировать учащихся к учению?»</a:t>
            </a:r>
          </a:p>
          <a:p>
            <a:pPr algn="ctr"/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Возрастные особенности мотивации учения у учащихся»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Доклад педагога-психолога </a:t>
            </a:r>
          </a:p>
          <a:p>
            <a:pPr algn="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МБОУ «СШ № 16»</a:t>
            </a:r>
          </a:p>
          <a:p>
            <a:pPr algn="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Кислой Татьяны Александровны</a:t>
            </a:r>
          </a:p>
          <a:p>
            <a:pPr algn="ctr"/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427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03456"/>
          </a:xfrm>
        </p:spPr>
        <p:txBody>
          <a:bodyPr/>
          <a:lstStyle/>
          <a:p>
            <a:pPr algn="ctr"/>
            <a:r>
              <a:rPr lang="ru-RU" dirty="0" smtClean="0"/>
              <a:t>Рекомендации педагогам по развитию мотивации у учащихся: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454727"/>
            <a:ext cx="7886700" cy="472223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заботиться о создании общей положительной атмосферы на уроке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создавать ситуации успеха в учебной деятельности,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использовать интерес учеников к наглядности;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целенаправленно эмоционально стимулировать детей на уроке, 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При развитии мотива достижения ориентируйте учеников на самооценку деятельности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помогайте ученикам увидеть связь между их усилиями и результатами труда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не допускать учебных перегрузок, переутомления и одновременно низкой плотности режима работы 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стимулировать познавательный интерес многообразием приемов занимательности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использовать проблемно-поисковые методы обучения.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0326"/>
            <a:ext cx="8229600" cy="863023"/>
          </a:xfrm>
        </p:spPr>
        <p:txBody>
          <a:bodyPr>
            <a:noAutofit/>
          </a:bodyPr>
          <a:lstStyle/>
          <a:p>
            <a:pPr algn="just"/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Учебная мотивация</a:t>
            </a:r>
            <a:r>
              <a:rPr lang="ru-RU" altLang="ru-RU" sz="2000" dirty="0" smtClean="0">
                <a:solidFill>
                  <a:schemeClr val="accent5">
                    <a:lumMod val="50000"/>
                  </a:schemeClr>
                </a:solidFill>
              </a:rPr>
              <a:t> – проявляемая учащимися мотивированная активность при достижении целей учения. Наиболее значимыми для учащихся являются следующие мотивы</a:t>
            </a:r>
            <a:r>
              <a:rPr lang="ru-RU" altLang="ru-RU" sz="2400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ru-RU" altLang="ru-RU" sz="24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953222" y="1717963"/>
            <a:ext cx="7484196" cy="4134139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endParaRPr lang="ru-RU" altLang="ru-RU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053" y="1482436"/>
            <a:ext cx="7813965" cy="42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Младший школьный возраст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348039" y="1385455"/>
            <a:ext cx="4535197" cy="440574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000" dirty="0" smtClean="0"/>
              <a:t>	</a:t>
            </a:r>
            <a:r>
              <a:rPr lang="ru-RU" alt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мотивации учения младших школьников ведущую роль играют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широкие социальные мотивы, прежде всего «позиционный» мотив (быть хорошим учеником) и мотив долга и ответственности (чувство долга перед учителями и родителями).</a:t>
            </a:r>
            <a:r>
              <a:rPr lang="ru-RU" alt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Собственно учебная мотивация не занимает  значимого места в мотивации учения детей в начальной школе, они не испытывают серьезного интереса к содержанию и способам учебной деятельности. </a:t>
            </a:r>
          </a:p>
        </p:txBody>
      </p:sp>
      <p:pic>
        <p:nvPicPr>
          <p:cNvPr id="6149" name="Picture 5" descr="oso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4" y="1401280"/>
            <a:ext cx="2949575" cy="427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79273" y="401782"/>
            <a:ext cx="4433453" cy="174567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dirty="0" smtClean="0"/>
              <a:t>    </a:t>
            </a:r>
            <a:r>
              <a:rPr lang="ru-RU" altLang="ru-RU" sz="4900" dirty="0" smtClean="0"/>
              <a:t>Подростковый</a:t>
            </a:r>
            <a:br>
              <a:rPr lang="ru-RU" altLang="ru-RU" sz="4900" dirty="0" smtClean="0"/>
            </a:br>
            <a:r>
              <a:rPr lang="ru-RU" altLang="ru-RU" sz="4900" dirty="0" smtClean="0"/>
              <a:t> возраст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15179" y="2576945"/>
            <a:ext cx="7792748" cy="332509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 smtClean="0"/>
              <a:t>     </a:t>
            </a:r>
            <a:r>
              <a:rPr lang="ru-RU" altLang="ru-RU" sz="2400" dirty="0" smtClean="0"/>
              <a:t>С переходом на основное общее образование происходят </a:t>
            </a:r>
            <a:r>
              <a:rPr lang="ru-RU" altLang="ru-RU" sz="2400" b="1" dirty="0" smtClean="0"/>
              <a:t>серьезные изменения в мотивационной сфере детей.</a:t>
            </a:r>
            <a:r>
              <a:rPr lang="ru-RU" altLang="ru-RU" sz="2400" dirty="0" smtClean="0"/>
              <a:t> </a:t>
            </a:r>
            <a:r>
              <a:rPr lang="ru-RU" altLang="ru-RU" sz="2400" u="sng" dirty="0" smtClean="0"/>
              <a:t>Мотив долга и ответственности отходит на вторые позиции, а другие социальные мотивы подростком недостаточно осознаны.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400" dirty="0" smtClean="0"/>
              <a:t>  Важнейшая потребность детей подросткового возраста – </a:t>
            </a:r>
            <a:r>
              <a:rPr lang="ru-RU" altLang="ru-RU" sz="2400" u="sng" dirty="0" smtClean="0"/>
              <a:t>это потребность в самоутверждении, желание занять определенное место в коллективе.</a:t>
            </a:r>
            <a:r>
              <a:rPr lang="ru-RU" altLang="ru-RU" sz="2400" dirty="0" smtClean="0"/>
              <a:t> Поэтому притязание на признание со стороны сверстников может стать важным </a:t>
            </a:r>
            <a:r>
              <a:rPr lang="ru-RU" altLang="ru-RU" sz="2400" u="sng" dirty="0" smtClean="0"/>
              <a:t>стимулом к учению.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altLang="ru-RU" sz="2400" u="sng" dirty="0" smtClean="0"/>
          </a:p>
        </p:txBody>
      </p:sp>
      <p:pic>
        <p:nvPicPr>
          <p:cNvPr id="2" name="Picture 2" descr="http://5psy.ru/wp-content/uploads/2014/08/schoolchild-24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764" y="286521"/>
            <a:ext cx="3826289" cy="2123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4182" y="2632364"/>
            <a:ext cx="7398327" cy="3310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b="1" dirty="0" smtClean="0"/>
              <a:t>У старших школьников главными становятся мотивы, определяемые представлениями о своем будущем. В этом возрасте отмечается большая избирательность познавательных мотивов, которая продиктована выбором профессии. Происходит рождение новых мотивов — профессиональных. Они и начинают преобладать. Усиливается интерес к выбору способа действий с учебным предметом, к методам теоретического и творческого мышления. Существенно развиваются мотивы самообразования. </a:t>
            </a:r>
          </a:p>
        </p:txBody>
      </p:sp>
      <p:pic>
        <p:nvPicPr>
          <p:cNvPr id="9218" name="Picture 2" descr="http://www.idrenome.ru/img/contents/2833/47d038452bed13694477c24668f3f7f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019" y="262578"/>
            <a:ext cx="3602182" cy="240051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316628" y="1149928"/>
            <a:ext cx="328951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Старшие школьники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403235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для презентаци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672" y="166254"/>
            <a:ext cx="8686801" cy="65116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1644485953"/>
              </p:ext>
            </p:extLst>
          </p:nvPr>
        </p:nvGraphicFramePr>
        <p:xfrm>
          <a:off x="304800" y="207818"/>
          <a:ext cx="8298426" cy="6173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5150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1186183818"/>
              </p:ext>
            </p:extLst>
          </p:nvPr>
        </p:nvGraphicFramePr>
        <p:xfrm>
          <a:off x="216310" y="265471"/>
          <a:ext cx="8760541" cy="6312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95100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4065747627"/>
              </p:ext>
            </p:extLst>
          </p:nvPr>
        </p:nvGraphicFramePr>
        <p:xfrm>
          <a:off x="167149" y="339213"/>
          <a:ext cx="8976851" cy="6518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84411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</TotalTime>
  <Words>240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Учебная мотивация – проявляемая учащимися мотивированная активность при достижении целей учения. Наиболее значимыми для учащихся являются следующие мотивы:</vt:lpstr>
      <vt:lpstr>Младший школьный возраст</vt:lpstr>
      <vt:lpstr>    Подростковый  возраст</vt:lpstr>
      <vt:lpstr>Слайд 5</vt:lpstr>
      <vt:lpstr>Слайд 6</vt:lpstr>
      <vt:lpstr>Слайд 7</vt:lpstr>
      <vt:lpstr>Слайд 8</vt:lpstr>
      <vt:lpstr>Слайд 9</vt:lpstr>
      <vt:lpstr>Рекомендации педагогам по развитию мотивации у учащихся: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71</cp:revision>
  <dcterms:created xsi:type="dcterms:W3CDTF">2016-08-25T16:46:48Z</dcterms:created>
  <dcterms:modified xsi:type="dcterms:W3CDTF">2018-12-11T12:10:23Z</dcterms:modified>
</cp:coreProperties>
</file>