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64" r:id="rId5"/>
    <p:sldId id="265" r:id="rId6"/>
    <p:sldId id="26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52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0D84D-6B51-47F3-B4C5-E40056631E51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1FB4BF-332F-4F03-9921-68AA4D2978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34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FB4BF-332F-4F03-9921-68AA4D29788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502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C531-D58C-4F55-A1AA-C2B0FB8FCA1B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A022-A913-46A8-8A2C-DBF2D664CF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132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C531-D58C-4F55-A1AA-C2B0FB8FCA1B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A022-A913-46A8-8A2C-DBF2D664CF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953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C531-D58C-4F55-A1AA-C2B0FB8FCA1B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A022-A913-46A8-8A2C-DBF2D664CF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965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C531-D58C-4F55-A1AA-C2B0FB8FCA1B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A022-A913-46A8-8A2C-DBF2D664CF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414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C531-D58C-4F55-A1AA-C2B0FB8FCA1B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A022-A913-46A8-8A2C-DBF2D664CF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534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C531-D58C-4F55-A1AA-C2B0FB8FCA1B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A022-A913-46A8-8A2C-DBF2D664CF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15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C531-D58C-4F55-A1AA-C2B0FB8FCA1B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A022-A913-46A8-8A2C-DBF2D664CF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089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C531-D58C-4F55-A1AA-C2B0FB8FCA1B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A022-A913-46A8-8A2C-DBF2D664CF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895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C531-D58C-4F55-A1AA-C2B0FB8FCA1B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A022-A913-46A8-8A2C-DBF2D664CF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566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C531-D58C-4F55-A1AA-C2B0FB8FCA1B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A022-A913-46A8-8A2C-DBF2D664CF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04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AC531-D58C-4F55-A1AA-C2B0FB8FCA1B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8A022-A913-46A8-8A2C-DBF2D664CF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858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AC531-D58C-4F55-A1AA-C2B0FB8FCA1B}" type="datetimeFigureOut">
              <a:rPr lang="ru-RU" smtClean="0"/>
              <a:pPr/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8A022-A913-46A8-8A2C-DBF2D664CF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553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1.docx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Уроки контроля и коррекции знаний</a:t>
            </a:r>
            <a:br>
              <a:rPr lang="ru-RU" sz="6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Выступление педагога-организатора ОБЖ Зубкова Н.А.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618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568952" cy="4587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МЕТОДИЧЕСКИЕ РЕКОМЕНДАЦИИ ПО АНАЛИЗУ СОВРЕМЕННОГО УРОКА (Приложение к письму  МОНМ РК от  22.01.16   № 01-14/179)</a:t>
            </a:r>
            <a:endParaRPr lang="ru-RU" sz="1600" b="1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Типы уроков и примерные виды урока для каждого типа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0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78436"/>
              </p:ext>
            </p:extLst>
          </p:nvPr>
        </p:nvGraphicFramePr>
        <p:xfrm>
          <a:off x="467544" y="1556792"/>
          <a:ext cx="8424936" cy="5112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Документ" r:id="rId4" imgW="5970525" imgH="3981090" progId="Word.Document.12">
                  <p:embed/>
                </p:oleObj>
              </mc:Choice>
              <mc:Fallback>
                <p:oleObj name="Документ" r:id="rId4" imgW="5970525" imgH="3981090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556792"/>
                        <a:ext cx="8424936" cy="51125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1663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8605" y="172564"/>
            <a:ext cx="8568952" cy="6752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СТРУКТУРА УРОКА</a:t>
            </a:r>
            <a:endParaRPr lang="ru-RU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5. Уроки контроля и коррекции знаний, умений и навыков </a:t>
            </a:r>
            <a:endParaRPr lang="ru-RU" sz="1400" dirty="0">
              <a:ea typeface="Calibri"/>
              <a:cs typeface="Times New Roman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Основная цель данного типа урока - </a:t>
            </a: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проверка качества и прочности усвоенного материала, </a:t>
            </a:r>
            <a:r>
              <a:rPr lang="ru-RU" sz="1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сформированности</a:t>
            </a: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умений и навыков </a:t>
            </a:r>
            <a:r>
              <a:rPr lang="ru-RU" sz="12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(предметных и </a:t>
            </a:r>
            <a:r>
              <a:rPr lang="ru-RU" sz="1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метапредметных</a:t>
            </a: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компетенций), внесение корректив, выявление пробелов в знаниях, навыках и умениях, выявление качества усвоения знаний, навыков и умений. Такие уроки проводятся в конце изучения темы, раздела и исполняют целый ряд функций: контролирующую, обучающую, воспитательную, диагностирующую и др.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ctr">
              <a:spcAft>
                <a:spcPts val="0"/>
              </a:spcAft>
            </a:pPr>
            <a:r>
              <a:rPr lang="ru-RU" sz="12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Структура урока</a:t>
            </a:r>
            <a:endParaRPr lang="ru-RU" sz="12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1. Мотивация учебной деятельности школьников и сообщение темы, цели и задач урока: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- показ необходимости широкого и свободного использования в жизненных ситуациях приобретенных в школе знаний, навыков и умений;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- сообщение о характере задач на уроке, последовательность и способы их выполнения, оформление результатов самостоятельной работы.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2. Проверка знания учащимися фактического материала и умение раскрывать элементарные внешние связи в предметах и </a:t>
            </a: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​​</a:t>
            </a: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явлениях: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- устная фронтальная беседа;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- устный индивидуальный опрос.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3. Проверка знаний учащимися основных понятий (законов) и умений объяснять их сущность, приводить самые убедительные аргументы в своих суждений и примеры: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- письменная работа (8 - 10 мин.)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- индивидуальный опрос.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4. Проверка глубины осмысления учащимися знаний и степени их обобщения: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- письменный опрос;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- самостоятельное составление или заполнение таблицы.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5. Применение учащимися знаний в стандартных условиях: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- письменное решение задач (вычислительных, качественных или познавательных)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- выполнение самостоятельных практических заданий с готовыми данными, сформулированными вопросами и известным способом выполнения действий.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6. Применение знаний в измененных (нестандартных) условиях: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- выполнение комплексных творческих письменных работ, требующих переноса приобретенных знаний и способов выполнения действий в новых условиях;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- выполнение комплексных творческих практических задач.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Задания по объему или степени трудности должны соответствовать рабочей программе и быть посильными для каждого обучающегося.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7. Проверка, анализ и оценка выполненных заданий.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0000" algn="just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8. Итоги урока (рефлексия) и сообщение домашнего задания.</a:t>
            </a:r>
            <a:endParaRPr lang="ru-RU" sz="12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122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568952" cy="5827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ПРИМЕРНЫЙ ПОУРОЧНЫЙ ПЛАН</a:t>
            </a:r>
          </a:p>
          <a:p>
            <a:pPr indent="450215" algn="ctr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/>
                <a:ea typeface="Times New Roman"/>
              </a:rPr>
              <a:t>Урок 27 </a:t>
            </a: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 indent="450215" algn="ctr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/>
                <a:ea typeface="Times New Roman"/>
              </a:rPr>
              <a:t>СОСТАВ ВООРУЖЁННЫХ СИЛ РОССИЙСКОЙ ФЕДЕРАЦИИ. РУКОВОДСТВО И УПРАВЛЕНИЕ ВООРУЖЁННЫМИ СИЛАМИ РОССИЙСКОЙ ФЕДЕРАЦИИ. </a:t>
            </a: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 indent="450215" algn="ctr"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Times New Roman"/>
              </a:rPr>
              <a:t> </a:t>
            </a:r>
          </a:p>
          <a:p>
            <a:pPr indent="450215" algn="just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/>
                <a:ea typeface="Times New Roman"/>
              </a:rPr>
              <a:t>Дата проведения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: «____» _____________ 20___ г.  </a:t>
            </a:r>
          </a:p>
          <a:p>
            <a:pPr indent="450215" algn="just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/>
                <a:ea typeface="Times New Roman"/>
              </a:rPr>
              <a:t>Предмет: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ОБЖ. </a:t>
            </a:r>
          </a:p>
          <a:p>
            <a:pPr indent="450215" algn="just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/>
                <a:ea typeface="Times New Roman"/>
              </a:rPr>
              <a:t>Класс: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10. </a:t>
            </a:r>
          </a:p>
          <a:p>
            <a:pPr indent="450215" algn="just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/>
                <a:ea typeface="Times New Roman"/>
              </a:rPr>
              <a:t>Модуль 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3. Обеспечение военной безопасности государства. </a:t>
            </a:r>
          </a:p>
          <a:p>
            <a:pPr indent="450215" algn="just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/>
                <a:ea typeface="Times New Roman"/>
              </a:rPr>
              <a:t>Раздел 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6. Основы обороны государства. </a:t>
            </a:r>
          </a:p>
          <a:p>
            <a:pPr indent="450215" algn="just">
              <a:spcAft>
                <a:spcPts val="0"/>
              </a:spcAft>
            </a:pPr>
            <a:r>
              <a:rPr lang="ru-RU" sz="1600" b="1" dirty="0" smtClean="0">
                <a:latin typeface="Times New Roman"/>
                <a:ea typeface="Times New Roman"/>
              </a:rPr>
              <a:t>Тема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13.  Вооружённыё Силы РФ – основа обороны государства</a:t>
            </a:r>
          </a:p>
          <a:p>
            <a:pPr indent="450215" algn="just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/>
                <a:ea typeface="Times New Roman"/>
              </a:rPr>
              <a:t>Урок 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№27. Виды и рода войск Вооружённых Сил  Российской Федерации. </a:t>
            </a:r>
          </a:p>
          <a:p>
            <a:pPr indent="450215" algn="just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/>
                <a:ea typeface="Times New Roman"/>
              </a:rPr>
              <a:t>Цель: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1.  ознакомиться с составом ВС РФ;</a:t>
            </a:r>
          </a:p>
          <a:p>
            <a:pPr indent="900430" algn="just"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Times New Roman"/>
              </a:rPr>
              <a:t>   2. развить у учащихся чувство гордости за Вооруженные Силы страны;</a:t>
            </a:r>
          </a:p>
          <a:p>
            <a:pPr indent="900430" algn="just"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Times New Roman"/>
              </a:rPr>
              <a:t>   3. воспитать у учащихся ответственность за безопасность государства и мотивацию к службе в ВС РФ.</a:t>
            </a:r>
          </a:p>
          <a:p>
            <a:pPr indent="450215" algn="just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/>
                <a:ea typeface="Times New Roman"/>
              </a:rPr>
              <a:t>Задачи: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 В ходе рассмотрения данной темы усвоить Состав и деятельность Вооружённых Сил Российской.</a:t>
            </a:r>
          </a:p>
          <a:p>
            <a:pPr indent="450215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/>
                <a:ea typeface="Times New Roman"/>
              </a:rPr>
              <a:t>Вид урока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: </a:t>
            </a:r>
            <a:r>
              <a:rPr lang="ru-RU" sz="1600" dirty="0" smtClean="0">
                <a:latin typeface="Times New Roman"/>
                <a:ea typeface="Times New Roman"/>
              </a:rPr>
              <a:t>письменная работа</a:t>
            </a: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/>
                <a:ea typeface="Times New Roman"/>
              </a:rPr>
              <a:t>Тип урока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: 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Урок контроля и коррекции знаний, умений и навыков </a:t>
            </a: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/>
                <a:ea typeface="Times New Roman"/>
              </a:rPr>
              <a:t>Учебно-методический комплекс: 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академический школьный</a:t>
            </a:r>
            <a:r>
              <a:rPr lang="ru-RU" sz="1600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учебник под редакцией А.Т. Смирнова. «Основы безопасности жизнедеятельности 10 класс»,  поурочный план</a:t>
            </a:r>
            <a:r>
              <a:rPr lang="ru-RU" sz="1600" dirty="0" smtClean="0">
                <a:latin typeface="Times New Roman"/>
                <a:ea typeface="Times New Roman"/>
              </a:rPr>
              <a:t>.</a:t>
            </a: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/>
                <a:ea typeface="Times New Roman"/>
              </a:rPr>
              <a:t>Урок провёл: 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преподаватель-организатор  ОБЖ  Зубков Н.А.</a:t>
            </a:r>
          </a:p>
        </p:txBody>
      </p:sp>
    </p:spTree>
    <p:extLst>
      <p:ext uri="{BB962C8B-B14F-4D97-AF65-F5344CB8AC3E}">
        <p14:creationId xmlns:p14="http://schemas.microsoft.com/office/powerpoint/2010/main" val="654784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568952" cy="1581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400" b="1" dirty="0" smtClean="0">
                <a:effectLst/>
                <a:latin typeface="Times New Roman"/>
                <a:ea typeface="Times New Roman"/>
              </a:rPr>
              <a:t>Ход урока </a:t>
            </a:r>
            <a:endParaRPr lang="ru-RU" sz="1400" dirty="0" smtClean="0">
              <a:effectLst/>
              <a:latin typeface="Times New Roman"/>
              <a:ea typeface="Times New Roman"/>
            </a:endParaRPr>
          </a:p>
          <a:p>
            <a:pPr indent="450215" algn="ctr">
              <a:spcAft>
                <a:spcPts val="0"/>
              </a:spcAft>
            </a:pPr>
            <a:r>
              <a:rPr lang="ru-RU" sz="1400" dirty="0" smtClean="0">
                <a:effectLst/>
                <a:latin typeface="Times New Roman"/>
                <a:ea typeface="Times New Roman"/>
              </a:rPr>
              <a:t> </a:t>
            </a:r>
          </a:p>
          <a:p>
            <a:pPr marL="342900" lvl="0" indent="-342900" algn="just">
              <a:spcAft>
                <a:spcPts val="0"/>
              </a:spcAft>
              <a:tabLst>
                <a:tab pos="800100" algn="l"/>
              </a:tabLst>
            </a:pPr>
            <a:r>
              <a:rPr lang="en-US" sz="1400" b="1" dirty="0" smtClean="0">
                <a:effectLst/>
                <a:latin typeface="Times New Roman"/>
                <a:ea typeface="Times New Roman"/>
              </a:rPr>
              <a:t>         </a:t>
            </a:r>
            <a:r>
              <a:rPr lang="ru-RU" sz="1400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1400" b="1" dirty="0" smtClean="0">
                <a:effectLst/>
                <a:latin typeface="Times New Roman"/>
                <a:ea typeface="Times New Roman"/>
              </a:rPr>
              <a:t> I.     </a:t>
            </a:r>
            <a:r>
              <a:rPr lang="ru-RU" sz="1400" b="1" dirty="0" smtClean="0">
                <a:effectLst/>
                <a:latin typeface="Times New Roman"/>
                <a:ea typeface="Times New Roman"/>
              </a:rPr>
              <a:t>Организация класса. (2 мин.)</a:t>
            </a:r>
            <a:endParaRPr lang="ru-RU" sz="1400" dirty="0" smtClean="0">
              <a:effectLst/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i="1" dirty="0" smtClean="0">
                <a:effectLst/>
                <a:latin typeface="Times New Roman"/>
                <a:ea typeface="Times New Roman"/>
              </a:rPr>
              <a:t>Приветствие. Проверка списочного состава класса. </a:t>
            </a:r>
            <a:endParaRPr lang="ru-RU" sz="1400" dirty="0" smtClean="0">
              <a:effectLst/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dirty="0" smtClean="0">
                <a:effectLst/>
                <a:latin typeface="Times New Roman"/>
                <a:ea typeface="Times New Roman"/>
              </a:rPr>
              <a:t> </a:t>
            </a:r>
            <a:r>
              <a:rPr lang="en-US" sz="1400" b="1" dirty="0" smtClean="0">
                <a:latin typeface="Times New Roman"/>
                <a:ea typeface="Times New Roman"/>
              </a:rPr>
              <a:t>II.   </a:t>
            </a:r>
            <a:r>
              <a:rPr lang="ru-RU" sz="1400" b="1" dirty="0" smtClean="0">
                <a:effectLst/>
                <a:latin typeface="Times New Roman"/>
                <a:ea typeface="Times New Roman"/>
              </a:rPr>
              <a:t>Мотивация и целеполагание.</a:t>
            </a:r>
            <a:r>
              <a:rPr lang="ru-RU" sz="140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400" b="1" dirty="0" smtClean="0">
                <a:effectLst/>
                <a:latin typeface="Times New Roman"/>
                <a:ea typeface="Times New Roman"/>
              </a:rPr>
              <a:t>(3 мин.)</a:t>
            </a:r>
          </a:p>
          <a:p>
            <a:pPr marL="400050" lvl="0" indent="-400050">
              <a:spcAft>
                <a:spcPts val="0"/>
              </a:spcAft>
              <a:tabLst>
                <a:tab pos="800100" algn="l"/>
              </a:tabLst>
            </a:pPr>
            <a:r>
              <a:rPr lang="ru-RU" sz="1400" dirty="0" smtClean="0">
                <a:effectLst/>
                <a:latin typeface="Times New Roman"/>
                <a:ea typeface="Times New Roman"/>
              </a:rPr>
              <a:t>             Сообщение о характере задач на уроке, последовательность и способы их выполнения, оформления самостоятельной работы.</a:t>
            </a:r>
          </a:p>
          <a:p>
            <a:pPr indent="450215" algn="just"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Определение роли Вооруженных Сил в системе государства. Выделение важности изучения данной темы.</a:t>
            </a:r>
            <a:endParaRPr lang="ru-RU" sz="1400" dirty="0" smtClean="0">
              <a:effectLst/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en-US" sz="14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III.   </a:t>
            </a:r>
            <a:r>
              <a:rPr lang="ru-RU" sz="14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Проверка глубины осмысления учащимися знаний и степени их обобщения. ( 25 мин.)</a:t>
            </a:r>
          </a:p>
          <a:p>
            <a:endParaRPr lang="ru-RU" sz="1400" b="1" dirty="0" smtClean="0"/>
          </a:p>
          <a:p>
            <a:pPr algn="ctr"/>
            <a:r>
              <a:rPr lang="ru-RU" sz="1400" b="1" dirty="0" smtClean="0"/>
              <a:t>Тестовое задание</a:t>
            </a:r>
            <a:endParaRPr lang="ru-RU" sz="1400" dirty="0" smtClean="0"/>
          </a:p>
          <a:p>
            <a:endParaRPr lang="ru-RU" sz="1400" b="1" dirty="0" smtClean="0"/>
          </a:p>
          <a:p>
            <a:r>
              <a:rPr lang="ru-RU" sz="1400" b="1" dirty="0" smtClean="0"/>
              <a:t>Фамилия, </a:t>
            </a:r>
            <a:r>
              <a:rPr lang="ru-RU" sz="1400" b="1" dirty="0" err="1" smtClean="0"/>
              <a:t>Имя__________________________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Класс_____________</a:t>
            </a:r>
            <a:endParaRPr lang="ru-RU" sz="1400" dirty="0" smtClean="0"/>
          </a:p>
          <a:p>
            <a:r>
              <a:rPr lang="ru-RU" sz="1400" b="1" dirty="0" smtClean="0"/>
              <a:t>по «Основам безопасности жизнедеятельности» за 10 класс.</a:t>
            </a:r>
            <a:endParaRPr lang="ru-RU" sz="1400" dirty="0" smtClean="0"/>
          </a:p>
          <a:p>
            <a:r>
              <a:rPr lang="ru-RU" sz="1400" b="1" dirty="0" smtClean="0"/>
              <a:t>Тема. «Вооруженные Силы РФ – основа обороны государства.»</a:t>
            </a:r>
            <a:endParaRPr lang="ru-RU" sz="1400" dirty="0" smtClean="0"/>
          </a:p>
          <a:p>
            <a:r>
              <a:rPr lang="ru-RU" sz="1400" b="1" dirty="0" smtClean="0"/>
              <a:t> </a:t>
            </a:r>
            <a:r>
              <a:rPr lang="en-US" sz="1400" b="1" dirty="0" smtClean="0"/>
              <a:t>I</a:t>
            </a:r>
            <a:r>
              <a:rPr lang="ru-RU" sz="1400" b="1" dirty="0" smtClean="0"/>
              <a:t> вариант</a:t>
            </a:r>
            <a:endParaRPr lang="ru-RU" sz="1400" dirty="0" smtClean="0"/>
          </a:p>
          <a:p>
            <a:r>
              <a:rPr lang="ru-RU" sz="1400" dirty="0" smtClean="0"/>
              <a:t>1.Что играло роль Министерства обороны в Московском государстве?</a:t>
            </a:r>
            <a:br>
              <a:rPr lang="ru-RU" sz="1400" dirty="0" smtClean="0"/>
            </a:br>
            <a:r>
              <a:rPr lang="ru-RU" sz="1400" dirty="0" smtClean="0"/>
              <a:t>А) Разрядный приказ;  Б) Совет бояр;  В) Царь-Батюшка;   Г) Церковь.</a:t>
            </a:r>
            <a:br>
              <a:rPr lang="ru-RU" sz="1400" dirty="0" smtClean="0"/>
            </a:br>
            <a:r>
              <a:rPr lang="ru-RU" sz="1400" dirty="0" smtClean="0"/>
              <a:t>2. Рекрутская повинность при Петре </a:t>
            </a:r>
            <a:r>
              <a:rPr lang="en-US" sz="1400" dirty="0" smtClean="0"/>
              <a:t>I</a:t>
            </a:r>
            <a:r>
              <a:rPr lang="ru-RU" sz="1400" dirty="0" smtClean="0"/>
              <a:t>, объясните, о чём речь?</a:t>
            </a:r>
            <a:br>
              <a:rPr lang="ru-RU" sz="1400" dirty="0" smtClean="0"/>
            </a:br>
            <a:r>
              <a:rPr lang="ru-RU" sz="1400" dirty="0" smtClean="0"/>
              <a:t>3. В каком году Военно-Морской Флот (ВМФ) был выделен из состава РККА?</a:t>
            </a:r>
            <a:br>
              <a:rPr lang="ru-RU" sz="1400" dirty="0" smtClean="0"/>
            </a:br>
            <a:r>
              <a:rPr lang="ru-RU" sz="1400" dirty="0" smtClean="0"/>
              <a:t>А) 1935; Б) 1937; В)1939; Г) 1940.</a:t>
            </a:r>
            <a:br>
              <a:rPr lang="ru-RU" sz="1400" dirty="0" smtClean="0"/>
            </a:br>
            <a:r>
              <a:rPr lang="ru-RU" sz="1400" dirty="0" smtClean="0"/>
              <a:t>4. Назовите год создания Ракетных войск стратегического назначения?</a:t>
            </a:r>
            <a:br>
              <a:rPr lang="ru-RU" sz="1400" dirty="0" smtClean="0"/>
            </a:br>
            <a:r>
              <a:rPr lang="ru-RU" sz="1400" dirty="0" smtClean="0"/>
              <a:t>5. Дайте определение национальным интересам России.</a:t>
            </a:r>
            <a:br>
              <a:rPr lang="ru-RU" sz="1400" dirty="0" smtClean="0"/>
            </a:br>
            <a:r>
              <a:rPr lang="ru-RU" sz="1400" dirty="0" smtClean="0"/>
              <a:t>6. Перечислите основные направления деятельности государства и общества по обеспечению национальной безопасности.</a:t>
            </a:r>
            <a:br>
              <a:rPr lang="ru-RU" sz="1400" dirty="0" smtClean="0"/>
            </a:br>
            <a:r>
              <a:rPr lang="ru-RU" sz="1400" dirty="0" smtClean="0"/>
              <a:t>7. Выберите правильный ответ: Что должны быть способны сделать ВС РФ в военное время?</a:t>
            </a:r>
            <a:br>
              <a:rPr lang="ru-RU" sz="1400" dirty="0" smtClean="0"/>
            </a:br>
            <a:r>
              <a:rPr lang="ru-RU" sz="1400" dirty="0" smtClean="0"/>
              <a:t>А) сохраняя потенциал стратегического сдерживания, силами погранвойск без проведения дополнительных мобилизационных мероприятий  должны успешно решать задачи одновременно в двух вооруженных конфликтах любого типа, а также осуществлять миротворческие операции как самостоятельно, так и в составе многонациональных контингентов;</a:t>
            </a:r>
            <a:br>
              <a:rPr lang="ru-RU" sz="1400" dirty="0" smtClean="0"/>
            </a:br>
            <a:r>
              <a:rPr lang="ru-RU" sz="1400" dirty="0" smtClean="0"/>
              <a:t>Б) обеспечить стратегическое развертывание ВС РФ и сдерживать эскалацию обстановки за счет сил стратегического сдерживания и маневра силами постоянной готовности;</a:t>
            </a:r>
            <a:br>
              <a:rPr lang="ru-RU" sz="1400" dirty="0" smtClean="0"/>
            </a:br>
            <a:r>
              <a:rPr lang="ru-RU" sz="1400" dirty="0" smtClean="0"/>
              <a:t>В) Имеющимися силами отразить воздушно-космическое нападение противника, а после полномасштабного стратегического развертывания, решать задачи одновременно в двух локальных войнах без применения ядерного оружия.</a:t>
            </a:r>
            <a:br>
              <a:rPr lang="ru-RU" sz="1400" dirty="0" smtClean="0"/>
            </a:br>
            <a:r>
              <a:rPr lang="ru-RU" sz="1400" dirty="0" smtClean="0"/>
              <a:t>8. Назовите пару родов войск входящих в Сухопутные Войска России.</a:t>
            </a:r>
            <a:br>
              <a:rPr lang="ru-RU" sz="1400" dirty="0" smtClean="0"/>
            </a:br>
            <a:r>
              <a:rPr lang="ru-RU" sz="1400" dirty="0" smtClean="0"/>
              <a:t>9. Что не входит в Объединение Военно-Морского Флота России?</a:t>
            </a:r>
            <a:br>
              <a:rPr lang="ru-RU" sz="1400" dirty="0" smtClean="0"/>
            </a:br>
            <a:r>
              <a:rPr lang="ru-RU" sz="1400" dirty="0" smtClean="0"/>
              <a:t>А) Северный флот </a:t>
            </a:r>
            <a:br>
              <a:rPr lang="ru-RU" sz="1400" dirty="0" smtClean="0"/>
            </a:br>
            <a:r>
              <a:rPr lang="ru-RU" sz="1400" dirty="0" smtClean="0"/>
              <a:t>Б) Тихоокеанский флот </a:t>
            </a:r>
            <a:br>
              <a:rPr lang="ru-RU" sz="1400" dirty="0" smtClean="0"/>
            </a:br>
            <a:r>
              <a:rPr lang="ru-RU" sz="1400" dirty="0" smtClean="0"/>
              <a:t>В) Черноморский флот</a:t>
            </a:r>
            <a:br>
              <a:rPr lang="ru-RU" sz="1400" dirty="0" smtClean="0"/>
            </a:br>
            <a:r>
              <a:rPr lang="ru-RU" sz="1400" dirty="0" smtClean="0"/>
              <a:t>Г) Атлантический флот</a:t>
            </a:r>
            <a:br>
              <a:rPr lang="ru-RU" sz="1400" dirty="0" smtClean="0"/>
            </a:br>
            <a:r>
              <a:rPr lang="ru-RU" sz="1400" dirty="0" smtClean="0"/>
              <a:t>Д) Каспийская флотилия</a:t>
            </a:r>
            <a:br>
              <a:rPr lang="ru-RU" sz="1400" dirty="0" smtClean="0"/>
            </a:br>
            <a:r>
              <a:rPr lang="ru-RU" sz="1400" dirty="0" smtClean="0"/>
              <a:t>10. Год создания Федеральная служба войск национальной гвардии Российской Федерации (</a:t>
            </a:r>
            <a:r>
              <a:rPr lang="ru-RU" sz="1400" dirty="0" err="1" smtClean="0"/>
              <a:t>Нацгвардии</a:t>
            </a:r>
            <a:r>
              <a:rPr lang="ru-RU" sz="1400" dirty="0" smtClean="0"/>
              <a:t>).</a:t>
            </a:r>
          </a:p>
          <a:p>
            <a:r>
              <a:rPr lang="ru-RU" sz="1400" b="1" dirty="0" smtClean="0"/>
              <a:t>Ответы</a:t>
            </a:r>
            <a:r>
              <a:rPr lang="en-US" sz="1400" b="1" dirty="0" smtClean="0"/>
              <a:t>:</a:t>
            </a:r>
            <a:endParaRPr lang="ru-RU" sz="1400" dirty="0" smtClean="0"/>
          </a:p>
          <a:p>
            <a:pPr lvl="0"/>
            <a:r>
              <a:rPr lang="ru-RU" sz="1400" dirty="0" smtClean="0"/>
              <a:t>1.А) Разрядный приказ  </a:t>
            </a:r>
          </a:p>
          <a:p>
            <a:pPr lvl="0"/>
            <a:r>
              <a:rPr lang="ru-RU" sz="1400" dirty="0" smtClean="0"/>
              <a:t>2.Рекрутский набор - когда 10—20  крестьянских дворов по жребию поставляли одного человека на пожизненную военную службу. Введение рекрутской повинности позволило Петру</a:t>
            </a:r>
            <a:r>
              <a:rPr lang="en-US" sz="1400" dirty="0" smtClean="0"/>
              <a:t> I</a:t>
            </a:r>
            <a:r>
              <a:rPr lang="ru-RU" sz="1400" dirty="0" smtClean="0"/>
              <a:t> увеличить численность войск.</a:t>
            </a:r>
          </a:p>
          <a:p>
            <a:pPr lvl="0"/>
            <a:r>
              <a:rPr lang="ru-RU" sz="1400" dirty="0" smtClean="0"/>
              <a:t>3.Б) 1937 год.  </a:t>
            </a:r>
          </a:p>
          <a:p>
            <a:pPr lvl="0"/>
            <a:r>
              <a:rPr lang="ru-RU" sz="1400" dirty="0" smtClean="0"/>
              <a:t>4.1960 год  </a:t>
            </a:r>
          </a:p>
          <a:p>
            <a:pPr lvl="0"/>
            <a:r>
              <a:rPr lang="ru-RU" sz="1400" dirty="0" smtClean="0"/>
              <a:t>5.Национальные интересы России – это совокупность сбалансированных интересов личности, общества и государства в экономической, внутриполитической, социальной, международной, информационной, военной, пограничной, экологической и других сферах.</a:t>
            </a:r>
          </a:p>
          <a:p>
            <a:pPr lvl="0"/>
            <a:r>
              <a:rPr lang="ru-RU" sz="1400" dirty="0" smtClean="0"/>
              <a:t>6.Основные направления деятельности государства и общества по обеспечению национальной безопасности:</a:t>
            </a:r>
          </a:p>
          <a:p>
            <a:r>
              <a:rPr lang="ru-RU" sz="1400" dirty="0" smtClean="0"/>
              <a:t>- прогнозирование и всесторонний анализ угроз национальной безопасности во всех сферах;</a:t>
            </a:r>
          </a:p>
          <a:p>
            <a:r>
              <a:rPr lang="ru-RU" sz="1400" dirty="0" smtClean="0"/>
              <a:t>-       определение критериев национальной безопасности и их пороговых значений, выработка комплекса мер и механизмов обеспечения национальной безопасности во всех сферах;</a:t>
            </a:r>
          </a:p>
          <a:p>
            <a:r>
              <a:rPr lang="ru-RU" sz="1400" dirty="0" smtClean="0"/>
              <a:t>-       организация работы органов государственной власти РФ по реализации комплекса мер, направленных на предотвращение или ослабление угроз национальным интересам;</a:t>
            </a:r>
          </a:p>
          <a:p>
            <a:r>
              <a:rPr lang="ru-RU" sz="1400" dirty="0" smtClean="0"/>
              <a:t>-       поддержание на необходимом уровне стратегических и мобилизационных ресурсов государства. </a:t>
            </a:r>
            <a:br>
              <a:rPr lang="ru-RU" sz="1400" dirty="0" smtClean="0"/>
            </a:br>
            <a:r>
              <a:rPr lang="ru-RU" sz="1400" dirty="0" smtClean="0"/>
              <a:t>7. В) Имеющимися силами отразить воздушно-космическое нападение противника, а после полномасштабного стратегического развертывания, решать задачи одновременно в двух локальных войнах без применения ядерного оружия.</a:t>
            </a:r>
            <a:br>
              <a:rPr lang="ru-RU" sz="1400" dirty="0" smtClean="0"/>
            </a:br>
            <a:r>
              <a:rPr lang="ru-RU" sz="1400" dirty="0" smtClean="0"/>
              <a:t>8. Сухопутные войска, мотострелковые войска, танковые войска, ракетные войска и артиллерия, войска ПВО.</a:t>
            </a:r>
            <a:br>
              <a:rPr lang="ru-RU" sz="1400" dirty="0" smtClean="0"/>
            </a:br>
            <a:r>
              <a:rPr lang="ru-RU" sz="1400" dirty="0" smtClean="0"/>
              <a:t>9. Г) Атлантический флот.</a:t>
            </a:r>
            <a:br>
              <a:rPr lang="ru-RU" sz="1400" dirty="0" smtClean="0"/>
            </a:br>
            <a:r>
              <a:rPr lang="ru-RU" sz="1400" dirty="0" smtClean="0"/>
              <a:t>10. 2016г.</a:t>
            </a:r>
          </a:p>
          <a:p>
            <a:endParaRPr lang="ru-RU" sz="1400" dirty="0" smtClean="0"/>
          </a:p>
          <a:p>
            <a:endParaRPr lang="ru-RU" sz="1400" dirty="0" smtClean="0"/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24463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260647"/>
            <a:ext cx="8424936" cy="5865515"/>
          </a:xfrm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buNone/>
            </a:pPr>
            <a:endParaRPr lang="ru-RU" b="1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indent="450215" algn="ctr">
              <a:buNone/>
            </a:pPr>
            <a:endParaRPr lang="ru-RU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800100" indent="-571500" algn="just">
              <a:spcAft>
                <a:spcPts val="0"/>
              </a:spcAft>
              <a:buAutoNum type="romanUcPeriod" startAt="4"/>
            </a:pP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Проверка, анализ и оценка выполненных заданий. (Рефлексия)   - (15мин.)             </a:t>
            </a:r>
          </a:p>
          <a:p>
            <a:pPr indent="450215"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 </a:t>
            </a:r>
            <a:r>
              <a:rPr lang="en-US" sz="2400" b="1" dirty="0" smtClean="0">
                <a:latin typeface="Times New Roman"/>
                <a:ea typeface="Times New Roman"/>
              </a:rPr>
              <a:t>  </a:t>
            </a:r>
            <a:r>
              <a:rPr lang="ru-RU" sz="2400" b="1" dirty="0" smtClean="0">
                <a:latin typeface="Times New Roman"/>
                <a:ea typeface="Times New Roman"/>
              </a:rPr>
              <a:t> </a:t>
            </a:r>
            <a:endParaRPr lang="ru-RU" sz="24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1. Подведение итогов. Самооценка учащихся, оценка работы учителем, выставление и комментирование оценок.</a:t>
            </a:r>
          </a:p>
          <a:p>
            <a:pPr indent="450215"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2</a:t>
            </a:r>
            <a:r>
              <a:rPr lang="en-US" sz="2400" dirty="0" smtClean="0">
                <a:latin typeface="Times New Roman"/>
                <a:ea typeface="Times New Roman"/>
              </a:rPr>
              <a:t>. </a:t>
            </a:r>
            <a:r>
              <a:rPr lang="ru-RU" sz="2400" dirty="0" smtClean="0">
                <a:latin typeface="Times New Roman"/>
                <a:ea typeface="Times New Roman"/>
              </a:rPr>
              <a:t>Домашнее задание:</a:t>
            </a:r>
          </a:p>
          <a:p>
            <a:pPr indent="450215"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- подготовить к пересказу §39 «Состав Вооружённых Сил Российской Федерации. Руководство и управление Вооружёнными Силами Российской Федерации»; </a:t>
            </a:r>
          </a:p>
          <a:p>
            <a:pPr indent="450215"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- выполнить задания 1 – 4 (с. 210):</a:t>
            </a:r>
          </a:p>
          <a:p>
            <a:pPr indent="450215" algn="ctr"/>
            <a:endParaRPr lang="ru-RU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409</Words>
  <Application>Microsoft Office PowerPoint</Application>
  <PresentationFormat>Экран (4:3)</PresentationFormat>
  <Paragraphs>93</Paragraphs>
  <Slides>6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Документ</vt:lpstr>
      <vt:lpstr>Уроки контроля и коррекции знаний   Выступление педагога-организатора ОБЖ Зубкова Н.А.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Типы и структура уроков</dc:title>
  <dc:creator>СЕРГЕЙ</dc:creator>
  <cp:lastModifiedBy>user01</cp:lastModifiedBy>
  <cp:revision>30</cp:revision>
  <dcterms:created xsi:type="dcterms:W3CDTF">2017-08-28T11:06:06Z</dcterms:created>
  <dcterms:modified xsi:type="dcterms:W3CDTF">2017-12-05T06:14:33Z</dcterms:modified>
</cp:coreProperties>
</file>