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259" r:id="rId3"/>
    <p:sldId id="265" r:id="rId4"/>
    <p:sldId id="280" r:id="rId5"/>
    <p:sldId id="266" r:id="rId6"/>
    <p:sldId id="296" r:id="rId7"/>
    <p:sldId id="269" r:id="rId8"/>
    <p:sldId id="274" r:id="rId9"/>
    <p:sldId id="271" r:id="rId10"/>
    <p:sldId id="277" r:id="rId11"/>
    <p:sldId id="294" r:id="rId12"/>
    <p:sldId id="29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B06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0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3A0A58-389E-488A-A89E-3F189A057E9F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79C7D0-3365-45B0-991C-37A07566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79C7D0-3365-45B0-991C-37A07566F52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8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5D1DE1-07D2-47A3-A8AB-9B230EC1FB5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27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79C7D0-3365-45B0-991C-37A07566F5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5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62386-906D-4AC5-BBB3-08524B538733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E84D6-1959-4152-8D5F-A08793894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6858E-ECA9-40DA-8944-354DF286AAA1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2F704-371C-4423-8F14-3A19F8577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ED7EF-EB46-4775-B80B-C79FDBD9DF9F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1F2C6-C858-4E8F-A948-58FF4A05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71A2-BBA7-4027-A52B-D3A8FC0F4A1D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F1049-7BA7-4FED-8118-5ED72F3CE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46CD-55FD-4E45-AB78-6EC87696BEFC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33227-4B0F-41E0-9D60-9BE854F3A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AB541-0227-453E-9C62-BA2C7788E1E2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2EBD-4A38-49D5-845E-813F0DADB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5BD1A-FA59-48C8-A5FD-41CE6FDE9778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99DE1-C748-4409-AC9F-23EBDCAF5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36A77-92E0-46C4-BE25-3C3B624FEF89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50C30-5D41-4014-9562-854C34770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45618-7619-47B4-8A1B-C22F6ED2B989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117DF-552F-48FB-BAA2-06FC3DE05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0BEF2-737E-441F-A126-43B646E714D7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F5AD-B55A-4BDD-B119-C00BD8B1BE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A9025-19FE-464D-AD1A-FC6F4EDCA23E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AE0E6-A603-4E54-B3BA-3A0ED2CFE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078639-CBA8-4AA6-BF99-0499F6BAF954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74992E-A1B1-439C-99C5-82E745EEA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gfons.com/uploads/notebook/notebook_texture2458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939" b="40766"/>
          <a:stretch/>
        </p:blipFill>
        <p:spPr bwMode="auto">
          <a:xfrm flipH="1">
            <a:off x="395534" y="1549448"/>
            <a:ext cx="8343651" cy="356792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345293" y="1691678"/>
            <a:ext cx="82809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i="1" dirty="0" smtClean="0">
                <a:solidFill>
                  <a:srgbClr val="7C3B06"/>
                </a:solidFill>
                <a:latin typeface="Arial Black" pitchFamily="34" charset="0"/>
              </a:rPr>
              <a:t>     </a:t>
            </a:r>
            <a:r>
              <a:rPr lang="ru-RU" altLang="ru-RU" sz="3600" b="1" i="1" dirty="0" smtClean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современных образовательных технологий </a:t>
            </a:r>
            <a:r>
              <a:rPr lang="ru-RU" altLang="ru-RU" sz="3600" b="1" i="1" dirty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altLang="ru-RU" sz="3600" b="1" i="1" dirty="0" smtClean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 </a:t>
            </a:r>
            <a:endParaRPr lang="ru-RU" altLang="ru-RU" sz="3600" b="1" i="1" dirty="0">
              <a:solidFill>
                <a:srgbClr val="7C3B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i="1" dirty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altLang="ru-RU" sz="3600" b="1" i="1" dirty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altLang="ru-RU" sz="3600" b="1" i="1" dirty="0" smtClean="0">
                <a:solidFill>
                  <a:srgbClr val="7C3B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</a:t>
            </a:r>
            <a:endParaRPr lang="ru-RU" altLang="ru-RU" sz="3600" b="1" i="1" dirty="0">
              <a:solidFill>
                <a:srgbClr val="7C3B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6" descr="http://img-fotki.yandex.ru/get/4810/200418627.2/0_106147_fbca21e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8" y="5109131"/>
            <a:ext cx="80549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ÐÐ°ÑÑÐ¸Ð½ÐºÐ¸ Ð¿Ð¾ Ð·Ð°Ð¿ÑÐ¾ÑÑ Ð¿ÐµÑÐ¾ Ð¸ ÑÐµÑÐ½Ð¸Ð»ÑÐ½Ð¸ÑÐ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70" y="4716463"/>
            <a:ext cx="147320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238" y="154395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общеобразовательное учреждение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№16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Евпатории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7712" y="3875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/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Лопатина </a:t>
            </a:r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</a:t>
            </a: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3486" y="63857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 -2020г.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700338" y="79375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solidFill>
                  <a:srgbClr val="582A04"/>
                </a:solidFill>
                <a:latin typeface="Arial Black" pitchFamily="34" charset="0"/>
              </a:rPr>
              <a:t>Проектная технология</a:t>
            </a:r>
          </a:p>
        </p:txBody>
      </p:sp>
      <p:pic>
        <p:nvPicPr>
          <p:cNvPr id="16388" name="Picture 2" descr="http://borisovna.rusedu.net/gallery/4998/Foto_gazety_1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324149"/>
            <a:ext cx="39211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258763" y="374650"/>
            <a:ext cx="4075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582A04"/>
                </a:solidFill>
              </a:rPr>
              <a:t>Зима в произведениях</a:t>
            </a:r>
          </a:p>
          <a:p>
            <a:pPr algn="ctr"/>
            <a:r>
              <a:rPr lang="ru-RU" altLang="ru-RU" sz="2800" b="1" dirty="0">
                <a:solidFill>
                  <a:srgbClr val="582A04"/>
                </a:solidFill>
              </a:rPr>
              <a:t> русских писателей</a:t>
            </a:r>
          </a:p>
        </p:txBody>
      </p:sp>
      <p:pic>
        <p:nvPicPr>
          <p:cNvPr id="18438" name="Picture 6" descr="https://ds04.infourok.ru/uploads/ex/0446/00000445-d643487b/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11409" r="27173"/>
          <a:stretch/>
        </p:blipFill>
        <p:spPr bwMode="auto">
          <a:xfrm>
            <a:off x="5004048" y="993844"/>
            <a:ext cx="3513762" cy="259457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school1-gub.ru/images/p262_p10101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 bwMode="auto">
          <a:xfrm>
            <a:off x="2735714" y="4236766"/>
            <a:ext cx="3579090" cy="2233829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Прямоугольник 4"/>
          <p:cNvSpPr>
            <a:spLocks noChangeArrowheads="1"/>
          </p:cNvSpPr>
          <p:nvPr/>
        </p:nvSpPr>
        <p:spPr bwMode="auto">
          <a:xfrm>
            <a:off x="2951253" y="3579986"/>
            <a:ext cx="314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582A04"/>
                </a:solidFill>
              </a:rPr>
              <a:t>Книжки- малышки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icagohacksbig.com/images/blackboard-clipart-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255"/>
            <a:ext cx="8243504" cy="6696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4" descr="http://www.playcast.ru/uploads/2015/06/05/138657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1536">
            <a:off x="5795963" y="4610100"/>
            <a:ext cx="657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124744"/>
            <a:ext cx="6331687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C3B06"/>
                </a:solidFill>
              </a:rPr>
              <a:t>Психологи и педагоги выяснили, что хорошее чтение повышает умственные способности школьников, способность анализировать, сравнивать, повышает их самооценку.</a:t>
            </a:r>
            <a:endParaRPr lang="ru-RU" sz="3200" b="1" dirty="0">
              <a:solidFill>
                <a:srgbClr val="7C3B0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icagohacksbig.com/images/blackboard-clipart-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255"/>
            <a:ext cx="8243504" cy="6696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4" descr="http://www.playcast.ru/uploads/2015/06/05/138657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1536">
            <a:off x="5795963" y="4610100"/>
            <a:ext cx="657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3559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C3B06"/>
                </a:solidFill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C3B06"/>
                </a:solidFill>
                <a:latin typeface="+mn-lt"/>
                <a:cs typeface="+mn-cs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C3B06"/>
                </a:solidFill>
                <a:latin typeface="+mn-lt"/>
                <a:cs typeface="+mn-cs"/>
              </a:rPr>
              <a:t>внимание !</a:t>
            </a:r>
            <a:endParaRPr lang="ru-RU" sz="3200" b="1" dirty="0">
              <a:solidFill>
                <a:srgbClr val="7C3B06"/>
              </a:solidFill>
              <a:latin typeface="+mn-lt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548680"/>
            <a:ext cx="4091793" cy="3150242"/>
            <a:chOff x="-2946832" y="-1999453"/>
            <a:chExt cx="4091793" cy="3150242"/>
          </a:xfrm>
          <a:scene3d>
            <a:camera prst="orthographicFront"/>
            <a:lightRig rig="threePt" dir="t"/>
          </a:scene3d>
        </p:grpSpPr>
        <p:sp>
          <p:nvSpPr>
            <p:cNvPr id="7" name="Солнце 6"/>
            <p:cNvSpPr/>
            <p:nvPr/>
          </p:nvSpPr>
          <p:spPr>
            <a:xfrm rot="5400000">
              <a:off x="-2931426" y="-2014859"/>
              <a:ext cx="1526943" cy="1557755"/>
            </a:xfrm>
            <a:prstGeom prst="su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3B06"/>
              </a:solidFill>
            </a:ln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олнце 4"/>
            <p:cNvSpPr/>
            <p:nvPr/>
          </p:nvSpPr>
          <p:spPr>
            <a:xfrm>
              <a:off x="594222" y="610944"/>
              <a:ext cx="550739" cy="5398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98103" y="620688"/>
            <a:ext cx="4091793" cy="3150242"/>
            <a:chOff x="-2946832" y="-1999453"/>
            <a:chExt cx="4091793" cy="3150242"/>
          </a:xfrm>
          <a:scene3d>
            <a:camera prst="orthographicFront"/>
            <a:lightRig rig="threePt" dir="t"/>
          </a:scene3d>
        </p:grpSpPr>
        <p:sp>
          <p:nvSpPr>
            <p:cNvPr id="10" name="Солнце 9"/>
            <p:cNvSpPr/>
            <p:nvPr/>
          </p:nvSpPr>
          <p:spPr>
            <a:xfrm rot="5400000">
              <a:off x="-2931426" y="-2014859"/>
              <a:ext cx="1526943" cy="1557755"/>
            </a:xfrm>
            <a:prstGeom prst="su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3B06"/>
              </a:solidFill>
            </a:ln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олнце 4"/>
            <p:cNvSpPr/>
            <p:nvPr/>
          </p:nvSpPr>
          <p:spPr>
            <a:xfrm>
              <a:off x="594222" y="610944"/>
              <a:ext cx="550739" cy="5398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23928" y="2852936"/>
            <a:ext cx="4091793" cy="3150242"/>
            <a:chOff x="-2946832" y="-1999453"/>
            <a:chExt cx="4091793" cy="3150242"/>
          </a:xfrm>
          <a:scene3d>
            <a:camera prst="orthographicFront"/>
            <a:lightRig rig="threePt" dir="t"/>
          </a:scene3d>
        </p:grpSpPr>
        <p:sp>
          <p:nvSpPr>
            <p:cNvPr id="13" name="Солнце 12"/>
            <p:cNvSpPr/>
            <p:nvPr/>
          </p:nvSpPr>
          <p:spPr>
            <a:xfrm rot="5400000">
              <a:off x="-2931426" y="-2014859"/>
              <a:ext cx="1526943" cy="1557755"/>
            </a:xfrm>
            <a:prstGeom prst="su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3B06"/>
              </a:solidFill>
            </a:ln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олнце 4"/>
            <p:cNvSpPr/>
            <p:nvPr/>
          </p:nvSpPr>
          <p:spPr>
            <a:xfrm>
              <a:off x="594222" y="610944"/>
              <a:ext cx="550739" cy="5398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9615" y="204338"/>
            <a:ext cx="6681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 К Т У А Л Ь Н О С Т 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8628" y="1196752"/>
            <a:ext cx="68868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7C3B06"/>
                </a:solidFill>
                <a:latin typeface="Arial Black" panose="020B0A04020102020204" pitchFamily="34" charset="0"/>
                <a:cs typeface="+mn-cs"/>
              </a:rPr>
              <a:t>Формирование полноценного навыка чтения в начальной школе  – это база для дальнейшего обучения всем другим школьным предметам.</a:t>
            </a:r>
          </a:p>
        </p:txBody>
      </p:sp>
      <p:pic>
        <p:nvPicPr>
          <p:cNvPr id="5127" name="Picture 2" descr="https://sevschool27.edusev.ru/uploads/1000/789/section/346285/11388_html_61ef1a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750">
            <a:off x="7715250" y="-38100"/>
            <a:ext cx="14636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2267744" y="3461970"/>
            <a:ext cx="4806029" cy="707231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+mn-cs"/>
              </a:rPr>
              <a:t>П Р О Б Л Е М 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8713" y="4200525"/>
            <a:ext cx="7318375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обществе упал престиж чтения,  сокращена или исключена доля чтения в структуре свободного времени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школьников.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32" name="Picture 4" descr="http://ped-site.ru/wp-content/uploads/2015/12/cropped-cropped-0_106149_35c9ed5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86025"/>
            <a:ext cx="27368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28713" y="4941888"/>
            <a:ext cx="7318375" cy="922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Замена читательской культуры экранной , что негативно влияет на школьников при несформированных нравственных качествах и слаборазвитой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речи.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800" y="6021388"/>
            <a:ext cx="7253288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Сегодня чтение книг становится лишь практичным  средством реализации учебных целей для получения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образования.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3000" y="476672"/>
            <a:ext cx="369124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C3B06"/>
                </a:solidFill>
                <a:latin typeface="+mn-lt"/>
                <a:cs typeface="+mn-cs"/>
              </a:rPr>
              <a:t>Технология продуктивного чтения, разработанная профессором  </a:t>
            </a:r>
            <a:endParaRPr lang="ru-RU" b="1" dirty="0" smtClean="0">
              <a:solidFill>
                <a:srgbClr val="7C3B0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C3B06"/>
                </a:solidFill>
                <a:latin typeface="+mn-lt"/>
                <a:cs typeface="+mn-cs"/>
              </a:rPr>
              <a:t>Н. </a:t>
            </a:r>
            <a:r>
              <a:rPr lang="ru-RU" b="1" dirty="0" err="1" smtClean="0">
                <a:solidFill>
                  <a:srgbClr val="7C3B06"/>
                </a:solidFill>
                <a:latin typeface="+mn-lt"/>
                <a:cs typeface="+mn-cs"/>
              </a:rPr>
              <a:t>Светловской</a:t>
            </a:r>
            <a:endParaRPr lang="ru-RU" b="1" dirty="0">
              <a:solidFill>
                <a:srgbClr val="7C3B06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304006"/>
            <a:ext cx="299121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Технология   зрительных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 диктантов </a:t>
            </a:r>
            <a:endParaRPr lang="ru-RU" sz="2000" b="1" dirty="0" smtClean="0">
              <a:solidFill>
                <a:srgbClr val="7C3B0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C3B06"/>
                </a:solidFill>
                <a:latin typeface="+mn-lt"/>
                <a:cs typeface="+mn-cs"/>
              </a:rPr>
              <a:t>И.Т</a:t>
            </a: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. Федоренко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501" y="2046977"/>
            <a:ext cx="29528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Технология </a:t>
            </a:r>
            <a:endParaRPr lang="ru-RU" sz="2000" b="1" dirty="0" smtClean="0">
              <a:solidFill>
                <a:srgbClr val="7C3B0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C3B06"/>
                </a:solidFill>
                <a:latin typeface="+mn-lt"/>
                <a:cs typeface="+mn-cs"/>
              </a:rPr>
              <a:t>«</a:t>
            </a: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Кубик </a:t>
            </a:r>
            <a:r>
              <a:rPr lang="ru-RU" sz="2000" b="1" dirty="0" err="1">
                <a:solidFill>
                  <a:srgbClr val="7C3B06"/>
                </a:solidFill>
                <a:latin typeface="+mn-lt"/>
                <a:cs typeface="+mn-cs"/>
              </a:rPr>
              <a:t>Блума</a:t>
            </a: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18601"/>
            <a:ext cx="292072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Технология организации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творческого мышления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« Шесть шляп»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4107" y="3618602"/>
            <a:ext cx="252028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Технология развития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критического мышления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9033" y="1978710"/>
            <a:ext cx="25922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Проектная технология</a:t>
            </a:r>
          </a:p>
        </p:txBody>
      </p:sp>
      <p:pic>
        <p:nvPicPr>
          <p:cNvPr id="9237" name="Picture 3" descr="http://nachalo4ka.ru/wp-content/uploads/2014/04/vgrer-600x3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238750"/>
            <a:ext cx="2276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 descr="http://images.myshared.ru/6/741461/slide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19151" r="14449" b="16069"/>
          <a:stretch>
            <a:fillRect/>
          </a:stretch>
        </p:blipFill>
        <p:spPr bwMode="auto">
          <a:xfrm>
            <a:off x="684213" y="5030788"/>
            <a:ext cx="23669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900igr.net/up/datas/86349/04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28740" r="26978" b="2052"/>
          <a:stretch/>
        </p:blipFill>
        <p:spPr bwMode="auto">
          <a:xfrm>
            <a:off x="1052824" y="658306"/>
            <a:ext cx="1440160" cy="13549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2656" y="26865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7C3B06"/>
                </a:solidFill>
                <a:latin typeface="Arial Black" panose="020B0A04020102020204" pitchFamily="34" charset="0"/>
              </a:rPr>
              <a:t>Образовательные </a:t>
            </a:r>
          </a:p>
          <a:p>
            <a:pPr algn="ctr"/>
            <a:r>
              <a:rPr lang="ru-RU" altLang="ru-RU" sz="2800" dirty="0" smtClean="0">
                <a:solidFill>
                  <a:srgbClr val="7C3B06"/>
                </a:solidFill>
                <a:latin typeface="Arial Black" panose="020B0A04020102020204" pitchFamily="34" charset="0"/>
              </a:rPr>
              <a:t>технологии</a:t>
            </a:r>
            <a:endParaRPr lang="ru-RU" altLang="ru-RU" sz="2800" dirty="0">
              <a:solidFill>
                <a:srgbClr val="7C3B0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64899"/>
            <a:ext cx="81369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C3B06"/>
                </a:solidFill>
                <a:latin typeface="Arial Black" panose="020B0A04020102020204" pitchFamily="34" charset="0"/>
                <a:cs typeface="+mn-cs"/>
              </a:rPr>
              <a:t>Технология продуктивного чтения, разработанная профессором  Н</a:t>
            </a:r>
            <a:r>
              <a:rPr lang="ru-RU" sz="2000" b="1" i="1" dirty="0" smtClean="0">
                <a:solidFill>
                  <a:srgbClr val="7C3B06"/>
                </a:solidFill>
                <a:latin typeface="Arial Black" panose="020B0A04020102020204" pitchFamily="34" charset="0"/>
                <a:cs typeface="+mn-cs"/>
              </a:rPr>
              <a:t>. </a:t>
            </a:r>
            <a:r>
              <a:rPr lang="ru-RU" sz="2000" b="1" i="1" dirty="0" err="1" smtClean="0">
                <a:solidFill>
                  <a:srgbClr val="7C3B06"/>
                </a:solidFill>
                <a:latin typeface="Arial Black" panose="020B0A04020102020204" pitchFamily="34" charset="0"/>
                <a:cs typeface="+mn-cs"/>
              </a:rPr>
              <a:t>Светловской</a:t>
            </a:r>
            <a:endParaRPr lang="ru-RU" sz="2000" b="1" i="1" dirty="0">
              <a:solidFill>
                <a:srgbClr val="7C3B06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278" y="1488598"/>
            <a:ext cx="394210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7C3B06"/>
                </a:solidFill>
                <a:latin typeface="Arial Black" panose="020B0A04020102020204" pitchFamily="34" charset="0"/>
                <a:cs typeface="+mn-cs"/>
              </a:rPr>
              <a:t>«Речевая разминка» </a:t>
            </a:r>
          </a:p>
        </p:txBody>
      </p:sp>
      <p:sp>
        <p:nvSpPr>
          <p:cNvPr id="10249" name="Прямоугольник 6"/>
          <p:cNvSpPr>
            <a:spLocks noChangeArrowheads="1"/>
          </p:cNvSpPr>
          <p:nvPr/>
        </p:nvSpPr>
        <p:spPr bwMode="auto">
          <a:xfrm>
            <a:off x="395288" y="1989138"/>
            <a:ext cx="77057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dirty="0"/>
              <a:t>Прочитайте стихотворение медленно.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Начните читать медленно и постепенно переходите на быстрый темп.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 Начните читать стихотворение громко постепенно переходя на шепот.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 Прочитайте четверостишие как скороговорку.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 Прочитайте только имена существительные.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 Прочитайте, выделяя голосом </a:t>
            </a:r>
            <a:r>
              <a:rPr lang="ru-RU" altLang="ru-RU" dirty="0" smtClean="0"/>
              <a:t>глаголы.</a:t>
            </a:r>
          </a:p>
          <a:p>
            <a:pPr>
              <a:buFont typeface="Wingdings" pitchFamily="2" charset="2"/>
              <a:buChar char="Ø"/>
            </a:pPr>
            <a:endParaRPr lang="ru-RU" altLang="ru-RU" dirty="0" smtClean="0"/>
          </a:p>
          <a:p>
            <a:pPr>
              <a:buFont typeface="Wingdings" pitchFamily="2" charset="2"/>
              <a:buChar char="Ø"/>
            </a:pPr>
            <a:endParaRPr lang="ru-RU" altLang="ru-RU" dirty="0" smtClean="0"/>
          </a:p>
          <a:p>
            <a:pPr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7513" y="4221088"/>
            <a:ext cx="185023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ЧТЕНИЕ </a:t>
            </a:r>
            <a:r>
              <a:rPr lang="ru-RU" b="1" dirty="0">
                <a:latin typeface="+mn-lt"/>
                <a:cs typeface="+mn-cs"/>
              </a:rPr>
              <a:t>«ЭХО</a:t>
            </a:r>
            <a:r>
              <a:rPr lang="ru-RU" b="1" dirty="0" smtClean="0"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113" y="4221089"/>
            <a:ext cx="19716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ЧТЕНИЕ «КАНОН»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4221088"/>
            <a:ext cx="22733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ЧТЕНИЕ «РАЗВЕДКА</a:t>
            </a:r>
            <a:r>
              <a:rPr lang="ru-RU" dirty="0">
                <a:latin typeface="+mn-lt"/>
                <a:cs typeface="+mn-cs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499991" y="6858000"/>
            <a:ext cx="4571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0472" y="6996881"/>
            <a:ext cx="14401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7" y="5229200"/>
            <a:ext cx="1800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ЧТЕНИЕ «БУКСИР»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157192"/>
            <a:ext cx="19716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ЧТЕНИЕ «ОЧЕРЕДЬ»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5229200"/>
            <a:ext cx="223224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ЧТЕНИЕ «ЛОВУШКА» </a:t>
            </a:r>
            <a:endParaRPr lang="ru-RU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988840"/>
            <a:ext cx="496778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latin typeface="+mn-lt"/>
                <a:cs typeface="+mn-cs"/>
              </a:rPr>
              <a:t>ПАМЯТКА</a:t>
            </a:r>
            <a:endParaRPr lang="ru-RU" sz="20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Плотно сожми губы и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Читай только глазами.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Читай как можно быстрей, считай про себя слова текста.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C3B06"/>
                </a:solidFill>
                <a:latin typeface="+mn-lt"/>
                <a:cs typeface="+mn-cs"/>
              </a:rPr>
              <a:t>Ответь на вопросы к тексту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53988" y="2565400"/>
            <a:ext cx="236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 </a:t>
            </a:r>
          </a:p>
        </p:txBody>
      </p:sp>
      <p:pic>
        <p:nvPicPr>
          <p:cNvPr id="7172" name="Picture 4" descr="https://i.ytimg.com/vi/4ovIOWpUOvA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23092" r="-1291"/>
          <a:stretch/>
        </p:blipFill>
        <p:spPr bwMode="auto">
          <a:xfrm>
            <a:off x="4932040" y="3573016"/>
            <a:ext cx="2952328" cy="257291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5888" y="1177455"/>
            <a:ext cx="422811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C3B06"/>
                </a:solidFill>
              </a:rPr>
              <a:t>ЧТЕНИЕ СО СЧЕТОМ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027.radikal.ru/0805/30/710ca48a538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86596" cy="50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1619673" y="2492896"/>
            <a:ext cx="655272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Динамическое чтение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Чтение за диктором.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Чтение в парах.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Групповое чтение.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Чтение с убыстрением темпа.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Жужжащее чтение «птичий базар».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Выразительное чтение знакомой части с переходом на незнакомую часть текста.</a:t>
            </a:r>
          </a:p>
          <a:p>
            <a:r>
              <a:rPr lang="ru-RU" altLang="ru-RU" sz="2200" b="1" i="1" dirty="0">
                <a:solidFill>
                  <a:srgbClr val="7C3B06"/>
                </a:solidFill>
              </a:rPr>
              <a:t>Чтение в темпе </a:t>
            </a:r>
            <a:r>
              <a:rPr lang="ru-RU" altLang="ru-RU" sz="2200" b="1" i="1" dirty="0" smtClean="0">
                <a:solidFill>
                  <a:srgbClr val="7C3B06"/>
                </a:solidFill>
              </a:rPr>
              <a:t>скороговорки.</a:t>
            </a:r>
          </a:p>
          <a:p>
            <a:pPr algn="ctr"/>
            <a:endParaRPr lang="ru-RU" altLang="ru-RU" b="1" dirty="0">
              <a:solidFill>
                <a:srgbClr val="7C3B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mypresentation.ru/documents/c016d8bb6443d0b4ab9b72f414e9dfe0/img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433" t="5904" r="10209" b="7002"/>
          <a:stretch/>
        </p:blipFill>
        <p:spPr bwMode="auto">
          <a:xfrm>
            <a:off x="366358" y="1944737"/>
            <a:ext cx="1947475" cy="16029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4" descr="https://ds04.infourok.ru/uploads/ex/03f6/00034bcd-756a1ae3/img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3221" r="31715" b="18184"/>
          <a:stretch>
            <a:fillRect/>
          </a:stretch>
        </p:blipFill>
        <p:spPr bwMode="auto">
          <a:xfrm>
            <a:off x="2507670" y="876913"/>
            <a:ext cx="2010816" cy="26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https://ds04.infourok.ru/uploads/ex/03f6/00034bcd-756a1ae3/img1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4097" r="23248" b="11664"/>
          <a:stretch>
            <a:fillRect/>
          </a:stretch>
        </p:blipFill>
        <p:spPr bwMode="auto">
          <a:xfrm>
            <a:off x="1172369" y="3802717"/>
            <a:ext cx="2330832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ttps://ds04.infourok.ru/uploads/ex/03f6/00034bcd-756a1ae3/img6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t="4222" r="28909" b="16406"/>
          <a:stretch>
            <a:fillRect/>
          </a:stretch>
        </p:blipFill>
        <p:spPr bwMode="auto">
          <a:xfrm>
            <a:off x="4674643" y="889322"/>
            <a:ext cx="1977807" cy="26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https://ds04.infourok.ru/uploads/ex/03f6/00034bcd-756a1ae3/img16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3665" r="20930" b="12184"/>
          <a:stretch>
            <a:fillRect/>
          </a:stretch>
        </p:blipFill>
        <p:spPr bwMode="auto">
          <a:xfrm>
            <a:off x="3779912" y="3805037"/>
            <a:ext cx="2339931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Прямоугольник 3"/>
          <p:cNvSpPr>
            <a:spLocks noChangeArrowheads="1"/>
          </p:cNvSpPr>
          <p:nvPr/>
        </p:nvSpPr>
        <p:spPr bwMode="auto">
          <a:xfrm>
            <a:off x="0" y="278030"/>
            <a:ext cx="10206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 smtClean="0">
                <a:solidFill>
                  <a:srgbClr val="7C3B06"/>
                </a:solidFill>
                <a:latin typeface="Arial Black" pitchFamily="34" charset="0"/>
              </a:rPr>
              <a:t>Технология зрительных диктантов </a:t>
            </a:r>
            <a:r>
              <a:rPr lang="ru-RU" altLang="ru-RU" sz="2400" dirty="0" err="1" smtClean="0">
                <a:solidFill>
                  <a:srgbClr val="7C3B06"/>
                </a:solidFill>
                <a:latin typeface="Arial Black" pitchFamily="34" charset="0"/>
              </a:rPr>
              <a:t>И.Т.Федоренко</a:t>
            </a:r>
            <a:r>
              <a:rPr lang="ru-RU" altLang="ru-RU" sz="2400" dirty="0" smtClean="0">
                <a:solidFill>
                  <a:srgbClr val="7C3B06"/>
                </a:solidFill>
                <a:latin typeface="Arial Black" pitchFamily="34" charset="0"/>
              </a:rPr>
              <a:t>  </a:t>
            </a:r>
            <a:endParaRPr lang="ru-RU" altLang="ru-RU" sz="2400" dirty="0">
              <a:solidFill>
                <a:srgbClr val="7C3B06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ds02.infourok.ru/uploads/ex/042a/0004f9b1-e1cf46fd/img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5779" r="16525" b="11713"/>
          <a:stretch/>
        </p:blipFill>
        <p:spPr bwMode="auto">
          <a:xfrm>
            <a:off x="6808607" y="1328263"/>
            <a:ext cx="1980045" cy="188820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4" descr="http://900igr.net/up/datas/80341/1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25075" r="59669" b="8577"/>
          <a:stretch>
            <a:fillRect/>
          </a:stretch>
        </p:blipFill>
        <p:spPr bwMode="auto">
          <a:xfrm>
            <a:off x="6808607" y="3429000"/>
            <a:ext cx="1986003" cy="3140092"/>
          </a:xfrm>
          <a:prstGeom prst="rect">
            <a:avLst/>
          </a:prstGeom>
          <a:noFill/>
          <a:ln w="9525">
            <a:solidFill>
              <a:srgbClr val="7C3B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4294967295"/>
          </p:nvPr>
        </p:nvSpPr>
        <p:spPr>
          <a:xfrm>
            <a:off x="0" y="727075"/>
            <a:ext cx="7561263" cy="46291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На гранях куба записаны начала вопросов: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Почему…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Объясни..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Назови…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Предложи…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Придумай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800" b="1" dirty="0" smtClean="0">
                <a:solidFill>
                  <a:srgbClr val="7C3B06"/>
                </a:solidFill>
              </a:rPr>
              <a:t>Поделись</a:t>
            </a:r>
            <a:r>
              <a:rPr lang="ru-RU" altLang="ru-RU" sz="3500" b="1" dirty="0" smtClean="0">
                <a:solidFill>
                  <a:srgbClr val="7C3B06"/>
                </a:solidFill>
              </a:rPr>
              <a:t>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dirty="0" smtClean="0">
              <a:solidFill>
                <a:srgbClr val="0000FF"/>
              </a:solidFill>
            </a:endParaRPr>
          </a:p>
        </p:txBody>
      </p:sp>
      <p:pic>
        <p:nvPicPr>
          <p:cNvPr id="51205" name="Рисунок 4" descr="Bloom_Benja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1925"/>
            <a:ext cx="144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251520" y="177833"/>
            <a:ext cx="6600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dirty="0">
                <a:solidFill>
                  <a:srgbClr val="7C3B06"/>
                </a:solidFill>
                <a:latin typeface="Arial Black" pitchFamily="34" charset="0"/>
              </a:rPr>
              <a:t>Технология «Кубик </a:t>
            </a:r>
            <a:r>
              <a:rPr lang="ru-RU" altLang="ru-RU" sz="3200" dirty="0" err="1">
                <a:solidFill>
                  <a:srgbClr val="7C3B06"/>
                </a:solidFill>
                <a:latin typeface="Arial Black" pitchFamily="34" charset="0"/>
              </a:rPr>
              <a:t>Блума</a:t>
            </a:r>
            <a:r>
              <a:rPr lang="ru-RU" altLang="ru-RU" sz="3200" dirty="0">
                <a:solidFill>
                  <a:srgbClr val="7C3B06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1331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76588"/>
            <a:ext cx="253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 descr="C:\Users\User\AppData\Local\Microsoft\Windows\Temporary Internet Files\Content.Word\DSCN0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t="9341" r="7748" b="12514"/>
          <a:stretch>
            <a:fillRect/>
          </a:stretch>
        </p:blipFill>
        <p:spPr bwMode="auto">
          <a:xfrm>
            <a:off x="4545013" y="1196975"/>
            <a:ext cx="20923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https://arhivurokov.ru/multiurok/b/5/2/b5298508b10142548c0c7e64787e66d35b4e14c0/formirovaniie-u-mladshikh-shkol-nikov-umienii-rabo_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896788" cy="20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-79375" y="123825"/>
            <a:ext cx="92535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900">
                <a:solidFill>
                  <a:srgbClr val="7C3B06"/>
                </a:solidFill>
                <a:latin typeface="Arial Black" pitchFamily="34" charset="0"/>
              </a:rPr>
              <a:t>Технология организации творческого мышления  « Шесть шляп» </a:t>
            </a:r>
          </a:p>
        </p:txBody>
      </p:sp>
      <p:pic>
        <p:nvPicPr>
          <p:cNvPr id="14340" name="Picture 2" descr="http://lifeacademy.pearl.pp.ua/wp-content/uploads/2017/06/metod-6-shljap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8" y="4257675"/>
            <a:ext cx="31607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3409950" y="396875"/>
            <a:ext cx="5551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7C3B06"/>
                </a:solidFill>
              </a:rPr>
              <a:t>Использование приёмы «6 шляп»  к  произведению В.Драгунского «Тайное становится явным».</a:t>
            </a:r>
          </a:p>
          <a:p>
            <a:pPr algn="ctr"/>
            <a:endParaRPr lang="ru-RU" altLang="ru-RU" b="1">
              <a:solidFill>
                <a:srgbClr val="7C3B0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1388" y="1052513"/>
            <a:ext cx="5408612" cy="738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«Белая шляпа» (факты):  Что вы узнали о жизни мальчика? Что произошло?-сообщите факты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“Видеть не могу манную кашу!”   “А я остался с кашей наедине”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9325" y="1779588"/>
            <a:ext cx="5411788" cy="116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«Жёлтая шляпа» (позитивное): Что положительного взяли вы для себя, читая произведение Драгунского?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Надо съесть нелюбимую манную кашу до дна, потому что, выполнив это условие, можно пойти в Кремль, ведь я не знаю ничего красивее Кремля!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89325" y="2947988"/>
            <a:ext cx="5411788" cy="1169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«Чёрная шляпа» (противоположное, негативное): Какие трагические события произошли в рассказе?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Лучше выплеснуть кашу в окно, на улицу. Но она попала в прохожего,  пришёл милиционер. Я сразу понял, что в Кремль  не пойду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3613" y="4110038"/>
            <a:ext cx="5413375" cy="954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«Красная шляпа» (эмоции): Что испытал мальчик из рассказа? Какие у вас возникли чувства?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Приход милиционера с пострадавшим, у которого была каша на шляпе, вызвал чувство вины и наказания.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3138" y="5064125"/>
            <a:ext cx="5440362" cy="954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C3B0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Зелёная шляпа» (творческая): Что  бы вы сделали на месте мальчика? Дайте совет Дениске.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Если бы ты съел эту кашу сразу, маме не пришлось бы краснеть перед чужими людьми и ты пошёл бы в Кремль.</a:t>
            </a:r>
          </a:p>
        </p:txBody>
      </p:sp>
      <p:pic>
        <p:nvPicPr>
          <p:cNvPr id="1434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8" y="901638"/>
            <a:ext cx="3148012" cy="3236913"/>
          </a:xfrm>
          <a:prstGeom prst="rect">
            <a:avLst/>
          </a:prstGeom>
          <a:noFill/>
          <a:ln w="9525">
            <a:solidFill>
              <a:srgbClr val="7C3B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4088" y="5995988"/>
            <a:ext cx="5467350" cy="738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Синяя шляпа» (вывод, обобщение всего сказанного): Чему научило вас это произведение?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«Действительно, тайное становится явным. Не обманывать»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542</TotalTime>
  <Words>636</Words>
  <Application>Microsoft Office PowerPoint</Application>
  <PresentationFormat>Экран (4:3)</PresentationFormat>
  <Paragraphs>98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User2001</dc:creator>
  <cp:lastModifiedBy>user01</cp:lastModifiedBy>
  <cp:revision>51</cp:revision>
  <dcterms:created xsi:type="dcterms:W3CDTF">2019-03-11T16:52:34Z</dcterms:created>
  <dcterms:modified xsi:type="dcterms:W3CDTF">2020-10-20T05:15:48Z</dcterms:modified>
</cp:coreProperties>
</file>