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8"/>
  </p:notesMasterIdLst>
  <p:sldIdLst>
    <p:sldId id="256" r:id="rId2"/>
    <p:sldId id="275" r:id="rId3"/>
    <p:sldId id="317" r:id="rId4"/>
    <p:sldId id="288" r:id="rId5"/>
    <p:sldId id="318" r:id="rId6"/>
    <p:sldId id="280" r:id="rId7"/>
    <p:sldId id="289" r:id="rId8"/>
    <p:sldId id="292" r:id="rId9"/>
    <p:sldId id="293" r:id="rId10"/>
    <p:sldId id="303" r:id="rId11"/>
    <p:sldId id="304" r:id="rId12"/>
    <p:sldId id="319" r:id="rId13"/>
    <p:sldId id="305" r:id="rId14"/>
    <p:sldId id="306" r:id="rId15"/>
    <p:sldId id="307" r:id="rId16"/>
    <p:sldId id="309" r:id="rId17"/>
    <p:sldId id="310" r:id="rId18"/>
    <p:sldId id="311" r:id="rId19"/>
    <p:sldId id="312" r:id="rId20"/>
    <p:sldId id="313" r:id="rId21"/>
    <p:sldId id="314" r:id="rId22"/>
    <p:sldId id="315" r:id="rId23"/>
    <p:sldId id="316" r:id="rId24"/>
    <p:sldId id="302" r:id="rId25"/>
    <p:sldId id="277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03"/>
    <p:restoredTop sz="94697"/>
  </p:normalViewPr>
  <p:slideViewPr>
    <p:cSldViewPr>
      <p:cViewPr varScale="1">
        <p:scale>
          <a:sx n="85" d="100"/>
          <a:sy n="85" d="100"/>
        </p:scale>
        <p:origin x="1192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ACAF9-40F4-D347-AF76-AED7D7694D08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02A12-8C01-0940-A449-90C42D4B6D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756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ое 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имен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Чтобы добавить рисунок, перетащите его в заполнитель или щелкните значок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61C57EF-6A0C-4DCE-A5F3-94DE83DB6423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F2761CC-E1E4-47BD-9C66-429AB04F3D2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50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emf"/><Relationship Id="rId3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emf"/><Relationship Id="rId3" Type="http://schemas.openxmlformats.org/officeDocument/2006/relationships/image" Target="../media/image8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reftrend.ru/227506.html" TargetMode="External"/><Relationship Id="rId4" Type="http://schemas.openxmlformats.org/officeDocument/2006/relationships/hyperlink" Target="http://eciginfo.ru/metodika-provedeniya-kombinirovannogo-uroka/" TargetMode="External"/><Relationship Id="rId5" Type="http://schemas.openxmlformats.org/officeDocument/2006/relationships/hyperlink" Target="http://englschool.ucoz.ru/load/uroki/" TargetMode="External"/><Relationship Id="rId6" Type="http://schemas.openxmlformats.org/officeDocument/2006/relationships/hyperlink" Target="http://poznanie21.ru/current/49279.php" TargetMode="External"/><Relationship Id="rId7" Type="http://schemas.openxmlformats.org/officeDocument/2006/relationships/hyperlink" Target="http://studentguide.ru/category/konspekty-urokov/plany-konspekty-urokov-po-anglijskomu-yazyku/" TargetMode="External"/><Relationship Id="rId8" Type="http://schemas.openxmlformats.org/officeDocument/2006/relationships/hyperlink" Target="http://ext.spb.ru/index.php/2011-03-29-09-03-14/110-foreignlang/3198--4-.html" TargetMode="External"/><Relationship Id="rId9" Type="http://schemas.openxmlformats.org/officeDocument/2006/relationships/hyperlink" Target="http://na55555.ru/pomosz_studentam/plan-konspekt-uroka-angliiskogo-yazyka.html" TargetMode="External"/><Relationship Id="rId10" Type="http://schemas.openxmlformats.org/officeDocument/2006/relationships/hyperlink" Target="http://festival.1september.ru/articles/549231/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shishkova.ru/students/lesson_plan.ht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40683" y="908720"/>
            <a:ext cx="6947127" cy="348826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Приёмы, применяемые при звуко-буквенном анализе слов.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4581128"/>
            <a:ext cx="8363272" cy="2040632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</a:t>
            </a:r>
          </a:p>
          <a:p>
            <a:pPr algn="r"/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начальных классов </a:t>
            </a:r>
          </a:p>
          <a:p>
            <a:pPr algn="r"/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«СШ № 16»</a:t>
            </a:r>
          </a:p>
          <a:p>
            <a:pPr algn="r"/>
            <a:r>
              <a:rPr lang="ru-RU" sz="33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Костыль  Е.М.</a:t>
            </a:r>
          </a:p>
          <a:p>
            <a:pPr algn="ctr"/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        г.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Евпатория 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2018 г.</a:t>
            </a:r>
            <a:endParaRPr lang="ru-RU" sz="33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3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5" y="476672"/>
            <a:ext cx="7571185" cy="5523144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      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Л</a:t>
            </a:r>
            <a:endParaRPr lang="ru-RU" sz="120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Дуга 5"/>
          <p:cNvSpPr/>
          <p:nvPr/>
        </p:nvSpPr>
        <p:spPr>
          <a:xfrm rot="14491572" flipH="1">
            <a:off x="2824340" y="1989229"/>
            <a:ext cx="1971030" cy="2467209"/>
          </a:xfrm>
          <a:prstGeom prst="arc">
            <a:avLst>
              <a:gd name="adj1" fmla="val 16121244"/>
              <a:gd name="adj2" fmla="val 155352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3794638" flipH="1">
            <a:off x="4443346" y="722146"/>
            <a:ext cx="3522194" cy="3844012"/>
          </a:xfrm>
          <a:prstGeom prst="arc">
            <a:avLst>
              <a:gd name="adj1" fmla="val 16037978"/>
              <a:gd name="adj2" fmla="val 59351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6204443" y="1760606"/>
            <a:ext cx="216024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53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1" y="476672"/>
            <a:ext cx="7427169" cy="5523144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     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Л</a:t>
            </a:r>
            <a:endParaRPr lang="ru-RU" sz="120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Дуга 5"/>
          <p:cNvSpPr/>
          <p:nvPr/>
        </p:nvSpPr>
        <p:spPr>
          <a:xfrm rot="14491572" flipH="1">
            <a:off x="2764453" y="1981433"/>
            <a:ext cx="1971030" cy="2467209"/>
          </a:xfrm>
          <a:prstGeom prst="arc">
            <a:avLst>
              <a:gd name="adj1" fmla="val 16121244"/>
              <a:gd name="adj2" fmla="val 155352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3794638" flipH="1">
            <a:off x="4443345" y="663041"/>
            <a:ext cx="3522194" cy="3844012"/>
          </a:xfrm>
          <a:prstGeom prst="arc">
            <a:avLst>
              <a:gd name="adj1" fmla="val 16037978"/>
              <a:gd name="adj2" fmla="val 59351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6204443" y="1760606"/>
            <a:ext cx="216024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995936" y="3789040"/>
            <a:ext cx="216023" cy="2160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49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3" y="476672"/>
            <a:ext cx="7499177" cy="5523144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     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Л</a:t>
            </a:r>
            <a:endParaRPr lang="ru-RU" sz="120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Дуга 5"/>
          <p:cNvSpPr/>
          <p:nvPr/>
        </p:nvSpPr>
        <p:spPr>
          <a:xfrm rot="14491572" flipH="1">
            <a:off x="2654542" y="1990778"/>
            <a:ext cx="1971030" cy="2467209"/>
          </a:xfrm>
          <a:prstGeom prst="arc">
            <a:avLst>
              <a:gd name="adj1" fmla="val 16121244"/>
              <a:gd name="adj2" fmla="val 155352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3794638" flipH="1">
            <a:off x="4296208" y="757575"/>
            <a:ext cx="3522194" cy="3844012"/>
          </a:xfrm>
          <a:prstGeom prst="arc">
            <a:avLst>
              <a:gd name="adj1" fmla="val 16037978"/>
              <a:gd name="adj2" fmla="val 59351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6057306" y="1769950"/>
            <a:ext cx="216024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863226" y="3784181"/>
            <a:ext cx="216023" cy="2160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668803" y="2057982"/>
            <a:ext cx="72006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75"/>
              </a:spcAft>
            </a:pPr>
            <a:r>
              <a:rPr lang="en-US" sz="3500" b="1" dirty="0" smtClean="0">
                <a:solidFill>
                  <a:srgbClr val="00B050"/>
                </a:solidFill>
              </a:rPr>
              <a:t>[</a:t>
            </a:r>
            <a:r>
              <a:rPr lang="ru-RU" sz="3500" b="1" dirty="0" smtClean="0">
                <a:solidFill>
                  <a:srgbClr val="00B050"/>
                </a:solidFill>
              </a:rPr>
              <a:t>и</a:t>
            </a:r>
            <a:r>
              <a:rPr lang="en-US" sz="3500" b="1" dirty="0" smtClean="0">
                <a:solidFill>
                  <a:srgbClr val="00B050"/>
                </a:solidFill>
              </a:rPr>
              <a:t>]</a:t>
            </a:r>
            <a:endParaRPr lang="ru-RU" sz="3500" b="1" dirty="0">
              <a:solidFill>
                <a:srgbClr val="00B050"/>
              </a:solidFill>
              <a:latin typeface="Calibri" charset="0"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85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3" y="476672"/>
            <a:ext cx="7499177" cy="5523144"/>
          </a:xfrm>
          <a:solidFill>
            <a:schemeClr val="bg2">
              <a:lumMod val="75000"/>
            </a:schemeClr>
          </a:solidFill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     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Л</a:t>
            </a:r>
            <a:endParaRPr lang="ru-RU" sz="120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Дуга 5"/>
          <p:cNvSpPr/>
          <p:nvPr/>
        </p:nvSpPr>
        <p:spPr>
          <a:xfrm rot="14491572" flipH="1">
            <a:off x="2614400" y="2004640"/>
            <a:ext cx="1971030" cy="2467209"/>
          </a:xfrm>
          <a:prstGeom prst="arc">
            <a:avLst>
              <a:gd name="adj1" fmla="val 16121244"/>
              <a:gd name="adj2" fmla="val 155352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3794638" flipH="1">
            <a:off x="4321176" y="663042"/>
            <a:ext cx="3522194" cy="3844012"/>
          </a:xfrm>
          <a:prstGeom prst="arc">
            <a:avLst>
              <a:gd name="adj1" fmla="val 16037978"/>
              <a:gd name="adj2" fmla="val 59351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6046510" y="1783812"/>
            <a:ext cx="216024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851920" y="3789040"/>
            <a:ext cx="216023" cy="2160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668803" y="2057982"/>
            <a:ext cx="72006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75"/>
              </a:spcAft>
            </a:pPr>
            <a:r>
              <a:rPr lang="en-US" sz="3500" b="1" dirty="0" smtClean="0">
                <a:solidFill>
                  <a:srgbClr val="00B050"/>
                </a:solidFill>
              </a:rPr>
              <a:t>[</a:t>
            </a:r>
            <a:r>
              <a:rPr lang="ru-RU" sz="3500" b="1" dirty="0" smtClean="0">
                <a:solidFill>
                  <a:srgbClr val="00B050"/>
                </a:solidFill>
              </a:rPr>
              <a:t>и</a:t>
            </a:r>
            <a:r>
              <a:rPr lang="en-US" sz="3500" b="1" dirty="0" smtClean="0">
                <a:solidFill>
                  <a:srgbClr val="00B050"/>
                </a:solidFill>
              </a:rPr>
              <a:t>]</a:t>
            </a:r>
            <a:endParaRPr lang="ru-RU" sz="3500" b="1" dirty="0">
              <a:solidFill>
                <a:srgbClr val="00B050"/>
              </a:solidFill>
              <a:latin typeface="Calibri" charset="0"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33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70165" y="489354"/>
            <a:ext cx="7499177" cy="5523144"/>
          </a:xfrm>
          <a:solidFill>
            <a:schemeClr val="tx2">
              <a:lumMod val="10000"/>
              <a:lumOff val="90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     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Л</a:t>
            </a:r>
            <a:endParaRPr lang="ru-RU" sz="120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Дуга 5"/>
          <p:cNvSpPr/>
          <p:nvPr/>
        </p:nvSpPr>
        <p:spPr>
          <a:xfrm rot="14491572" flipH="1">
            <a:off x="2614399" y="2017322"/>
            <a:ext cx="1971030" cy="2467209"/>
          </a:xfrm>
          <a:prstGeom prst="arc">
            <a:avLst>
              <a:gd name="adj1" fmla="val 16121244"/>
              <a:gd name="adj2" fmla="val 155352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3794638" flipH="1">
            <a:off x="4303717" y="663042"/>
            <a:ext cx="3522194" cy="3844012"/>
          </a:xfrm>
          <a:prstGeom prst="arc">
            <a:avLst>
              <a:gd name="adj1" fmla="val 16037978"/>
              <a:gd name="adj2" fmla="val 59351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6064814" y="1767824"/>
            <a:ext cx="216024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851920" y="3789040"/>
            <a:ext cx="216023" cy="2160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668803" y="2057982"/>
            <a:ext cx="72006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75"/>
              </a:spcAft>
            </a:pPr>
            <a:r>
              <a:rPr lang="en-US" sz="3500" b="1" dirty="0" smtClean="0">
                <a:solidFill>
                  <a:srgbClr val="00B050"/>
                </a:solidFill>
              </a:rPr>
              <a:t>[</a:t>
            </a:r>
            <a:r>
              <a:rPr lang="ru-RU" sz="3500" b="1" dirty="0" smtClean="0">
                <a:solidFill>
                  <a:srgbClr val="00B050"/>
                </a:solidFill>
              </a:rPr>
              <a:t>и</a:t>
            </a:r>
            <a:r>
              <a:rPr lang="en-US" sz="3500" b="1" dirty="0" smtClean="0">
                <a:solidFill>
                  <a:srgbClr val="00B050"/>
                </a:solidFill>
              </a:rPr>
              <a:t>]</a:t>
            </a:r>
            <a:endParaRPr lang="ru-RU" sz="3500" b="1" dirty="0">
              <a:solidFill>
                <a:srgbClr val="00B050"/>
              </a:solidFill>
              <a:latin typeface="Calibri" charset="0"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7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3" y="476672"/>
            <a:ext cx="7499177" cy="5523144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     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00B05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Л</a:t>
            </a:r>
            <a:endParaRPr lang="ru-RU" sz="120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Дуга 5"/>
          <p:cNvSpPr/>
          <p:nvPr/>
        </p:nvSpPr>
        <p:spPr>
          <a:xfrm rot="14491572" flipH="1">
            <a:off x="2664563" y="2004639"/>
            <a:ext cx="1971030" cy="2467209"/>
          </a:xfrm>
          <a:prstGeom prst="arc">
            <a:avLst>
              <a:gd name="adj1" fmla="val 16121244"/>
              <a:gd name="adj2" fmla="val 155352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3794638" flipH="1">
            <a:off x="4327454" y="779674"/>
            <a:ext cx="3522194" cy="3844012"/>
          </a:xfrm>
          <a:prstGeom prst="arc">
            <a:avLst>
              <a:gd name="adj1" fmla="val 16037978"/>
              <a:gd name="adj2" fmla="val 59351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6060427" y="1793530"/>
            <a:ext cx="216024" cy="57606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3923928" y="3789040"/>
            <a:ext cx="216023" cy="21602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854281" y="2235829"/>
            <a:ext cx="288032" cy="2880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972790" y="2235829"/>
            <a:ext cx="288032" cy="28803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668803" y="2057982"/>
            <a:ext cx="72006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75"/>
              </a:spcAft>
            </a:pPr>
            <a:r>
              <a:rPr lang="en-US" sz="3500" b="1" dirty="0" smtClean="0">
                <a:solidFill>
                  <a:srgbClr val="00B050"/>
                </a:solidFill>
              </a:rPr>
              <a:t>[</a:t>
            </a:r>
            <a:r>
              <a:rPr lang="ru-RU" sz="3500" b="1" dirty="0" smtClean="0">
                <a:solidFill>
                  <a:srgbClr val="00B050"/>
                </a:solidFill>
              </a:rPr>
              <a:t>и</a:t>
            </a:r>
            <a:r>
              <a:rPr lang="en-US" sz="3500" b="1" dirty="0" smtClean="0">
                <a:solidFill>
                  <a:srgbClr val="00B050"/>
                </a:solidFill>
              </a:rPr>
              <a:t>]</a:t>
            </a:r>
            <a:endParaRPr lang="ru-RU" sz="3500" b="1" dirty="0">
              <a:solidFill>
                <a:srgbClr val="00B050"/>
              </a:solidFill>
              <a:latin typeface="Calibri" charset="0"/>
              <a:ea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138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381255" cy="60245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-27842"/>
            <a:ext cx="5616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8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381255" cy="60245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1862"/>
            <a:ext cx="531446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381255" cy="60245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638" y="0"/>
            <a:ext cx="62812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362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381255" cy="60245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260" y="0"/>
            <a:ext cx="61326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6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61106"/>
            <a:ext cx="8280920" cy="15708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Приём: «Звуки в разноцветных буквах».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0296416"/>
              </p:ext>
            </p:extLst>
          </p:nvPr>
        </p:nvGraphicFramePr>
        <p:xfrm>
          <a:off x="1619672" y="2212995"/>
          <a:ext cx="6289675" cy="40963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89675"/>
              </a:tblGrid>
              <a:tr h="409632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С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B0F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    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О       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B05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К         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У</a:t>
                      </a:r>
                      <a:endParaRPr lang="ru-RU" sz="6600" dirty="0" smtClean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    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Д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     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B05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Н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        Э</a:t>
                      </a:r>
                      <a:endParaRPr lang="ru-RU" sz="6600" dirty="0" smtClean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Ф</a:t>
                      </a:r>
                      <a:r>
                        <a:rPr lang="ru-RU" sz="6600" spc="25" baseline="0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          И             </a:t>
                      </a:r>
                      <a:r>
                        <a:rPr lang="ru-RU" sz="6600" spc="25" baseline="0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Р</a:t>
                      </a:r>
                      <a:endParaRPr lang="ru-RU" sz="6600" spc="25" dirty="0" smtClean="0">
                        <a:ln w="1016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</a:ln>
                        <a:solidFill>
                          <a:srgbClr val="0070C0"/>
                        </a:solidFill>
                        <a:effectLst>
                          <a:outerShdw blurRad="38100" dist="22860" dir="5400000" algn="tl">
                            <a:srgbClr val="000000">
                              <a:alpha val="30000"/>
                            </a:srgbClr>
                          </a:outerShdw>
                        </a:effectLst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66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     </a:t>
                      </a:r>
                      <a:r>
                        <a:rPr lang="ru-RU" sz="6600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А</a:t>
                      </a:r>
                      <a:r>
                        <a:rPr lang="ru-RU" sz="6600" spc="25" baseline="0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ru-RU" sz="6600" spc="25" baseline="0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Х</a:t>
                      </a:r>
                      <a:r>
                        <a:rPr lang="ru-RU" sz="6600" spc="25" baseline="0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     </a:t>
                      </a:r>
                      <a:r>
                        <a:rPr lang="ru-RU" sz="6600" spc="25" baseline="0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tx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Ь</a:t>
                      </a:r>
                      <a:r>
                        <a:rPr lang="ru-RU" sz="66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  </a:t>
                      </a:r>
                      <a:endParaRPr lang="ru-RU" sz="6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381255" cy="60245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0"/>
            <a:ext cx="53089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5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381255" cy="60245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0"/>
            <a:ext cx="53493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427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381255" cy="60245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0"/>
            <a:ext cx="57297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49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381255" cy="60245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5075" y="0"/>
            <a:ext cx="60297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64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043608" y="549275"/>
            <a:ext cx="7381255" cy="6024563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sz="4100" dirty="0" smtClean="0">
                <a:solidFill>
                  <a:schemeClr val="accent4"/>
                </a:solidFill>
              </a:rPr>
              <a:t>Реализованные задачи при выполнении данного приема: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производить фонетический разбор: вычленять звуки в словах, определять последовательность</a:t>
            </a:r>
            <a:r>
              <a:rPr lang="ru-RU" sz="2800" b="1" dirty="0"/>
              <a:t> </a:t>
            </a:r>
            <a:r>
              <a:rPr lang="ru-RU" sz="2800" dirty="0"/>
              <a:t>звуков и букв в</a:t>
            </a:r>
            <a:r>
              <a:rPr lang="ru-RU" sz="2800" b="1" dirty="0"/>
              <a:t> </a:t>
            </a:r>
            <a:r>
              <a:rPr lang="ru-RU" sz="2800" dirty="0"/>
              <a:t>слове,</a:t>
            </a:r>
            <a:r>
              <a:rPr lang="ru-RU" sz="2800" b="1" dirty="0"/>
              <a:t> </a:t>
            </a:r>
            <a:r>
              <a:rPr lang="ru-RU" sz="2800" dirty="0"/>
              <a:t>соотносить количество</a:t>
            </a:r>
            <a:r>
              <a:rPr lang="ru-RU" sz="2800" b="1" dirty="0"/>
              <a:t> </a:t>
            </a:r>
            <a:r>
              <a:rPr lang="ru-RU" sz="2800" dirty="0"/>
              <a:t>звуков и букв в словах, делить слова на слоги, определять количество слогов и ударный слог;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различать твердые и мягкие согласные;</a:t>
            </a:r>
          </a:p>
          <a:p>
            <a:r>
              <a:rPr lang="ru-RU" sz="2800" dirty="0"/>
              <a:t> </a:t>
            </a:r>
            <a:r>
              <a:rPr lang="ru-RU" sz="2800" dirty="0" smtClean="0"/>
              <a:t>обозначать </a:t>
            </a:r>
            <a:r>
              <a:rPr lang="ru-RU" sz="2800" dirty="0"/>
              <a:t>на письме мягкость согласных звуков буквами </a:t>
            </a:r>
            <a:r>
              <a:rPr lang="ru-RU" sz="2800" i="1" dirty="0"/>
              <a:t>и, е, ё, ю, я</a:t>
            </a:r>
            <a:r>
              <a:rPr lang="ru-RU" sz="2800" dirty="0"/>
              <a:t> и мягким знаком и различать эти способы обозначения мягкости согласных: с одной стороны, буквами, которые обозначают звуки, с другой - мягким знаком, который никакого звука не обозначает;</a:t>
            </a:r>
          </a:p>
          <a:p>
            <a:r>
              <a:rPr lang="ru-RU" sz="2800" b="1" dirty="0"/>
              <a:t> </a:t>
            </a:r>
            <a:r>
              <a:rPr lang="ru-RU" sz="2800" dirty="0"/>
              <a:t>различать звонкие и глухие согласные </a:t>
            </a:r>
            <a:r>
              <a:rPr lang="ru-RU" sz="2800" dirty="0" smtClean="0"/>
              <a:t>звуки</a:t>
            </a:r>
          </a:p>
          <a:p>
            <a:r>
              <a:rPr lang="ru-RU" sz="2800" dirty="0"/>
              <a:t>о</a:t>
            </a:r>
            <a:r>
              <a:rPr lang="ru-RU" sz="2800" dirty="0" smtClean="0"/>
              <a:t>пределять ударные и безударные звуки</a:t>
            </a:r>
            <a:endParaRPr lang="ru-RU" sz="2800" dirty="0"/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87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400" y="2420888"/>
            <a:ext cx="8229600" cy="1069848"/>
          </a:xfrm>
        </p:spPr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549275"/>
            <a:ext cx="8424863" cy="6024563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sz="4100" dirty="0" smtClean="0">
                <a:solidFill>
                  <a:schemeClr val="accent4"/>
                </a:solidFill>
              </a:rPr>
              <a:t>Источники:</a:t>
            </a: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u="sng" dirty="0" smtClean="0">
                <a:solidFill>
                  <a:srgbClr val="002060"/>
                </a:solidFill>
                <a:hlinkClick r:id="rId2"/>
              </a:rPr>
              <a:t>http://www.shishkova.ru/students/lesson_plan.htm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  <a:r>
              <a:rPr lang="ru-RU" sz="3100" u="sng" dirty="0" smtClean="0">
                <a:solidFill>
                  <a:srgbClr val="002060"/>
                </a:solidFill>
                <a:hlinkClick r:id="rId3"/>
              </a:rPr>
              <a:t>http://reftrend.ru/227506.html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u="sng" dirty="0" smtClean="0">
                <a:solidFill>
                  <a:srgbClr val="002060"/>
                </a:solidFill>
                <a:hlinkClick r:id="rId2"/>
              </a:rPr>
              <a:t>http://www.shishkova.ru/students/lesson_plan.htm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u="sng" dirty="0" smtClean="0">
                <a:solidFill>
                  <a:srgbClr val="002060"/>
                </a:solidFill>
                <a:hlinkClick r:id="rId4"/>
              </a:rPr>
              <a:t>http://eciginfo.ru/metodika-provedeniya-kombinirovannogo-uroka/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u="sng" dirty="0" smtClean="0">
                <a:solidFill>
                  <a:srgbClr val="002060"/>
                </a:solidFill>
                <a:hlinkClick r:id="rId5"/>
              </a:rPr>
              <a:t>http://englschool.ucoz.ru/load/uroki/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 </a:t>
            </a:r>
            <a:r>
              <a:rPr lang="ru-RU" sz="3100" u="sng" dirty="0" smtClean="0">
                <a:solidFill>
                  <a:srgbClr val="002060"/>
                </a:solidFill>
                <a:hlinkClick r:id="rId6"/>
              </a:rPr>
              <a:t>http://poznanie21.ru/current/49279.php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u="sng" dirty="0" smtClean="0">
                <a:solidFill>
                  <a:srgbClr val="002060"/>
                </a:solidFill>
                <a:hlinkClick r:id="rId7"/>
              </a:rPr>
              <a:t>http://studentguide.ru/category/konspekty-urokov/plany-konspekty-urokov-po-anglijskomu-yazyku/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u="sng" dirty="0" smtClean="0">
                <a:solidFill>
                  <a:srgbClr val="002060"/>
                </a:solidFill>
                <a:hlinkClick r:id="rId8"/>
              </a:rPr>
              <a:t>http://ext.spb.ru/index.php/2011-03-29-09-03-14/110-foreignlang/3198--4-.html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u="sng" dirty="0" smtClean="0">
                <a:solidFill>
                  <a:srgbClr val="002060"/>
                </a:solidFill>
                <a:hlinkClick r:id="rId9"/>
              </a:rPr>
              <a:t>http://na55555.ru/pomosz_studentam/plan-konspekt-uroka-angliiskogo-yazyka.html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u="sng" dirty="0" smtClean="0">
                <a:solidFill>
                  <a:srgbClr val="002060"/>
                </a:solidFill>
                <a:hlinkClick r:id="rId10"/>
              </a:rPr>
              <a:t>http://festival.1september.ru/articles/549231/</a:t>
            </a:r>
            <a:endParaRPr lang="ru-RU" sz="31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100" dirty="0" smtClean="0">
                <a:solidFill>
                  <a:srgbClr val="002060"/>
                </a:solidFill>
              </a:rPr>
              <a:t> </a:t>
            </a:r>
          </a:p>
          <a:p>
            <a:pPr>
              <a:buNone/>
            </a:pPr>
            <a:r>
              <a:rPr lang="ru-RU" sz="3100" b="1" dirty="0" smtClean="0">
                <a:solidFill>
                  <a:srgbClr val="002060"/>
                </a:solidFill>
              </a:rPr>
              <a:t> </a:t>
            </a:r>
            <a:endParaRPr lang="ru-RU" sz="31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67744" y="836712"/>
            <a:ext cx="4824536" cy="5478423"/>
          </a:xfrm>
          <a:prstGeom prst="rect">
            <a:avLst/>
          </a:prstGeom>
          <a:solidFill>
            <a:schemeClr val="bg2">
              <a:lumMod val="75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35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П</a:t>
            </a:r>
            <a:endParaRPr lang="ru-RU" sz="35000" dirty="0">
              <a:ln w="9525" cmpd="sng">
                <a:solidFill>
                  <a:schemeClr val="tx1"/>
                </a:solidFill>
                <a:prstDash val="solid"/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53111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11960" y="1700808"/>
            <a:ext cx="432048" cy="36724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 rot="5400000">
            <a:off x="4936149" y="1416886"/>
            <a:ext cx="360040" cy="92788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6012160" y="1268761"/>
            <a:ext cx="360040" cy="1224136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372200" y="1700808"/>
            <a:ext cx="432048" cy="367240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98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765175"/>
            <a:ext cx="8642350" cy="5184775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290117"/>
              </p:ext>
            </p:extLst>
          </p:nvPr>
        </p:nvGraphicFramePr>
        <p:xfrm>
          <a:off x="1763687" y="476672"/>
          <a:ext cx="6408712" cy="59046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6239"/>
                <a:gridCol w="1965339"/>
                <a:gridCol w="2136234"/>
                <a:gridCol w="170900"/>
              </a:tblGrid>
              <a:tr h="14358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ПА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ПО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ПУ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500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1489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АП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ОП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УП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1489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ПЫ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ПИ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ПЕ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500" b="1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1489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ЫП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ИП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chemeClr val="bg1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ЕП</a:t>
                      </a:r>
                      <a:endParaRPr lang="ru-RU" sz="8500" b="1" dirty="0">
                        <a:solidFill>
                          <a:schemeClr val="bg1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826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765175"/>
            <a:ext cx="8642350" cy="5184775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575721"/>
              </p:ext>
            </p:extLst>
          </p:nvPr>
        </p:nvGraphicFramePr>
        <p:xfrm>
          <a:off x="1763687" y="476672"/>
          <a:ext cx="6408712" cy="59046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36239"/>
                <a:gridCol w="1965339"/>
                <a:gridCol w="2136234"/>
                <a:gridCol w="170900"/>
              </a:tblGrid>
              <a:tr h="14358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А</a:t>
                      </a:r>
                      <a:endParaRPr lang="ru-RU" sz="8500" b="1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О</a:t>
                      </a:r>
                      <a:endParaRPr lang="ru-RU" sz="8500" b="1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У</a:t>
                      </a:r>
                      <a:endParaRPr lang="ru-RU" sz="8500" b="1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500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1489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А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О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У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1489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Ы</a:t>
                      </a:r>
                      <a:endParaRPr lang="ru-RU" sz="8500" b="1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B05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И</a:t>
                      </a:r>
                      <a:endParaRPr lang="ru-RU" sz="8500" b="1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B05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Е</a:t>
                      </a:r>
                      <a:endParaRPr lang="ru-RU" sz="8500" b="1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500" b="1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  <a:tr h="14896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Ы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И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FF000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Е</a:t>
                      </a:r>
                      <a:r>
                        <a:rPr lang="ru-RU" sz="8500" b="1" spc="25" dirty="0" smtClean="0">
                          <a:ln w="10160" cap="flat" cmpd="sng" algn="ctr">
                            <a:solidFill>
                              <a:srgbClr val="000000"/>
                            </a:solidFill>
                            <a:prstDash val="solid"/>
                            <a:round/>
                          </a:ln>
                          <a:solidFill>
                            <a:srgbClr val="0070C0"/>
                          </a:solidFill>
                          <a:effectLst>
                            <a:outerShdw blurRad="38100" dist="22860" dir="5400000" algn="tl">
                              <a:srgbClr val="000000">
                                <a:alpha val="30000"/>
                              </a:srgbClr>
                            </a:outerShdw>
                          </a:effectLst>
                        </a:rPr>
                        <a:t>П</a:t>
                      </a: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8500" b="1" dirty="0">
                        <a:solidFill>
                          <a:srgbClr val="0070C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46064" marR="46064" marT="0" marB="0"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620688"/>
            <a:ext cx="7272807" cy="5379128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ПЕНАЛ</a:t>
            </a:r>
            <a:endParaRPr lang="ru-RU" sz="120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6353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1" y="476672"/>
            <a:ext cx="7427169" cy="5523144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   П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Л</a:t>
            </a:r>
            <a:endParaRPr lang="ru-RU" sz="120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501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87623" y="476672"/>
            <a:ext cx="7499177" cy="5523144"/>
          </a:xfr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r>
              <a:rPr lang="ru-RU" sz="9600" b="1" dirty="0" smtClean="0">
                <a:solidFill>
                  <a:srgbClr val="002060"/>
                </a:solidFill>
              </a:rPr>
              <a:t>     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П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Е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Н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А</a:t>
            </a:r>
            <a:r>
              <a:rPr lang="ru-RU" sz="12000" b="1" spc="50" dirty="0" smtClean="0">
                <a:ln w="9525" cmpd="sng">
                  <a:solidFill>
                    <a:schemeClr val="tx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Л</a:t>
            </a:r>
            <a:endParaRPr lang="ru-RU" sz="12000" b="1" spc="50" dirty="0">
              <a:ln w="9525" cmpd="sng">
                <a:solidFill>
                  <a:schemeClr val="tx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p:txBody>
      </p:sp>
      <p:sp>
        <p:nvSpPr>
          <p:cNvPr id="6" name="Дуга 5"/>
          <p:cNvSpPr/>
          <p:nvPr/>
        </p:nvSpPr>
        <p:spPr>
          <a:xfrm rot="14491572" flipH="1">
            <a:off x="2614401" y="2004639"/>
            <a:ext cx="1971030" cy="2467209"/>
          </a:xfrm>
          <a:prstGeom prst="arc">
            <a:avLst>
              <a:gd name="adj1" fmla="val 16121244"/>
              <a:gd name="adj2" fmla="val 155352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Дуга 8"/>
          <p:cNvSpPr/>
          <p:nvPr/>
        </p:nvSpPr>
        <p:spPr>
          <a:xfrm rot="13794638" flipH="1">
            <a:off x="4321175" y="693046"/>
            <a:ext cx="3522194" cy="3844012"/>
          </a:xfrm>
          <a:prstGeom prst="arc">
            <a:avLst>
              <a:gd name="adj1" fmla="val 16037978"/>
              <a:gd name="adj2" fmla="val 593514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93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</TotalTime>
  <Words>137</Words>
  <Application>Microsoft Macintosh PowerPoint</Application>
  <PresentationFormat>Экран (4:3)</PresentationFormat>
  <Paragraphs>99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Calibri</vt:lpstr>
      <vt:lpstr>Corbel</vt:lpstr>
      <vt:lpstr>Times New Roman</vt:lpstr>
      <vt:lpstr>Arial</vt:lpstr>
      <vt:lpstr>Параллакс</vt:lpstr>
      <vt:lpstr>Приёмы, применяемые при звуко-буквенном анализе слов. </vt:lpstr>
      <vt:lpstr>Приём: «Звуки в разноцветных буквах».</vt:lpstr>
      <vt:lpstr>Презентация PowerPoint</vt:lpstr>
      <vt:lpstr>Презентация PowerPoint</vt:lpstr>
      <vt:lpstr>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  <vt:lpstr>Презентация PowerPoint</vt:lpstr>
    </vt:vector>
  </TitlesOfParts>
  <Company>Krokoz™</Company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КОМБИНИРОВАННЫЙ УРОК</dc:title>
  <dc:creator>геор</dc:creator>
  <cp:lastModifiedBy>евения костыль</cp:lastModifiedBy>
  <cp:revision>81</cp:revision>
  <cp:lastPrinted>2017-11-29T21:31:55Z</cp:lastPrinted>
  <dcterms:created xsi:type="dcterms:W3CDTF">2014-11-18T16:55:46Z</dcterms:created>
  <dcterms:modified xsi:type="dcterms:W3CDTF">2018-02-27T20:40:57Z</dcterms:modified>
</cp:coreProperties>
</file>