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75" r:id="rId3"/>
    <p:sldId id="317" r:id="rId4"/>
    <p:sldId id="288" r:id="rId5"/>
    <p:sldId id="318" r:id="rId6"/>
    <p:sldId id="280" r:id="rId7"/>
    <p:sldId id="289" r:id="rId8"/>
    <p:sldId id="292" r:id="rId9"/>
    <p:sldId id="293" r:id="rId10"/>
    <p:sldId id="303" r:id="rId11"/>
    <p:sldId id="304" r:id="rId12"/>
    <p:sldId id="319" r:id="rId13"/>
    <p:sldId id="305" r:id="rId14"/>
    <p:sldId id="306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02" r:id="rId25"/>
    <p:sldId id="277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/>
    <p:restoredTop sz="94697"/>
  </p:normalViewPr>
  <p:slideViewPr>
    <p:cSldViewPr>
      <p:cViewPr varScale="1">
        <p:scale>
          <a:sx n="85" d="100"/>
          <a:sy n="85" d="100"/>
        </p:scale>
        <p:origin x="11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ACAF9-40F4-D347-AF76-AED7D7694D0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02A12-8C01-0940-A449-90C42D4B6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1C57EF-6A0C-4DCE-A5F3-94DE83DB642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761CC-E1E4-47BD-9C66-429AB04F3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0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ftrend.ru/227506.html" TargetMode="External"/><Relationship Id="rId4" Type="http://schemas.openxmlformats.org/officeDocument/2006/relationships/hyperlink" Target="http://eciginfo.ru/metodika-provedeniya-kombinirovannogo-uroka/" TargetMode="External"/><Relationship Id="rId5" Type="http://schemas.openxmlformats.org/officeDocument/2006/relationships/hyperlink" Target="http://englschool.ucoz.ru/load/uroki/" TargetMode="External"/><Relationship Id="rId6" Type="http://schemas.openxmlformats.org/officeDocument/2006/relationships/hyperlink" Target="http://poznanie21.ru/current/49279.php" TargetMode="External"/><Relationship Id="rId7" Type="http://schemas.openxmlformats.org/officeDocument/2006/relationships/hyperlink" Target="http://studentguide.ru/category/konspekty-urokov/plany-konspekty-urokov-po-anglijskomu-yazyku/" TargetMode="External"/><Relationship Id="rId8" Type="http://schemas.openxmlformats.org/officeDocument/2006/relationships/hyperlink" Target="http://ext.spb.ru/index.php/2011-03-29-09-03-14/110-foreignlang/3198--4-.html" TargetMode="External"/><Relationship Id="rId9" Type="http://schemas.openxmlformats.org/officeDocument/2006/relationships/hyperlink" Target="http://na55555.ru/pomosz_studentam/plan-konspekt-uroka-angliiskogo-yazyka.html" TargetMode="External"/><Relationship Id="rId10" Type="http://schemas.openxmlformats.org/officeDocument/2006/relationships/hyperlink" Target="http://festival.1september.ru/articles/549231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hishkova.ru/students/lesson_plan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683" y="908720"/>
            <a:ext cx="6947127" cy="34882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Приёмы, применяемые при звуко-буквенном анализе слов.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8363272" cy="204063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</a:t>
            </a:r>
          </a:p>
          <a:p>
            <a:pPr algn="r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r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«СШ № 16»</a:t>
            </a:r>
          </a:p>
          <a:p>
            <a:pPr algn="r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Костыль  Е.М.</a:t>
            </a: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г.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Евпатория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2018 г.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5" y="476672"/>
            <a:ext cx="7571185" cy="5523144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     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491572" flipH="1">
            <a:off x="2824340" y="1989229"/>
            <a:ext cx="1971030" cy="2467209"/>
          </a:xfrm>
          <a:prstGeom prst="arc">
            <a:avLst>
              <a:gd name="adj1" fmla="val 16121244"/>
              <a:gd name="adj2" fmla="val 155352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794638" flipH="1">
            <a:off x="4443346" y="722146"/>
            <a:ext cx="3522194" cy="3844012"/>
          </a:xfrm>
          <a:prstGeom prst="arc">
            <a:avLst>
              <a:gd name="adj1" fmla="val 16037978"/>
              <a:gd name="adj2" fmla="val 593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204443" y="1760606"/>
            <a:ext cx="21602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1" y="476672"/>
            <a:ext cx="7427169" cy="5523144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    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491572" flipH="1">
            <a:off x="2764453" y="1981433"/>
            <a:ext cx="1971030" cy="2467209"/>
          </a:xfrm>
          <a:prstGeom prst="arc">
            <a:avLst>
              <a:gd name="adj1" fmla="val 16121244"/>
              <a:gd name="adj2" fmla="val 155352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794638" flipH="1">
            <a:off x="4443345" y="663041"/>
            <a:ext cx="3522194" cy="3844012"/>
          </a:xfrm>
          <a:prstGeom prst="arc">
            <a:avLst>
              <a:gd name="adj1" fmla="val 16037978"/>
              <a:gd name="adj2" fmla="val 593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204443" y="1760606"/>
            <a:ext cx="21602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995936" y="3789040"/>
            <a:ext cx="216023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3" y="476672"/>
            <a:ext cx="7499177" cy="5523144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    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491572" flipH="1">
            <a:off x="2654542" y="1990778"/>
            <a:ext cx="1971030" cy="2467209"/>
          </a:xfrm>
          <a:prstGeom prst="arc">
            <a:avLst>
              <a:gd name="adj1" fmla="val 16121244"/>
              <a:gd name="adj2" fmla="val 155352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794638" flipH="1">
            <a:off x="4296208" y="757575"/>
            <a:ext cx="3522194" cy="3844012"/>
          </a:xfrm>
          <a:prstGeom prst="arc">
            <a:avLst>
              <a:gd name="adj1" fmla="val 16037978"/>
              <a:gd name="adj2" fmla="val 593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57306" y="1769950"/>
            <a:ext cx="21602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863226" y="3784181"/>
            <a:ext cx="216023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68803" y="2057982"/>
            <a:ext cx="7200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75"/>
              </a:spcAft>
            </a:pPr>
            <a:r>
              <a:rPr lang="en-US" sz="3500" b="1" dirty="0" smtClean="0">
                <a:solidFill>
                  <a:srgbClr val="00B050"/>
                </a:solidFill>
              </a:rPr>
              <a:t>[</a:t>
            </a:r>
            <a:r>
              <a:rPr lang="ru-RU" sz="3500" b="1" dirty="0" smtClean="0">
                <a:solidFill>
                  <a:srgbClr val="00B050"/>
                </a:solidFill>
              </a:rPr>
              <a:t>и</a:t>
            </a:r>
            <a:r>
              <a:rPr lang="en-US" sz="3500" b="1" dirty="0" smtClean="0">
                <a:solidFill>
                  <a:srgbClr val="00B050"/>
                </a:solidFill>
              </a:rPr>
              <a:t>]</a:t>
            </a:r>
            <a:endParaRPr lang="ru-RU" sz="3500" b="1" dirty="0">
              <a:solidFill>
                <a:srgbClr val="00B050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3" y="476672"/>
            <a:ext cx="7499177" cy="5523144"/>
          </a:xfr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    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491572" flipH="1">
            <a:off x="2614400" y="2004640"/>
            <a:ext cx="1971030" cy="2467209"/>
          </a:xfrm>
          <a:prstGeom prst="arc">
            <a:avLst>
              <a:gd name="adj1" fmla="val 16121244"/>
              <a:gd name="adj2" fmla="val 155352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794638" flipH="1">
            <a:off x="4321176" y="663042"/>
            <a:ext cx="3522194" cy="3844012"/>
          </a:xfrm>
          <a:prstGeom prst="arc">
            <a:avLst>
              <a:gd name="adj1" fmla="val 16037978"/>
              <a:gd name="adj2" fmla="val 593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46510" y="1783812"/>
            <a:ext cx="21602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851920" y="3789040"/>
            <a:ext cx="216023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68803" y="2057982"/>
            <a:ext cx="7200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75"/>
              </a:spcAft>
            </a:pPr>
            <a:r>
              <a:rPr lang="en-US" sz="3500" b="1" dirty="0" smtClean="0">
                <a:solidFill>
                  <a:srgbClr val="00B050"/>
                </a:solidFill>
              </a:rPr>
              <a:t>[</a:t>
            </a:r>
            <a:r>
              <a:rPr lang="ru-RU" sz="3500" b="1" dirty="0" smtClean="0">
                <a:solidFill>
                  <a:srgbClr val="00B050"/>
                </a:solidFill>
              </a:rPr>
              <a:t>и</a:t>
            </a:r>
            <a:r>
              <a:rPr lang="en-US" sz="3500" b="1" dirty="0" smtClean="0">
                <a:solidFill>
                  <a:srgbClr val="00B050"/>
                </a:solidFill>
              </a:rPr>
              <a:t>]</a:t>
            </a:r>
            <a:endParaRPr lang="ru-RU" sz="3500" b="1" dirty="0">
              <a:solidFill>
                <a:srgbClr val="00B050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0165" y="489354"/>
            <a:ext cx="7499177" cy="5523144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    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491572" flipH="1">
            <a:off x="2614399" y="2017322"/>
            <a:ext cx="1971030" cy="2467209"/>
          </a:xfrm>
          <a:prstGeom prst="arc">
            <a:avLst>
              <a:gd name="adj1" fmla="val 16121244"/>
              <a:gd name="adj2" fmla="val 155352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794638" flipH="1">
            <a:off x="4303717" y="663042"/>
            <a:ext cx="3522194" cy="3844012"/>
          </a:xfrm>
          <a:prstGeom prst="arc">
            <a:avLst>
              <a:gd name="adj1" fmla="val 16037978"/>
              <a:gd name="adj2" fmla="val 593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64814" y="1767824"/>
            <a:ext cx="21602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851920" y="3789040"/>
            <a:ext cx="216023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68803" y="2057982"/>
            <a:ext cx="7200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75"/>
              </a:spcAft>
            </a:pPr>
            <a:r>
              <a:rPr lang="en-US" sz="3500" b="1" dirty="0" smtClean="0">
                <a:solidFill>
                  <a:srgbClr val="00B050"/>
                </a:solidFill>
              </a:rPr>
              <a:t>[</a:t>
            </a:r>
            <a:r>
              <a:rPr lang="ru-RU" sz="3500" b="1" dirty="0" smtClean="0">
                <a:solidFill>
                  <a:srgbClr val="00B050"/>
                </a:solidFill>
              </a:rPr>
              <a:t>и</a:t>
            </a:r>
            <a:r>
              <a:rPr lang="en-US" sz="3500" b="1" dirty="0" smtClean="0">
                <a:solidFill>
                  <a:srgbClr val="00B050"/>
                </a:solidFill>
              </a:rPr>
              <a:t>]</a:t>
            </a:r>
            <a:endParaRPr lang="ru-RU" sz="3500" b="1" dirty="0">
              <a:solidFill>
                <a:srgbClr val="00B050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3" y="476672"/>
            <a:ext cx="7499177" cy="55231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    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491572" flipH="1">
            <a:off x="2664563" y="2004639"/>
            <a:ext cx="1971030" cy="2467209"/>
          </a:xfrm>
          <a:prstGeom prst="arc">
            <a:avLst>
              <a:gd name="adj1" fmla="val 16121244"/>
              <a:gd name="adj2" fmla="val 155352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794638" flipH="1">
            <a:off x="4327454" y="779674"/>
            <a:ext cx="3522194" cy="3844012"/>
          </a:xfrm>
          <a:prstGeom prst="arc">
            <a:avLst>
              <a:gd name="adj1" fmla="val 16037978"/>
              <a:gd name="adj2" fmla="val 593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60427" y="1793530"/>
            <a:ext cx="21602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923928" y="3789040"/>
            <a:ext cx="216023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54281" y="2235829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72790" y="2235829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68803" y="2057982"/>
            <a:ext cx="7200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75"/>
              </a:spcAft>
            </a:pPr>
            <a:r>
              <a:rPr lang="en-US" sz="3500" b="1" dirty="0" smtClean="0">
                <a:solidFill>
                  <a:srgbClr val="00B050"/>
                </a:solidFill>
              </a:rPr>
              <a:t>[</a:t>
            </a:r>
            <a:r>
              <a:rPr lang="ru-RU" sz="3500" b="1" dirty="0" smtClean="0">
                <a:solidFill>
                  <a:srgbClr val="00B050"/>
                </a:solidFill>
              </a:rPr>
              <a:t>и</a:t>
            </a:r>
            <a:r>
              <a:rPr lang="en-US" sz="3500" b="1" dirty="0" smtClean="0">
                <a:solidFill>
                  <a:srgbClr val="00B050"/>
                </a:solidFill>
              </a:rPr>
              <a:t>]</a:t>
            </a:r>
            <a:endParaRPr lang="ru-RU" sz="3500" b="1" dirty="0">
              <a:solidFill>
                <a:srgbClr val="00B050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27842"/>
            <a:ext cx="561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62"/>
            <a:ext cx="5314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38" y="0"/>
            <a:ext cx="628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0" y="0"/>
            <a:ext cx="6132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61106"/>
            <a:ext cx="8280920" cy="15708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Приём: «Звуки в разноцветных буквах».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296416"/>
              </p:ext>
            </p:extLst>
          </p:nvPr>
        </p:nvGraphicFramePr>
        <p:xfrm>
          <a:off x="1619672" y="2212995"/>
          <a:ext cx="6289675" cy="4096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9675"/>
              </a:tblGrid>
              <a:tr h="40963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B0F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О       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B05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К         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6600" dirty="0" smtClean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Д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     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B05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Н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        Э</a:t>
                      </a:r>
                      <a:endParaRPr lang="ru-RU" sz="6600" dirty="0" smtClean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Ф</a:t>
                      </a:r>
                      <a:r>
                        <a:rPr lang="ru-RU" sz="6600" spc="25" baseline="0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         И             </a:t>
                      </a:r>
                      <a:r>
                        <a:rPr lang="ru-RU" sz="6600" spc="25" baseline="0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6600" spc="25" dirty="0" smtClean="0">
                        <a:ln w="10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0070C0"/>
                        </a:solidFill>
                        <a:effectLst>
                          <a:outerShdw blurRad="38100" dist="2286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     </a:t>
                      </a:r>
                      <a:r>
                        <a:rPr lang="ru-RU" sz="6600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6600" spc="25" baseline="0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6600" spc="25" baseline="0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Х</a:t>
                      </a:r>
                      <a:r>
                        <a:rPr lang="ru-RU" sz="6600" spc="25" baseline="0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6600" spc="25" baseline="0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Ь</a:t>
                      </a:r>
                      <a:r>
                        <a:rPr lang="ru-RU" sz="6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 </a:t>
                      </a:r>
                      <a:endParaRPr lang="ru-RU" sz="6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5308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5349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5729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75" y="0"/>
            <a:ext cx="602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381255" cy="60245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dirty="0" smtClean="0">
                <a:solidFill>
                  <a:schemeClr val="accent4"/>
                </a:solidFill>
              </a:rPr>
              <a:t>Реализованные задачи при выполнении данного приема: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производить фонетический разбор: вычленять звуки в словах, определять последовательность</a:t>
            </a:r>
            <a:r>
              <a:rPr lang="ru-RU" sz="2800" b="1" dirty="0"/>
              <a:t> </a:t>
            </a:r>
            <a:r>
              <a:rPr lang="ru-RU" sz="2800" dirty="0"/>
              <a:t>звуков и букв в</a:t>
            </a:r>
            <a:r>
              <a:rPr lang="ru-RU" sz="2800" b="1" dirty="0"/>
              <a:t> </a:t>
            </a:r>
            <a:r>
              <a:rPr lang="ru-RU" sz="2800" dirty="0"/>
              <a:t>слове,</a:t>
            </a:r>
            <a:r>
              <a:rPr lang="ru-RU" sz="2800" b="1" dirty="0"/>
              <a:t> </a:t>
            </a:r>
            <a:r>
              <a:rPr lang="ru-RU" sz="2800" dirty="0"/>
              <a:t>соотносить количество</a:t>
            </a:r>
            <a:r>
              <a:rPr lang="ru-RU" sz="2800" b="1" dirty="0"/>
              <a:t> </a:t>
            </a:r>
            <a:r>
              <a:rPr lang="ru-RU" sz="2800" dirty="0"/>
              <a:t>звуков и букв в словах, делить слова на слоги, определять количество слогов и ударный слог;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различать твердые и мягкие согласные;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обозначать </a:t>
            </a:r>
            <a:r>
              <a:rPr lang="ru-RU" sz="2800" dirty="0"/>
              <a:t>на письме мягкость согласных звуков буквами </a:t>
            </a:r>
            <a:r>
              <a:rPr lang="ru-RU" sz="2800" i="1" dirty="0"/>
              <a:t>и, е, ё, ю, я</a:t>
            </a:r>
            <a:r>
              <a:rPr lang="ru-RU" sz="2800" dirty="0"/>
              <a:t> и мягким знаком и различать эти способы обозначения мягкости согласных: с одной стороны, буквами, которые обозначают звуки, с другой - мягким знаком, который никакого звука не обозначает;</a:t>
            </a:r>
          </a:p>
          <a:p>
            <a:r>
              <a:rPr lang="ru-RU" sz="2800" b="1" dirty="0"/>
              <a:t> </a:t>
            </a:r>
            <a:r>
              <a:rPr lang="ru-RU" sz="2800" dirty="0"/>
              <a:t>различать звонкие и глухие согласные </a:t>
            </a:r>
            <a:r>
              <a:rPr lang="ru-RU" sz="2800" dirty="0" smtClean="0"/>
              <a:t>звуки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пределять ударные и безударные звуки</a:t>
            </a:r>
            <a:endParaRPr lang="ru-RU" sz="2800" dirty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420888"/>
            <a:ext cx="8229600" cy="10698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424863" cy="60245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100" dirty="0" smtClean="0">
                <a:solidFill>
                  <a:schemeClr val="accent4"/>
                </a:solidFill>
              </a:rPr>
              <a:t>Источники: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2"/>
              </a:rPr>
              <a:t>http://www.shishkova.ru/students/lesson_plan.htm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  <a:r>
              <a:rPr lang="ru-RU" sz="3100" u="sng" dirty="0" smtClean="0">
                <a:solidFill>
                  <a:srgbClr val="002060"/>
                </a:solidFill>
                <a:hlinkClick r:id="rId3"/>
              </a:rPr>
              <a:t>http://reftrend.ru/227506.html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2"/>
              </a:rPr>
              <a:t>http://www.shishkova.ru/students/lesson_plan.htm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4"/>
              </a:rPr>
              <a:t>http://eciginfo.ru/metodika-provedeniya-kombinirovannogo-uroka/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5"/>
              </a:rPr>
              <a:t>http://englschool.ucoz.ru/load/uroki/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ru-RU" sz="3100" u="sng" dirty="0" smtClean="0">
                <a:solidFill>
                  <a:srgbClr val="002060"/>
                </a:solidFill>
                <a:hlinkClick r:id="rId6"/>
              </a:rPr>
              <a:t>http://poznanie21.ru/current/49279.php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7"/>
              </a:rPr>
              <a:t>http://studentguide.ru/category/konspekty-urokov/plany-konspekty-urokov-po-anglijskomu-yazyku/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8"/>
              </a:rPr>
              <a:t>http://ext.spb.ru/index.php/2011-03-29-09-03-14/110-foreignlang/3198--4-.html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9"/>
              </a:rPr>
              <a:t>http://na55555.ru/pomosz_studentam/plan-konspekt-uroka-angliiskogo-yazyka.html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u="sng" dirty="0" smtClean="0">
                <a:solidFill>
                  <a:srgbClr val="002060"/>
                </a:solidFill>
                <a:hlinkClick r:id="rId10"/>
              </a:rPr>
              <a:t>http://festival.1september.ru/articles/549231/</a:t>
            </a: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 </a:t>
            </a:r>
            <a:endParaRPr lang="ru-RU" sz="3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836712"/>
            <a:ext cx="4824536" cy="5478423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5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</a:t>
            </a:r>
            <a:endParaRPr lang="ru-RU" sz="35000" dirty="0">
              <a:ln w="952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11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1700808"/>
            <a:ext cx="432048" cy="36724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4936149" y="1416886"/>
            <a:ext cx="360040" cy="9278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12160" y="1268761"/>
            <a:ext cx="360040" cy="12241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1700808"/>
            <a:ext cx="432048" cy="36724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642350" cy="518477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90117"/>
              </p:ext>
            </p:extLst>
          </p:nvPr>
        </p:nvGraphicFramePr>
        <p:xfrm>
          <a:off x="1763687" y="476672"/>
          <a:ext cx="6408712" cy="590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239"/>
                <a:gridCol w="1965339"/>
                <a:gridCol w="2136234"/>
                <a:gridCol w="170900"/>
              </a:tblGrid>
              <a:tr h="143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ПА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ПО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ПУ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89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АП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ОП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УП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89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ПЫ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ПИ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ПЕ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89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ЫП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ИП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ЕП</a:t>
                      </a:r>
                      <a:endParaRPr lang="ru-RU" sz="85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2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642350" cy="518477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75721"/>
              </p:ext>
            </p:extLst>
          </p:nvPr>
        </p:nvGraphicFramePr>
        <p:xfrm>
          <a:off x="1763687" y="476672"/>
          <a:ext cx="6408712" cy="590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239"/>
                <a:gridCol w="1965339"/>
                <a:gridCol w="2136234"/>
                <a:gridCol w="170900"/>
              </a:tblGrid>
              <a:tr h="143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89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А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О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89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B05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B05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89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Ы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И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Е</a:t>
                      </a:r>
                      <a:r>
                        <a:rPr lang="ru-RU" sz="8500" b="1" spc="25" dirty="0" smtClean="0">
                          <a:ln w="1016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0070C0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500" b="1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6064" marR="46064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20688"/>
            <a:ext cx="7272807" cy="5379128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ПЕНАЛ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3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1" y="476672"/>
            <a:ext cx="7427169" cy="5523144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3" y="476672"/>
            <a:ext cx="7499177" cy="5523144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    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1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</a:t>
            </a:r>
            <a:endParaRPr lang="ru-RU" sz="12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491572" flipH="1">
            <a:off x="2614401" y="2004639"/>
            <a:ext cx="1971030" cy="2467209"/>
          </a:xfrm>
          <a:prstGeom prst="arc">
            <a:avLst>
              <a:gd name="adj1" fmla="val 16121244"/>
              <a:gd name="adj2" fmla="val 155352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794638" flipH="1">
            <a:off x="4321175" y="693046"/>
            <a:ext cx="3522194" cy="3844012"/>
          </a:xfrm>
          <a:prstGeom prst="arc">
            <a:avLst>
              <a:gd name="adj1" fmla="val 16037978"/>
              <a:gd name="adj2" fmla="val 593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137</Words>
  <Application>Microsoft Macintosh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Corbel</vt:lpstr>
      <vt:lpstr>Times New Roman</vt:lpstr>
      <vt:lpstr>Arial</vt:lpstr>
      <vt:lpstr>Параллакс</vt:lpstr>
      <vt:lpstr>Приёмы, применяемые при звуко-буквенном анализе слов. </vt:lpstr>
      <vt:lpstr>Приём: «Звуки в разноцветных буквах».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>Krokoz™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КОМБИНИРОВАННЫЙ УРОК</dc:title>
  <dc:creator>геор</dc:creator>
  <cp:lastModifiedBy>евения костыль</cp:lastModifiedBy>
  <cp:revision>81</cp:revision>
  <cp:lastPrinted>2017-11-29T21:31:55Z</cp:lastPrinted>
  <dcterms:created xsi:type="dcterms:W3CDTF">2014-11-18T16:55:46Z</dcterms:created>
  <dcterms:modified xsi:type="dcterms:W3CDTF">2018-02-27T20:40:57Z</dcterms:modified>
</cp:coreProperties>
</file>