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2" r:id="rId4"/>
    <p:sldId id="263" r:id="rId5"/>
    <p:sldId id="267" r:id="rId6"/>
    <p:sldId id="256" r:id="rId7"/>
    <p:sldId id="257" r:id="rId8"/>
    <p:sldId id="258" r:id="rId9"/>
    <p:sldId id="259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1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81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7772400" cy="2528904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333300"/>
                </a:solidFill>
                <a:ea typeface="Calibri" pitchFamily="34" charset="0"/>
                <a:cs typeface="Times New Roman" pitchFamily="18" charset="0"/>
              </a:rPr>
              <a:t>«</a:t>
            </a:r>
            <a:r>
              <a:rPr lang="ru-RU" dirty="0" smtClean="0">
                <a:solidFill>
                  <a:srgbClr val="3333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Современный урок и Я. Результаты анкетирования учащихся</a:t>
            </a:r>
            <a:r>
              <a:rPr lang="ru-RU" dirty="0" smtClean="0">
                <a:solidFill>
                  <a:srgbClr val="333300"/>
                </a:solidFill>
                <a:ea typeface="Calibri" pitchFamily="34" charset="0"/>
                <a:cs typeface="Times New Roman" pitchFamily="18" charset="0"/>
              </a:rPr>
              <a:t>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333300"/>
                </a:solidFill>
              </a:rPr>
              <a:t>Подготовила: педагог-психолог МБОУ «СШ № 16» Кислая Татьяна Александровна</a:t>
            </a:r>
            <a:endParaRPr lang="ru-RU" dirty="0">
              <a:solidFill>
                <a:srgbClr val="3333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3064" y="142851"/>
            <a:ext cx="8746654" cy="6559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Результаты анкетирования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 анкетировании принимали участие учащиеся 4-Б, 7-Б, 11-А классов </a:t>
            </a:r>
          </a:p>
          <a:p>
            <a:pPr>
              <a:buNone/>
            </a:pPr>
            <a:r>
              <a:rPr lang="ru-RU" dirty="0" smtClean="0"/>
              <a:t>    МБОУ «СШ № 16». </a:t>
            </a:r>
          </a:p>
          <a:p>
            <a:pPr>
              <a:buNone/>
            </a:pPr>
            <a:r>
              <a:rPr lang="ru-RU" i="1" dirty="0" smtClean="0"/>
              <a:t>    Цель анкетирования</a:t>
            </a:r>
            <a:r>
              <a:rPr lang="ru-RU" dirty="0" smtClean="0"/>
              <a:t> – изучить отношение учащихся всех ступеней обучения к теме «Современный урок и Я».</a:t>
            </a:r>
          </a:p>
          <a:p>
            <a:pPr>
              <a:buNone/>
            </a:pPr>
            <a:r>
              <a:rPr lang="ru-RU" i="1" dirty="0" smtClean="0"/>
              <a:t>    Дата проведения –</a:t>
            </a:r>
            <a:r>
              <a:rPr lang="ru-RU" dirty="0" smtClean="0"/>
              <a:t> 27 ноября 2017г.</a:t>
            </a:r>
          </a:p>
          <a:p>
            <a:pPr>
              <a:buNone/>
            </a:pPr>
            <a:r>
              <a:rPr lang="ru-RU" i="1" dirty="0" smtClean="0"/>
              <a:t>    Количество учащихся</a:t>
            </a:r>
            <a:r>
              <a:rPr lang="ru-RU" dirty="0" smtClean="0"/>
              <a:t> – 74 ч.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62" y="785794"/>
          <a:ext cx="7572429" cy="5072098"/>
        </p:xfrm>
        <a:graphic>
          <a:graphicData uri="http://schemas.openxmlformats.org/drawingml/2006/table">
            <a:tbl>
              <a:tblPr/>
              <a:tblGrid>
                <a:gridCol w="504971"/>
                <a:gridCol w="2326855"/>
                <a:gridCol w="1376741"/>
                <a:gridCol w="1928719"/>
                <a:gridCol w="1435143"/>
              </a:tblGrid>
              <a:tr h="634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6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Вопросы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(25 человек)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7-Б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(26 человек)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11-А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(23 человека)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60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Что для вас современный урок?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Интересный, познавательный, веселый урок.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Веселый, интересный, высокотехнологический урок, с применением электронных книг и презентаций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Интересный урок с применением современной техники: интерактивных досок, проекторов.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Что вам больше всего нравится в уроке?</a:t>
                      </a:r>
                      <a:endParaRPr lang="ru-RU"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Играть, узнавать что-то новое, выходить к доске.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Работать в группах, парах, когда ведется диалог с классом, учитель дает что-то новое и интересное.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Общение на одном уровне,  интересная подача материала, презентации.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647177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                                                                 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Calibri"/>
                <a:ea typeface="Calibri" pitchFamily="34" charset="0"/>
                <a:cs typeface="Times New Roman" pitchFamily="18" charset="0"/>
              </a:rPr>
              <a:t>                                           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Современный урок и 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3333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642918"/>
          <a:ext cx="7572429" cy="5500726"/>
        </p:xfrm>
        <a:graphic>
          <a:graphicData uri="http://schemas.openxmlformats.org/drawingml/2006/table">
            <a:tbl>
              <a:tblPr/>
              <a:tblGrid>
                <a:gridCol w="504971"/>
                <a:gridCol w="2326855"/>
                <a:gridCol w="1376741"/>
                <a:gridCol w="1928719"/>
                <a:gridCol w="1435143"/>
              </a:tblGrid>
              <a:tr h="18335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Какова роль учителя на уроке?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Научить детей. Сделать так чтобы мы все поняли.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Роль учителя объяснять тему урока, заинтересовать учеников, дать знания.</a:t>
                      </a:r>
                      <a:endParaRPr lang="ru-RU"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Роль учителя максимальная, ведь учитель источник знаний.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03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Когда вам больше нравится урок, когда учитель все преподносит сам или когда вы непосредственно участвуете в «добывании» знаний?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Учитель – 36%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Сами – 20%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Вместе – 44%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– 56%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Сами – 23%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Вместе – 21%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– 70%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Сами – 22%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Вместе – 8%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6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Нужна ли на уроке физкультминутка и почему?</a:t>
                      </a:r>
                      <a:endParaRPr lang="ru-RU"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нужна – 20%</a:t>
                      </a:r>
                      <a:endParaRPr lang="ru-RU"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Нужна -80%</a:t>
                      </a:r>
                      <a:endParaRPr lang="ru-RU"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нужна –  23%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Нужна – 77%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нужна – 65%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Нужна – 35%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9" marR="47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14348" y="214290"/>
            <a:ext cx="778674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ВЫВОДЫ: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Результаты анкетирования показали, что современный урок в первую очередь должен быть интересным, веселым с использованием ИКТ-технологий. Ученикам начальных классов нравится на уроке поиграть, выходить к доске, а вот семиклассники любят работать в группах, когда ведется диалог с классом, узнавать что-то новое и интересное. Старшеклассникам же нравится общение с учителем на равных и интересная подача материала. Схожи во мнениях учащиеся в вопросе роли учителя на уроке. Они считают, что учитель должен доступно и понятно  подать тему урока. Младшеклассники приветствуют совместное сотрудничество с учителем в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добывании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знаний, а вот учащиеся 7 и 11 классов хотели, чтобы учитель преподносил всю информацию сам. Потребность в физминутке испытывают большинство учащихся 4 и 7 классов, а вот старшеклассникам она не нужна, так как им и так не хватает времени на уроке.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РЕКОМЕНДАЦИИ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Учителям в работе учитывать результаты анкетирования учащихся. Строить урок в соответствии с учетом индивидуальных возрастных особенностей учащихся, с принципами развивающего обучения.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928693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DejaVu Serif" pitchFamily="18" charset="0"/>
                <a:ea typeface="DejaVu Serif" pitchFamily="18" charset="0"/>
              </a:rPr>
              <a:t>Психологические требования к уроку</a:t>
            </a:r>
            <a:endParaRPr lang="ru-RU" sz="3600" dirty="0">
              <a:solidFill>
                <a:schemeClr val="accent3">
                  <a:lumMod val="50000"/>
                </a:schemeClr>
              </a:solidFill>
              <a:latin typeface="DejaVu Serif" pitchFamily="18" charset="0"/>
              <a:ea typeface="DejaVu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071678"/>
            <a:ext cx="7429552" cy="3567122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800" b="1" dirty="0" smtClean="0">
                <a:solidFill>
                  <a:srgbClr val="002060"/>
                </a:solidFill>
              </a:rPr>
              <a:t>Психологическая цель урока:</a:t>
            </a:r>
          </a:p>
          <a:p>
            <a:pPr algn="l"/>
            <a:r>
              <a:rPr lang="ru-RU" sz="2400" dirty="0" smtClean="0">
                <a:solidFill>
                  <a:srgbClr val="002060"/>
                </a:solidFill>
              </a:rPr>
              <a:t>1. Проектирование развития учащихся в пределах конкретного учебного предмета и урока;</a:t>
            </a:r>
          </a:p>
          <a:p>
            <a:pPr algn="l"/>
            <a:r>
              <a:rPr lang="ru-RU" sz="2400" dirty="0" smtClean="0">
                <a:solidFill>
                  <a:srgbClr val="002060"/>
                </a:solidFill>
              </a:rPr>
              <a:t>2. Учет  в целевой установке урока психологической задачи изучение темы и результатов, достигнутых в предшествующей работе;</a:t>
            </a:r>
          </a:p>
          <a:p>
            <a:pPr algn="l"/>
            <a:r>
              <a:rPr lang="ru-RU" sz="2400" dirty="0" smtClean="0">
                <a:solidFill>
                  <a:srgbClr val="002060"/>
                </a:solidFill>
              </a:rPr>
              <a:t>3. Предусмотрение отдельных свойств психолого-педагогического воздействия, методических приемов, обеспечивающих развитие учащихся.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00"/>
                </a:solidFill>
              </a:rPr>
              <a:t>Стиль урока:</a:t>
            </a:r>
            <a:r>
              <a:rPr lang="ru-RU" dirty="0" smtClean="0">
                <a:solidFill>
                  <a:srgbClr val="333300"/>
                </a:solidFill>
              </a:rPr>
              <a:t/>
            </a:r>
            <a:br>
              <a:rPr lang="ru-RU" dirty="0" smtClean="0">
                <a:solidFill>
                  <a:srgbClr val="333300"/>
                </a:solidFill>
              </a:rPr>
            </a:br>
            <a:endParaRPr lang="ru-RU" dirty="0">
              <a:solidFill>
                <a:srgbClr val="33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401080" cy="571504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Определение содержания и структуры урока в соответствии с принципами развивающего обучения:</a:t>
            </a:r>
          </a:p>
          <a:p>
            <a:pPr lvl="1"/>
            <a:r>
              <a:rPr lang="ru-RU" dirty="0" smtClean="0"/>
              <a:t>соотношение нагрузки на память учащихся и их мышление;</a:t>
            </a:r>
          </a:p>
          <a:p>
            <a:pPr lvl="1"/>
            <a:r>
              <a:rPr lang="ru-RU" dirty="0" smtClean="0"/>
              <a:t>определение объема воспроизводящей и творческой деятельности учащихся;</a:t>
            </a:r>
          </a:p>
          <a:p>
            <a:pPr lvl="1"/>
            <a:r>
              <a:rPr lang="ru-RU" dirty="0" smtClean="0"/>
              <a:t>планирование усвоения знаний в готовом виде (со слов учителя, из учебника, пособия и т.п.) и в процессе самостоятельного поиска; выполнение учителем и учащимися проблемно-эвристического обучения (кто ставит проблему, формулирует ее, кто решает);</a:t>
            </a:r>
          </a:p>
          <a:p>
            <a:pPr lvl="1"/>
            <a:r>
              <a:rPr lang="ru-RU" dirty="0" smtClean="0"/>
              <a:t>учет контроля, анализа и оценки деятельности школьников, осуществляемые учителем, и взаимной критической оценки, самоконтроля и самоанализа учащихся;</a:t>
            </a:r>
          </a:p>
          <a:p>
            <a:pPr lvl="1"/>
            <a:r>
              <a:rPr lang="ru-RU" dirty="0" smtClean="0"/>
              <a:t>соотношение побуждения учащихся к деятельности (комментарии, вызывающие положительные чувства в связи с проделанной работой, установки, стимулирующие интерес, волевые усилия к преодолению трудностей и т.д.) и принуждения (напоминание об отметке, резкие замечания, нотации и т.п.).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00"/>
                </a:solidFill>
              </a:rPr>
              <a:t>Особенности самоорганизации учителя: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подготовленность к уроку и главное - осознание психологической цели, внутренняя готовность к ее осуществлению;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рабочее самочувствие в начале урока и в его ходе (собранность, сонастроенность с темой и психологической целью урока, энергичность, настойчивость в осуществлении поставленной цели, оптимистический подход ко всему происходящему на уроке, педагогическая находчивость и др.);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психологический климат на уроке (поддержание атмосферы радостного, искреннего общения, деловой контакт и др.).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333300"/>
                </a:solidFill>
              </a:rPr>
              <a:t>Учет возрастных особенностей учащихся: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планирование урока в соответствии с индивидуальными и возрастными особенностями учащихся;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проведение урока с учетом сильных и слабых учеников;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дифференцированный подход к сильным и слабым ученикам.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720</Words>
  <PresentationFormat>Экран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«Современный урок и Я. Результаты анкетирования учащихся».</vt:lpstr>
      <vt:lpstr>Результаты анкетирования</vt:lpstr>
      <vt:lpstr>Слайд 3</vt:lpstr>
      <vt:lpstr>Слайд 4</vt:lpstr>
      <vt:lpstr>Слайд 5</vt:lpstr>
      <vt:lpstr>Психологические требования к уроку</vt:lpstr>
      <vt:lpstr>Стиль урока: </vt:lpstr>
      <vt:lpstr>Особенности самоорганизации учителя: </vt:lpstr>
      <vt:lpstr>Учет возрастных особенностей учащихся: 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требования к уроку</dc:title>
  <dc:creator>Администратор</dc:creator>
  <cp:lastModifiedBy>Администратор</cp:lastModifiedBy>
  <cp:revision>14</cp:revision>
  <dcterms:created xsi:type="dcterms:W3CDTF">2017-11-30T09:26:00Z</dcterms:created>
  <dcterms:modified xsi:type="dcterms:W3CDTF">2017-12-05T06:37:10Z</dcterms:modified>
</cp:coreProperties>
</file>