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1" r:id="rId4"/>
    <p:sldId id="272" r:id="rId5"/>
    <p:sldId id="273" r:id="rId6"/>
    <p:sldId id="274" r:id="rId7"/>
    <p:sldId id="275" r:id="rId8"/>
    <p:sldId id="276" r:id="rId9"/>
    <p:sldId id="277" r:id="rId10"/>
    <p:sldId id="278" r:id="rId11"/>
    <p:sldId id="279" r:id="rId12"/>
    <p:sldId id="280" r:id="rId13"/>
    <p:sldId id="270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-70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EA97B-880D-48EF-B611-9B1181EAB590}" type="datetimeFigureOut">
              <a:rPr lang="ru-RU" smtClean="0"/>
              <a:pPr/>
              <a:t>24.12.2021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1EA55-4BF2-44C7-9B93-B085049443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477749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EA97B-880D-48EF-B611-9B1181EAB590}" type="datetimeFigureOut">
              <a:rPr lang="ru-RU" smtClean="0"/>
              <a:pPr/>
              <a:t>24.12.2021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1EA55-4BF2-44C7-9B93-B085049443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953026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EA97B-880D-48EF-B611-9B1181EAB590}" type="datetimeFigureOut">
              <a:rPr lang="ru-RU" smtClean="0"/>
              <a:pPr/>
              <a:t>24.12.2021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1EA55-4BF2-44C7-9B93-B0850494433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298806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EA97B-880D-48EF-B611-9B1181EAB590}" type="datetimeFigureOut">
              <a:rPr lang="ru-RU" smtClean="0"/>
              <a:pPr/>
              <a:t>24.12.2021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1EA55-4BF2-44C7-9B93-B085049443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794538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EA97B-880D-48EF-B611-9B1181EAB590}" type="datetimeFigureOut">
              <a:rPr lang="ru-RU" smtClean="0"/>
              <a:pPr/>
              <a:t>24.12.2021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1EA55-4BF2-44C7-9B93-B0850494433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18388282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EA97B-880D-48EF-B611-9B1181EAB590}" type="datetimeFigureOut">
              <a:rPr lang="ru-RU" smtClean="0"/>
              <a:pPr/>
              <a:t>24.12.2021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1EA55-4BF2-44C7-9B93-B085049443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880090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EA97B-880D-48EF-B611-9B1181EAB590}" type="datetimeFigureOut">
              <a:rPr lang="ru-RU" smtClean="0"/>
              <a:pPr/>
              <a:t>24.12.2021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1EA55-4BF2-44C7-9B93-B085049443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000931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EA97B-880D-48EF-B611-9B1181EAB590}" type="datetimeFigureOut">
              <a:rPr lang="ru-RU" smtClean="0"/>
              <a:pPr/>
              <a:t>24.12.2021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1EA55-4BF2-44C7-9B93-B085049443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106757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EA97B-880D-48EF-B611-9B1181EAB590}" type="datetimeFigureOut">
              <a:rPr lang="ru-RU" smtClean="0"/>
              <a:pPr/>
              <a:t>24.12.2021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1EA55-4BF2-44C7-9B93-B085049443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343181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EA97B-880D-48EF-B611-9B1181EAB590}" type="datetimeFigureOut">
              <a:rPr lang="ru-RU" smtClean="0"/>
              <a:pPr/>
              <a:t>24.12.2021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1EA55-4BF2-44C7-9B93-B085049443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816858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EA97B-880D-48EF-B611-9B1181EAB590}" type="datetimeFigureOut">
              <a:rPr lang="ru-RU" smtClean="0"/>
              <a:pPr/>
              <a:t>24.12.2021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1EA55-4BF2-44C7-9B93-B085049443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082602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EA97B-880D-48EF-B611-9B1181EAB590}" type="datetimeFigureOut">
              <a:rPr lang="ru-RU" smtClean="0"/>
              <a:pPr/>
              <a:t>24.12.2021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1EA55-4BF2-44C7-9B93-B085049443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518591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EA97B-880D-48EF-B611-9B1181EAB590}" type="datetimeFigureOut">
              <a:rPr lang="ru-RU" smtClean="0"/>
              <a:pPr/>
              <a:t>24.12.2021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1EA55-4BF2-44C7-9B93-B085049443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937377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EA97B-880D-48EF-B611-9B1181EAB590}" type="datetimeFigureOut">
              <a:rPr lang="ru-RU" smtClean="0"/>
              <a:pPr/>
              <a:t>24.12.2021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1EA55-4BF2-44C7-9B93-B085049443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525696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EA97B-880D-48EF-B611-9B1181EAB590}" type="datetimeFigureOut">
              <a:rPr lang="ru-RU" smtClean="0"/>
              <a:pPr/>
              <a:t>24.12.2021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1EA55-4BF2-44C7-9B93-B085049443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75340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EA97B-880D-48EF-B611-9B1181EAB590}" type="datetimeFigureOut">
              <a:rPr lang="ru-RU" smtClean="0"/>
              <a:pPr/>
              <a:t>24.12.2021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1EA55-4BF2-44C7-9B93-B085049443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109142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8EA97B-880D-48EF-B611-9B1181EAB590}" type="datetimeFigureOut">
              <a:rPr lang="ru-RU" smtClean="0"/>
              <a:pPr/>
              <a:t>24.12.2021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39F1EA55-4BF2-44C7-9B93-B085049443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99522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53271" y="640080"/>
            <a:ext cx="7147730" cy="4736592"/>
          </a:xfrm>
        </p:spPr>
        <p:txBody>
          <a:bodyPr>
            <a:noAutofit/>
          </a:bodyPr>
          <a:lstStyle/>
          <a:p>
            <a:r>
              <a:rPr lang="ru-RU" sz="4400" dirty="0" smtClean="0">
                <a:solidFill>
                  <a:srgbClr val="FF0000"/>
                </a:solidFill>
              </a:rPr>
              <a:t>«Меры поощрения </a:t>
            </a:r>
            <a:r>
              <a:rPr lang="ru-RU" sz="4400" dirty="0" smtClean="0">
                <a:solidFill>
                  <a:srgbClr val="FF0000"/>
                </a:solidFill>
              </a:rPr>
              <a:t>и </a:t>
            </a:r>
            <a:r>
              <a:rPr lang="ru-RU" sz="4400" dirty="0" smtClean="0">
                <a:solidFill>
                  <a:srgbClr val="FF0000"/>
                </a:solidFill>
              </a:rPr>
              <a:t>наказания </a:t>
            </a:r>
            <a:r>
              <a:rPr lang="ru-RU" sz="4400" dirty="0" smtClean="0">
                <a:solidFill>
                  <a:srgbClr val="FF0000"/>
                </a:solidFill>
              </a:rPr>
              <a:t>в современных </a:t>
            </a:r>
            <a:r>
              <a:rPr lang="ru-RU" sz="4400" dirty="0" smtClean="0">
                <a:solidFill>
                  <a:srgbClr val="FF0000"/>
                </a:solidFill>
              </a:rPr>
              <a:t>семьях»</a:t>
            </a:r>
          </a:p>
          <a:p>
            <a:r>
              <a:rPr lang="ru-RU" sz="3200" dirty="0" smtClean="0">
                <a:solidFill>
                  <a:srgbClr val="7030A0"/>
                </a:solidFill>
              </a:rPr>
              <a:t>Подготовила: </a:t>
            </a:r>
          </a:p>
          <a:p>
            <a:r>
              <a:rPr lang="ru-RU" sz="3200" dirty="0" smtClean="0">
                <a:solidFill>
                  <a:srgbClr val="7030A0"/>
                </a:solidFill>
              </a:rPr>
              <a:t>педагог-психолог </a:t>
            </a:r>
          </a:p>
          <a:p>
            <a:r>
              <a:rPr lang="ru-RU" sz="3200" dirty="0" smtClean="0">
                <a:solidFill>
                  <a:srgbClr val="7030A0"/>
                </a:solidFill>
              </a:rPr>
              <a:t>МБОУ «СШ № 16 им.С.Иванова»</a:t>
            </a:r>
          </a:p>
          <a:p>
            <a:r>
              <a:rPr lang="ru-RU" sz="3200" dirty="0" smtClean="0">
                <a:solidFill>
                  <a:srgbClr val="7030A0"/>
                </a:solidFill>
              </a:rPr>
              <a:t>Кислая Т.А. </a:t>
            </a:r>
            <a:endParaRPr lang="ru-RU" sz="32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71795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6000" smtClean="0">
                <a:solidFill>
                  <a:srgbClr val="FF0000"/>
                </a:solidFill>
              </a:rPr>
              <a:t>Меры наказания</a:t>
            </a:r>
          </a:p>
        </p:txBody>
      </p:sp>
      <p:sp>
        <p:nvSpPr>
          <p:cNvPr id="20483" name="Содержимое 2"/>
          <p:cNvSpPr>
            <a:spLocks noGrp="1"/>
          </p:cNvSpPr>
          <p:nvPr>
            <p:ph idx="1"/>
          </p:nvPr>
        </p:nvSpPr>
        <p:spPr bwMode="auto">
          <a:xfrm>
            <a:off x="952501" y="1600201"/>
            <a:ext cx="10629900" cy="452596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b="1" smtClean="0"/>
              <a:t>Замечание (конкретно, вежливо, категорично)</a:t>
            </a:r>
          </a:p>
          <a:p>
            <a:r>
              <a:rPr lang="ru-RU" b="1" smtClean="0"/>
              <a:t>Приказание (без унижения)</a:t>
            </a:r>
          </a:p>
          <a:p>
            <a:r>
              <a:rPr lang="ru-RU" b="1" smtClean="0"/>
              <a:t>Выговор (моральное осуждение поступка на семейном совете)</a:t>
            </a:r>
          </a:p>
          <a:p>
            <a:r>
              <a:rPr lang="ru-RU" b="1" smtClean="0"/>
              <a:t>Поручение (дополнительное дело) </a:t>
            </a:r>
          </a:p>
          <a:p>
            <a:r>
              <a:rPr lang="ru-RU" b="1" smtClean="0"/>
              <a:t>Отстранение (от дела которым дорожит)</a:t>
            </a:r>
          </a:p>
          <a:p>
            <a:r>
              <a:rPr lang="ru-RU" b="1" smtClean="0"/>
              <a:t>Отсрочка ожидаемого поощрения</a:t>
            </a:r>
          </a:p>
          <a:p>
            <a:endParaRPr lang="ru-RU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         </a:t>
            </a:r>
            <a:r>
              <a:rPr lang="ru-RU" sz="4800" b="1" dirty="0" smtClean="0"/>
              <a:t>Деньги</a:t>
            </a:r>
            <a:r>
              <a:rPr lang="ru-RU" dirty="0" smtClean="0"/>
              <a:t>, </a:t>
            </a:r>
            <a:r>
              <a:rPr lang="ru-RU" dirty="0" smtClean="0">
                <a:solidFill>
                  <a:srgbClr val="FF0000"/>
                </a:solidFill>
              </a:rPr>
              <a:t>как мера наказания и </a:t>
            </a:r>
            <a:r>
              <a:rPr lang="ru-RU" dirty="0" smtClean="0">
                <a:solidFill>
                  <a:srgbClr val="FF0000"/>
                </a:solidFill>
              </a:rPr>
              <a:t>поощрения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endParaRPr lang="ru-RU" dirty="0" smtClean="0">
              <a:solidFill>
                <a:srgbClr val="FF0000"/>
              </a:solidFill>
            </a:endParaRPr>
          </a:p>
        </p:txBody>
      </p:sp>
      <p:sp>
        <p:nvSpPr>
          <p:cNvPr id="21507" name="Содержимое 2"/>
          <p:cNvSpPr>
            <a:spLocks noGrp="1"/>
          </p:cNvSpPr>
          <p:nvPr>
            <p:ph idx="1"/>
          </p:nvPr>
        </p:nvSpPr>
        <p:spPr bwMode="auto">
          <a:xfrm>
            <a:off x="857251" y="1714501"/>
            <a:ext cx="10953749" cy="471487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Для ребенка деньги не являются основной потребностью, наиболее важен эмоциональный контакт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Деньги не развивают у ребенка собственную учебную мотивацию.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Покупая у ребенка отметки за деньги, родители делают акцент, не на усвоенных знаниях, а на отметке</a:t>
            </a:r>
            <a:r>
              <a:rPr lang="ru-RU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Содержимое 2"/>
          <p:cNvSpPr>
            <a:spLocks noGrp="1"/>
          </p:cNvSpPr>
          <p:nvPr>
            <p:ph idx="4294967295"/>
          </p:nvPr>
        </p:nvSpPr>
        <p:spPr bwMode="auto">
          <a:xfrm>
            <a:off x="857251" y="571501"/>
            <a:ext cx="10858500" cy="55546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ru-RU" sz="2800" i="1" dirty="0" smtClean="0"/>
              <a:t>         </a:t>
            </a:r>
            <a:r>
              <a:rPr lang="ru-RU" sz="2800" b="1" i="1" dirty="0" smtClean="0"/>
              <a:t>Важно помочь ребенку разобраться в </a:t>
            </a:r>
            <a:r>
              <a:rPr lang="ru-RU" sz="2800" b="1" i="1" dirty="0" smtClean="0">
                <a:solidFill>
                  <a:srgbClr val="FF0000"/>
                </a:solidFill>
              </a:rPr>
              <a:t>причинах случившегося</a:t>
            </a:r>
            <a:r>
              <a:rPr lang="ru-RU" sz="2800" b="1" i="1" dirty="0" smtClean="0"/>
              <a:t>, независимо от того насколько серьезным был проступок. Помогая ребенку </a:t>
            </a:r>
            <a:r>
              <a:rPr lang="ru-RU" sz="2800" b="1" i="1" dirty="0" smtClean="0">
                <a:solidFill>
                  <a:srgbClr val="FF0000"/>
                </a:solidFill>
              </a:rPr>
              <a:t>выяснить мотивы </a:t>
            </a:r>
            <a:r>
              <a:rPr lang="ru-RU" sz="2800" b="1" i="1" dirty="0" smtClean="0"/>
              <a:t>его поведения, вы способствуете у формированию у него внутренней рефлексии - </a:t>
            </a:r>
            <a:r>
              <a:rPr lang="ru-RU" sz="2800" b="1" i="1" dirty="0" smtClean="0">
                <a:solidFill>
                  <a:srgbClr val="FF0000"/>
                </a:solidFill>
              </a:rPr>
              <a:t>способности анализировать свои поступки</a:t>
            </a:r>
            <a:r>
              <a:rPr lang="ru-RU" sz="2800" b="1" i="1" dirty="0" smtClean="0"/>
              <a:t>, их мотивы и последствия. Помогая выяснить причины, вы создаете условия для успешного опыта, тем самым вы </a:t>
            </a:r>
            <a:r>
              <a:rPr lang="ru-RU" sz="2800" b="1" i="1" dirty="0" smtClean="0">
                <a:solidFill>
                  <a:srgbClr val="FF0000"/>
                </a:solidFill>
              </a:rPr>
              <a:t>заменяете </a:t>
            </a:r>
            <a:r>
              <a:rPr lang="ru-RU" sz="2800" b="1" i="1" dirty="0" err="1" smtClean="0">
                <a:solidFill>
                  <a:srgbClr val="FF0000"/>
                </a:solidFill>
              </a:rPr>
              <a:t>неуспешность</a:t>
            </a:r>
            <a:r>
              <a:rPr lang="ru-RU" sz="2800" b="1" i="1" dirty="0" smtClean="0">
                <a:solidFill>
                  <a:srgbClr val="FF0000"/>
                </a:solidFill>
              </a:rPr>
              <a:t> </a:t>
            </a:r>
            <a:r>
              <a:rPr lang="ru-RU" sz="2800" b="1" i="1" dirty="0" smtClean="0">
                <a:solidFill>
                  <a:srgbClr val="FF0000"/>
                </a:solidFill>
              </a:rPr>
              <a:t>на успех.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8800" dirty="0" smtClean="0"/>
              <a:t>Спасибо за внимание!</a:t>
            </a:r>
            <a:endParaRPr lang="ru-RU" sz="8800" dirty="0"/>
          </a:p>
        </p:txBody>
      </p:sp>
    </p:spTree>
    <p:extLst>
      <p:ext uri="{BB962C8B-B14F-4D97-AF65-F5344CB8AC3E}">
        <p14:creationId xmlns:p14="http://schemas.microsoft.com/office/powerpoint/2010/main" xmlns="" val="24062243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sz="8000" dirty="0" smtClean="0"/>
              <a:t>Детей наказывают стыдом, а не кнутом (русская пословица</a:t>
            </a:r>
            <a:r>
              <a:rPr lang="ru-RU" sz="8000" dirty="0" smtClean="0"/>
              <a:t>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80096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Box 3"/>
          <p:cNvSpPr txBox="1">
            <a:spLocks noChangeArrowheads="1"/>
          </p:cNvSpPr>
          <p:nvPr/>
        </p:nvSpPr>
        <p:spPr bwMode="auto">
          <a:xfrm>
            <a:off x="2095501" y="2214564"/>
            <a:ext cx="78105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latin typeface="Calibri" pitchFamily="34" charset="0"/>
              </a:rPr>
              <a:t> </a:t>
            </a:r>
            <a:endParaRPr lang="ru-RU">
              <a:latin typeface="Calibri" pitchFamily="34" charset="0"/>
            </a:endParaRPr>
          </a:p>
          <a:p>
            <a:r>
              <a:rPr lang="ru-RU" b="1">
                <a:latin typeface="Calibri" pitchFamily="34" charset="0"/>
              </a:rPr>
              <a:t> </a:t>
            </a:r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</p:txBody>
      </p:sp>
      <p:sp>
        <p:nvSpPr>
          <p:cNvPr id="10243" name="Заголовок 5"/>
          <p:cNvSpPr>
            <a:spLocks noGrp="1"/>
          </p:cNvSpPr>
          <p:nvPr>
            <p:ph type="title"/>
          </p:nvPr>
        </p:nvSpPr>
        <p:spPr>
          <a:xfrm>
            <a:off x="666751" y="571500"/>
            <a:ext cx="10972800" cy="5214938"/>
          </a:xfrm>
        </p:spPr>
        <p:txBody>
          <a:bodyPr/>
          <a:lstStyle/>
          <a:p>
            <a:r>
              <a:rPr lang="ru-RU" b="1" i="1" dirty="0" smtClean="0">
                <a:cs typeface="Times New Roman" pitchFamily="18" charset="0"/>
              </a:rPr>
              <a:t>Используя наказание и поощрение родитель фиксирует внимание чада на успехах, либо на неудачах, т.о. ребенок получает важную информацию о себе, которая ложиться в основу </a:t>
            </a:r>
            <a:r>
              <a:rPr lang="ru-RU" b="1" i="1" dirty="0" smtClean="0">
                <a:solidFill>
                  <a:srgbClr val="FF0000"/>
                </a:solidFill>
                <a:cs typeface="Times New Roman" pitchFamily="18" charset="0"/>
              </a:rPr>
              <a:t>«образа Я» </a:t>
            </a:r>
            <a:r>
              <a:rPr lang="ru-RU" b="1" i="1" dirty="0" smtClean="0">
                <a:cs typeface="Times New Roman" pitchFamily="18" charset="0"/>
              </a:rPr>
              <a:t>и САМООЦЕНКИ</a:t>
            </a:r>
            <a:r>
              <a:rPr lang="ru-RU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>
          <a:xfrm>
            <a:off x="666751" y="1000126"/>
            <a:ext cx="10972800" cy="4429125"/>
          </a:xfrm>
        </p:spPr>
        <p:txBody>
          <a:bodyPr/>
          <a:lstStyle/>
          <a:p>
            <a:r>
              <a:rPr lang="ru-RU" sz="7200" smtClean="0">
                <a:solidFill>
                  <a:srgbClr val="FF0000"/>
                </a:solidFill>
              </a:rPr>
              <a:t>Психологические аспекты поощрения и наказания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4"/>
          <p:cNvSpPr>
            <a:spLocks noGrp="1"/>
          </p:cNvSpPr>
          <p:nvPr>
            <p:ph type="title"/>
          </p:nvPr>
        </p:nvSpPr>
        <p:spPr>
          <a:xfrm>
            <a:off x="666751" y="571500"/>
            <a:ext cx="10972800" cy="642938"/>
          </a:xfrm>
        </p:spPr>
        <p:txBody>
          <a:bodyPr/>
          <a:lstStyle/>
          <a:p>
            <a:r>
              <a:rPr lang="ru-RU" smtClean="0">
                <a:solidFill>
                  <a:srgbClr val="FF0000"/>
                </a:solidFill>
              </a:rPr>
              <a:t>Поощрение</a:t>
            </a:r>
          </a:p>
        </p:txBody>
      </p:sp>
      <p:sp>
        <p:nvSpPr>
          <p:cNvPr id="15363" name="Содержимое 5"/>
          <p:cNvSpPr>
            <a:spLocks noGrp="1"/>
          </p:cNvSpPr>
          <p:nvPr>
            <p:ph idx="1"/>
          </p:nvPr>
        </p:nvSpPr>
        <p:spPr bwMode="auto">
          <a:xfrm>
            <a:off x="857251" y="1143000"/>
            <a:ext cx="10725149" cy="51435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buFont typeface="Arial" charset="0"/>
              <a:buNone/>
            </a:pPr>
            <a:r>
              <a:rPr lang="ru-RU" sz="2400" b="1" smtClean="0"/>
              <a:t>              Это положительная оценка действия. Оно закрепляет положительные навыки и привычки. Действие основано на возбуждении положительных эмоций.</a:t>
            </a:r>
          </a:p>
          <a:p>
            <a:pPr>
              <a:buFont typeface="Arial" charset="0"/>
              <a:buNone/>
            </a:pPr>
            <a:r>
              <a:rPr lang="ru-RU" sz="2800" b="1" smtClean="0">
                <a:solidFill>
                  <a:srgbClr val="FF0000"/>
                </a:solidFill>
              </a:rPr>
              <a:t>Виды поощрения:</a:t>
            </a:r>
          </a:p>
          <a:p>
            <a:pPr>
              <a:buFontTx/>
              <a:buChar char="-"/>
            </a:pPr>
            <a:r>
              <a:rPr lang="ru-RU" sz="2400" b="1" i="1" smtClean="0"/>
              <a:t>Одобрение</a:t>
            </a:r>
          </a:p>
          <a:p>
            <a:pPr>
              <a:buFontTx/>
              <a:buChar char="-"/>
            </a:pPr>
            <a:r>
              <a:rPr lang="ru-RU" sz="2400" b="1" i="1" smtClean="0"/>
              <a:t>Ободрение</a:t>
            </a:r>
          </a:p>
          <a:p>
            <a:pPr>
              <a:buFontTx/>
              <a:buChar char="-"/>
            </a:pPr>
            <a:r>
              <a:rPr lang="ru-RU" sz="2400" b="1" i="1" smtClean="0"/>
              <a:t>Похвала, эмоциональная реакция родителей(«я тобой горжусь»)</a:t>
            </a:r>
          </a:p>
          <a:p>
            <a:pPr>
              <a:buFontTx/>
              <a:buChar char="-"/>
            </a:pPr>
            <a:r>
              <a:rPr lang="ru-RU" sz="2400" b="1" i="1" smtClean="0"/>
              <a:t>Благодарность</a:t>
            </a:r>
          </a:p>
          <a:p>
            <a:pPr>
              <a:buFontTx/>
              <a:buChar char="-"/>
            </a:pPr>
            <a:r>
              <a:rPr lang="ru-RU" sz="2400" b="1" i="1" smtClean="0"/>
              <a:t>Предоставление почетных прав</a:t>
            </a:r>
          </a:p>
          <a:p>
            <a:pPr>
              <a:buFontTx/>
              <a:buChar char="-"/>
            </a:pPr>
            <a:r>
              <a:rPr lang="ru-RU" sz="2400" b="1" i="1" smtClean="0"/>
              <a:t>Совместный досуг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1428751" y="357188"/>
            <a:ext cx="10210800" cy="1357312"/>
          </a:xfrm>
        </p:spPr>
        <p:txBody>
          <a:bodyPr/>
          <a:lstStyle/>
          <a:p>
            <a:r>
              <a:rPr lang="ru-RU" sz="3200" b="1" smtClean="0">
                <a:solidFill>
                  <a:srgbClr val="FF0000"/>
                </a:solidFill>
              </a:rPr>
              <a:t>         </a:t>
            </a:r>
            <a:r>
              <a:rPr lang="ru-RU" sz="2800" b="1" smtClean="0">
                <a:solidFill>
                  <a:srgbClr val="FF0000"/>
                </a:solidFill>
              </a:rPr>
              <a:t>Неумение или избыточное поощрение может принести и вред в воспитании.</a:t>
            </a:r>
          </a:p>
        </p:txBody>
      </p:sp>
      <p:sp>
        <p:nvSpPr>
          <p:cNvPr id="16387" name="Содержимое 2"/>
          <p:cNvSpPr>
            <a:spLocks noGrp="1"/>
          </p:cNvSpPr>
          <p:nvPr>
            <p:ph idx="1"/>
          </p:nvPr>
        </p:nvSpPr>
        <p:spPr bwMode="auto">
          <a:xfrm>
            <a:off x="857251" y="1600201"/>
            <a:ext cx="10953749" cy="452596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sz="2800" b="1" smtClean="0">
                <a:solidFill>
                  <a:srgbClr val="002060"/>
                </a:solidFill>
              </a:rPr>
              <a:t>Требования к поощрению:</a:t>
            </a:r>
          </a:p>
          <a:p>
            <a:pPr>
              <a:buFont typeface="Arial" charset="0"/>
              <a:buNone/>
            </a:pPr>
            <a:r>
              <a:rPr lang="ru-RU" sz="2400" smtClean="0"/>
              <a:t>  </a:t>
            </a:r>
            <a:r>
              <a:rPr lang="ru-RU" sz="2400" b="1" smtClean="0"/>
              <a:t>- Через поощрение ребенок не должен ждать похвалу или награды, а вырабатывать внутреннюю мотивацию и убеждения.</a:t>
            </a:r>
          </a:p>
          <a:p>
            <a:pPr>
              <a:buFont typeface="Arial" charset="0"/>
              <a:buNone/>
            </a:pPr>
            <a:r>
              <a:rPr lang="ru-RU" sz="2400" b="1" smtClean="0"/>
              <a:t> - поощрение должно отвечать на вопросы: КОМУ? СКОЛЬКО И ЗА ЧТО? </a:t>
            </a:r>
          </a:p>
          <a:p>
            <a:pPr>
              <a:buFont typeface="Arial" charset="0"/>
              <a:buNone/>
            </a:pPr>
            <a:r>
              <a:rPr lang="ru-RU" sz="2400" b="1" smtClean="0"/>
              <a:t> - Очень важно вовремя одобрить отстающего. Оправдывая оказанное доверие,  ребенок преодолевает свои недостатки.</a:t>
            </a:r>
          </a:p>
          <a:p>
            <a:pPr>
              <a:buFont typeface="Arial" charset="0"/>
              <a:buNone/>
            </a:pPr>
            <a:r>
              <a:rPr lang="ru-RU" sz="2400" b="1" smtClean="0"/>
              <a:t> - в вопросе поощрения, советуйтесь с ребенком, за что его следует хвалить.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     </a:t>
            </a:r>
            <a:r>
              <a:rPr lang="ru-RU" b="1" smtClean="0">
                <a:solidFill>
                  <a:srgbClr val="FF0000"/>
                </a:solidFill>
              </a:rPr>
              <a:t>За что не следует хвалить:</a:t>
            </a:r>
          </a:p>
        </p:txBody>
      </p:sp>
      <p:sp>
        <p:nvSpPr>
          <p:cNvPr id="17411" name="Содержимое 2"/>
          <p:cNvSpPr>
            <a:spLocks noGrp="1"/>
          </p:cNvSpPr>
          <p:nvPr>
            <p:ph idx="1"/>
          </p:nvPr>
        </p:nvSpPr>
        <p:spPr bwMode="auto">
          <a:xfrm>
            <a:off x="857251" y="1428751"/>
            <a:ext cx="10725149" cy="471487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sz="4000" b="1" smtClean="0"/>
              <a:t>За то, что получено от природы</a:t>
            </a:r>
          </a:p>
          <a:p>
            <a:r>
              <a:rPr lang="ru-RU" sz="4000" b="1" smtClean="0"/>
              <a:t>Из жалости(дети это чувствуют)</a:t>
            </a:r>
          </a:p>
          <a:p>
            <a:r>
              <a:rPr lang="ru-RU" sz="4000" b="1" smtClean="0"/>
              <a:t>Дважды за одно достижение</a:t>
            </a:r>
          </a:p>
          <a:p>
            <a:r>
              <a:rPr lang="ru-RU" sz="4000" b="1" smtClean="0"/>
              <a:t>За то, что достигнуто не своим трудом</a:t>
            </a:r>
          </a:p>
          <a:p>
            <a:r>
              <a:rPr lang="ru-RU" sz="4000" b="1" smtClean="0"/>
              <a:t>Из-за желания понравиться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6000" smtClean="0">
                <a:solidFill>
                  <a:srgbClr val="FF0000"/>
                </a:solidFill>
              </a:rPr>
              <a:t>    Правила наказания</a:t>
            </a:r>
          </a:p>
        </p:txBody>
      </p:sp>
      <p:sp>
        <p:nvSpPr>
          <p:cNvPr id="18435" name="Содержимое 2"/>
          <p:cNvSpPr>
            <a:spLocks noGrp="1"/>
          </p:cNvSpPr>
          <p:nvPr>
            <p:ph idx="1"/>
          </p:nvPr>
        </p:nvSpPr>
        <p:spPr bwMode="auto">
          <a:xfrm>
            <a:off x="857251" y="1600201"/>
            <a:ext cx="10725149" cy="452596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buFont typeface="Arial" charset="0"/>
              <a:buNone/>
            </a:pPr>
            <a:r>
              <a:rPr lang="ru-RU" smtClean="0"/>
              <a:t> 1. </a:t>
            </a:r>
            <a:r>
              <a:rPr lang="ru-RU" b="1" smtClean="0"/>
              <a:t>Должно исправить причиненный вред </a:t>
            </a:r>
            <a:r>
              <a:rPr lang="ru-RU" sz="2400" smtClean="0"/>
              <a:t>(Ребенок сам должен убрать, починить. По возможности возместить материальный ущерб из своих сбережений)</a:t>
            </a:r>
          </a:p>
          <a:p>
            <a:pPr>
              <a:buFont typeface="Arial" charset="0"/>
              <a:buNone/>
            </a:pPr>
            <a:r>
              <a:rPr lang="ru-RU" smtClean="0"/>
              <a:t>2.  </a:t>
            </a:r>
            <a:r>
              <a:rPr lang="ru-RU" b="1" smtClean="0"/>
              <a:t>Нельзя наказывать из-за собственной нетерпеливости и плохого настроения</a:t>
            </a:r>
            <a:r>
              <a:rPr lang="ru-RU" sz="2400" b="1" smtClean="0"/>
              <a:t> </a:t>
            </a:r>
            <a:r>
              <a:rPr lang="ru-RU" sz="2400" smtClean="0"/>
              <a:t>(Вызов у ребенка чувства несправедливости)</a:t>
            </a:r>
          </a:p>
          <a:p>
            <a:pPr>
              <a:buFont typeface="Arial" charset="0"/>
              <a:buNone/>
            </a:pPr>
            <a:r>
              <a:rPr lang="ru-RU" smtClean="0"/>
              <a:t>3.  </a:t>
            </a:r>
            <a:r>
              <a:rPr lang="ru-RU" b="1" smtClean="0"/>
              <a:t>Нельзя наказывать за любую ошибку ребенка </a:t>
            </a:r>
            <a:r>
              <a:rPr lang="ru-RU" sz="2400" smtClean="0"/>
              <a:t>(возникает боязнь того, кто наказывает, обман и избегание наказания)</a:t>
            </a:r>
          </a:p>
          <a:p>
            <a:pPr>
              <a:buFont typeface="Arial" charset="0"/>
              <a:buNone/>
            </a:pPr>
            <a:endParaRPr lang="ru-RU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6000" smtClean="0">
                <a:solidFill>
                  <a:srgbClr val="FF0000"/>
                </a:solidFill>
              </a:rPr>
              <a:t>Правила наказания</a:t>
            </a:r>
          </a:p>
        </p:txBody>
      </p:sp>
      <p:sp>
        <p:nvSpPr>
          <p:cNvPr id="19459" name="Содержимое 2"/>
          <p:cNvSpPr>
            <a:spLocks noGrp="1"/>
          </p:cNvSpPr>
          <p:nvPr>
            <p:ph idx="1"/>
          </p:nvPr>
        </p:nvSpPr>
        <p:spPr bwMode="auto">
          <a:xfrm>
            <a:off x="857251" y="1600200"/>
            <a:ext cx="10725149" cy="46863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buFont typeface="Arial" charset="0"/>
              <a:buNone/>
            </a:pPr>
            <a:r>
              <a:rPr lang="ru-RU" b="1" smtClean="0"/>
              <a:t>4. должно соответствовать поступку и помогать его исправить </a:t>
            </a:r>
            <a:r>
              <a:rPr lang="ru-RU" sz="2400" b="1" smtClean="0"/>
              <a:t>( за 2 не лишать компьютера на месяц, а на время для ее исправления)</a:t>
            </a:r>
          </a:p>
          <a:p>
            <a:pPr>
              <a:buFont typeface="Arial" charset="0"/>
              <a:buNone/>
            </a:pPr>
            <a:r>
              <a:rPr lang="ru-RU" b="1" smtClean="0"/>
              <a:t>5. Ребенок может быть наказан  только за свой проступок.</a:t>
            </a:r>
          </a:p>
          <a:p>
            <a:pPr>
              <a:buFont typeface="Arial" charset="0"/>
              <a:buNone/>
            </a:pPr>
            <a:r>
              <a:rPr lang="ru-RU" b="1" smtClean="0"/>
              <a:t>6. Отложенное наказание не приводящее к действию, вредит авторитету родителя </a:t>
            </a:r>
            <a:r>
              <a:rPr lang="ru-RU" sz="2400" b="1" smtClean="0"/>
              <a:t>(«….если ты это еще раз сделаешь, я тебя накажу».Наказывайте сразу)</a:t>
            </a:r>
          </a:p>
          <a:p>
            <a:pPr>
              <a:buFont typeface="Arial" charset="0"/>
              <a:buNone/>
            </a:pPr>
            <a:r>
              <a:rPr lang="ru-RU" b="1" smtClean="0"/>
              <a:t>7. Нельзя наказывать больного ребенка.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133</TotalTime>
  <Words>523</Words>
  <Application>Microsoft Office PowerPoint</Application>
  <PresentationFormat>Произвольный</PresentationFormat>
  <Paragraphs>53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Грань</vt:lpstr>
      <vt:lpstr>Слайд 1</vt:lpstr>
      <vt:lpstr>Слайд 2</vt:lpstr>
      <vt:lpstr>Используя наказание и поощрение родитель фиксирует внимание чада на успехах, либо на неудачах, т.о. ребенок получает важную информацию о себе, которая ложиться в основу «образа Я» и САМООЦЕНКИ.</vt:lpstr>
      <vt:lpstr>Психологические аспекты поощрения и наказания</vt:lpstr>
      <vt:lpstr>Поощрение</vt:lpstr>
      <vt:lpstr>         Неумение или избыточное поощрение может принести и вред в воспитании.</vt:lpstr>
      <vt:lpstr>     За что не следует хвалить:</vt:lpstr>
      <vt:lpstr>    Правила наказания</vt:lpstr>
      <vt:lpstr>Правила наказания</vt:lpstr>
      <vt:lpstr>Меры наказания</vt:lpstr>
      <vt:lpstr>         Деньги, как мера наказания и поощрения  </vt:lpstr>
      <vt:lpstr>Слайд 12</vt:lpstr>
      <vt:lpstr>Слайд 13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Родительское собрание №1</dc:title>
  <dc:creator>newElement</dc:creator>
  <cp:lastModifiedBy>Пользователь Windows</cp:lastModifiedBy>
  <cp:revision>14</cp:revision>
  <dcterms:created xsi:type="dcterms:W3CDTF">2015-10-21T08:58:00Z</dcterms:created>
  <dcterms:modified xsi:type="dcterms:W3CDTF">2021-12-24T05:55:26Z</dcterms:modified>
</cp:coreProperties>
</file>