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7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777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30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9880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9453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838828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8009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0093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067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431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168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826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85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373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256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534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091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EA97B-880D-48EF-B611-9B1181EAB590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F1EA55-4BF2-44C7-9B93-B085049443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952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3271" y="640080"/>
            <a:ext cx="7147730" cy="4736592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«Меры поощрения </a:t>
            </a:r>
            <a:r>
              <a:rPr lang="ru-RU" sz="4400" dirty="0" smtClean="0">
                <a:solidFill>
                  <a:srgbClr val="FF0000"/>
                </a:solidFill>
              </a:rPr>
              <a:t>и </a:t>
            </a:r>
            <a:r>
              <a:rPr lang="ru-RU" sz="4400" dirty="0" smtClean="0">
                <a:solidFill>
                  <a:srgbClr val="FF0000"/>
                </a:solidFill>
              </a:rPr>
              <a:t>наказания </a:t>
            </a:r>
            <a:r>
              <a:rPr lang="ru-RU" sz="4400" dirty="0" smtClean="0">
                <a:solidFill>
                  <a:srgbClr val="FF0000"/>
                </a:solidFill>
              </a:rPr>
              <a:t>в современных </a:t>
            </a:r>
            <a:r>
              <a:rPr lang="ru-RU" sz="4400" dirty="0" smtClean="0">
                <a:solidFill>
                  <a:srgbClr val="FF0000"/>
                </a:solidFill>
              </a:rPr>
              <a:t>семьях»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Подготовила: 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педагог-психолог 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МБОУ «СШ № 16 им.С.Иванова»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Кислая Т.А. 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79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>
                <a:solidFill>
                  <a:srgbClr val="FF0000"/>
                </a:solidFill>
              </a:rPr>
              <a:t>Меры наказания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 bwMode="auto">
          <a:xfrm>
            <a:off x="952501" y="1600201"/>
            <a:ext cx="106299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b="1" smtClean="0"/>
              <a:t>Замечание (конкретно, вежливо, категорично)</a:t>
            </a:r>
          </a:p>
          <a:p>
            <a:r>
              <a:rPr lang="ru-RU" b="1" smtClean="0"/>
              <a:t>Приказание (без унижения)</a:t>
            </a:r>
          </a:p>
          <a:p>
            <a:r>
              <a:rPr lang="ru-RU" b="1" smtClean="0"/>
              <a:t>Выговор (моральное осуждение поступка на семейном совете)</a:t>
            </a:r>
          </a:p>
          <a:p>
            <a:r>
              <a:rPr lang="ru-RU" b="1" smtClean="0"/>
              <a:t>Поручение (дополнительное дело) </a:t>
            </a:r>
          </a:p>
          <a:p>
            <a:r>
              <a:rPr lang="ru-RU" b="1" smtClean="0"/>
              <a:t>Отстранение (от дела которым дорожит)</a:t>
            </a:r>
          </a:p>
          <a:p>
            <a:r>
              <a:rPr lang="ru-RU" b="1" smtClean="0"/>
              <a:t>Отсрочка ожидаемого поощрения</a:t>
            </a:r>
          </a:p>
          <a:p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r>
              <a:rPr lang="ru-RU" sz="4800" b="1" dirty="0" smtClean="0"/>
              <a:t>Деньги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как мера наказания и </a:t>
            </a:r>
            <a:r>
              <a:rPr lang="ru-RU" dirty="0" smtClean="0">
                <a:solidFill>
                  <a:srgbClr val="FF0000"/>
                </a:solidFill>
              </a:rPr>
              <a:t>поощрения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 bwMode="auto">
          <a:xfrm>
            <a:off x="857251" y="1714501"/>
            <a:ext cx="10953749" cy="4714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Для ребенка деньги не являются основной потребностью, наиболее важен эмоциональный контакт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Деньги не развивают у ребенка собственную учебную мотивацию.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Покупая у ребенка отметки за деньги, родители делают акцент, не на усвоенных знаниях, а на отметке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4294967295"/>
          </p:nvPr>
        </p:nvSpPr>
        <p:spPr bwMode="auto">
          <a:xfrm>
            <a:off x="857251" y="571501"/>
            <a:ext cx="10858500" cy="5554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z="2800" i="1" dirty="0" smtClean="0"/>
              <a:t>         </a:t>
            </a:r>
            <a:r>
              <a:rPr lang="ru-RU" sz="2800" b="1" i="1" dirty="0" smtClean="0"/>
              <a:t>Важно помочь ребенку разобраться в </a:t>
            </a:r>
            <a:r>
              <a:rPr lang="ru-RU" sz="2800" b="1" i="1" dirty="0" smtClean="0">
                <a:solidFill>
                  <a:srgbClr val="FF0000"/>
                </a:solidFill>
              </a:rPr>
              <a:t>причинах случившегося</a:t>
            </a:r>
            <a:r>
              <a:rPr lang="ru-RU" sz="2800" b="1" i="1" dirty="0" smtClean="0"/>
              <a:t>, независимо от того насколько серьезным был проступок. Помогая ребенку </a:t>
            </a:r>
            <a:r>
              <a:rPr lang="ru-RU" sz="2800" b="1" i="1" dirty="0" smtClean="0">
                <a:solidFill>
                  <a:srgbClr val="FF0000"/>
                </a:solidFill>
              </a:rPr>
              <a:t>выяснить мотивы </a:t>
            </a:r>
            <a:r>
              <a:rPr lang="ru-RU" sz="2800" b="1" i="1" dirty="0" smtClean="0"/>
              <a:t>его поведения, вы способствуете у формированию у него внутренней рефлексии - </a:t>
            </a:r>
            <a:r>
              <a:rPr lang="ru-RU" sz="2800" b="1" i="1" dirty="0" smtClean="0">
                <a:solidFill>
                  <a:srgbClr val="FF0000"/>
                </a:solidFill>
              </a:rPr>
              <a:t>способности анализировать свои поступки</a:t>
            </a:r>
            <a:r>
              <a:rPr lang="ru-RU" sz="2800" b="1" i="1" dirty="0" smtClean="0"/>
              <a:t>, их мотивы и последствия. Помогая выяснить причины, вы создаете условия для успешного опыта, тем самым вы </a:t>
            </a:r>
            <a:r>
              <a:rPr lang="ru-RU" sz="2800" b="1" i="1" dirty="0" smtClean="0">
                <a:solidFill>
                  <a:srgbClr val="FF0000"/>
                </a:solidFill>
              </a:rPr>
              <a:t>заменяете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неуспешность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</a:rPr>
              <a:t>на успех.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800" dirty="0" smtClean="0"/>
              <a:t>Спасибо за внимание!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xmlns="" val="240622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8000" dirty="0" smtClean="0"/>
              <a:t>Детей наказывают стыдом, а не кнутом (русская пословица</a:t>
            </a:r>
            <a:r>
              <a:rPr lang="ru-RU" sz="8000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009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2095501" y="2214564"/>
            <a:ext cx="7810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 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0243" name="Заголовок 5"/>
          <p:cNvSpPr>
            <a:spLocks noGrp="1"/>
          </p:cNvSpPr>
          <p:nvPr>
            <p:ph type="title"/>
          </p:nvPr>
        </p:nvSpPr>
        <p:spPr>
          <a:xfrm>
            <a:off x="666751" y="571500"/>
            <a:ext cx="10972800" cy="5214938"/>
          </a:xfrm>
        </p:spPr>
        <p:txBody>
          <a:bodyPr/>
          <a:lstStyle/>
          <a:p>
            <a:r>
              <a:rPr lang="ru-RU" b="1" i="1" dirty="0" smtClean="0">
                <a:cs typeface="Times New Roman" pitchFamily="18" charset="0"/>
              </a:rPr>
              <a:t>Используя наказание и поощрение родитель фиксирует внимание чада на успехах, либо на неудачах, т.о. ребенок получает важную информацию о себе, которая ложиться в основу </a:t>
            </a:r>
            <a:r>
              <a:rPr lang="ru-RU" b="1" i="1" dirty="0" smtClean="0">
                <a:solidFill>
                  <a:srgbClr val="FF0000"/>
                </a:solidFill>
                <a:cs typeface="Times New Roman" pitchFamily="18" charset="0"/>
              </a:rPr>
              <a:t>«образа Я» </a:t>
            </a:r>
            <a:r>
              <a:rPr lang="ru-RU" b="1" i="1" dirty="0" smtClean="0">
                <a:cs typeface="Times New Roman" pitchFamily="18" charset="0"/>
              </a:rPr>
              <a:t>и САМООЦЕНКИ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66751" y="1000126"/>
            <a:ext cx="10972800" cy="4429125"/>
          </a:xfrm>
        </p:spPr>
        <p:txBody>
          <a:bodyPr/>
          <a:lstStyle/>
          <a:p>
            <a:r>
              <a:rPr lang="ru-RU" sz="7200" smtClean="0">
                <a:solidFill>
                  <a:srgbClr val="FF0000"/>
                </a:solidFill>
              </a:rPr>
              <a:t>Психологические аспекты поощрения и наказания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4"/>
          <p:cNvSpPr>
            <a:spLocks noGrp="1"/>
          </p:cNvSpPr>
          <p:nvPr>
            <p:ph type="title"/>
          </p:nvPr>
        </p:nvSpPr>
        <p:spPr>
          <a:xfrm>
            <a:off x="666751" y="571500"/>
            <a:ext cx="10972800" cy="642938"/>
          </a:xfrm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Поощрение</a:t>
            </a:r>
          </a:p>
        </p:txBody>
      </p:sp>
      <p:sp>
        <p:nvSpPr>
          <p:cNvPr id="15363" name="Содержимое 5"/>
          <p:cNvSpPr>
            <a:spLocks noGrp="1"/>
          </p:cNvSpPr>
          <p:nvPr>
            <p:ph idx="1"/>
          </p:nvPr>
        </p:nvSpPr>
        <p:spPr bwMode="auto">
          <a:xfrm>
            <a:off x="857251" y="1143000"/>
            <a:ext cx="10725149" cy="5143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ru-RU" sz="2400" b="1" smtClean="0"/>
              <a:t>              Это положительная оценка действия. Оно закрепляет положительные навыки и привычки. Действие основано на возбуждении положительных эмоций.</a:t>
            </a:r>
          </a:p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FF0000"/>
                </a:solidFill>
              </a:rPr>
              <a:t>Виды поощрения:</a:t>
            </a:r>
          </a:p>
          <a:p>
            <a:pPr>
              <a:buFontTx/>
              <a:buChar char="-"/>
            </a:pPr>
            <a:r>
              <a:rPr lang="ru-RU" sz="2400" b="1" i="1" smtClean="0"/>
              <a:t>Одобрение</a:t>
            </a:r>
          </a:p>
          <a:p>
            <a:pPr>
              <a:buFontTx/>
              <a:buChar char="-"/>
            </a:pPr>
            <a:r>
              <a:rPr lang="ru-RU" sz="2400" b="1" i="1" smtClean="0"/>
              <a:t>Ободрение</a:t>
            </a:r>
          </a:p>
          <a:p>
            <a:pPr>
              <a:buFontTx/>
              <a:buChar char="-"/>
            </a:pPr>
            <a:r>
              <a:rPr lang="ru-RU" sz="2400" b="1" i="1" smtClean="0"/>
              <a:t>Похвала, эмоциональная реакция родителей(«я тобой горжусь»)</a:t>
            </a:r>
          </a:p>
          <a:p>
            <a:pPr>
              <a:buFontTx/>
              <a:buChar char="-"/>
            </a:pPr>
            <a:r>
              <a:rPr lang="ru-RU" sz="2400" b="1" i="1" smtClean="0"/>
              <a:t>Благодарность</a:t>
            </a:r>
          </a:p>
          <a:p>
            <a:pPr>
              <a:buFontTx/>
              <a:buChar char="-"/>
            </a:pPr>
            <a:r>
              <a:rPr lang="ru-RU" sz="2400" b="1" i="1" smtClean="0"/>
              <a:t>Предоставление почетных прав</a:t>
            </a:r>
          </a:p>
          <a:p>
            <a:pPr>
              <a:buFontTx/>
              <a:buChar char="-"/>
            </a:pPr>
            <a:r>
              <a:rPr lang="ru-RU" sz="2400" b="1" i="1" smtClean="0"/>
              <a:t>Совместный досуг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428751" y="357188"/>
            <a:ext cx="10210800" cy="1357312"/>
          </a:xfrm>
        </p:spPr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</a:rPr>
              <a:t>         </a:t>
            </a:r>
            <a:r>
              <a:rPr lang="ru-RU" sz="2800" b="1" smtClean="0">
                <a:solidFill>
                  <a:srgbClr val="FF0000"/>
                </a:solidFill>
              </a:rPr>
              <a:t>Неумение или избыточное поощрение может принести и вред в воспитании.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 bwMode="auto">
          <a:xfrm>
            <a:off x="857251" y="1600201"/>
            <a:ext cx="10953749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b="1" smtClean="0">
                <a:solidFill>
                  <a:srgbClr val="002060"/>
                </a:solidFill>
              </a:rPr>
              <a:t>Требования к поощрению:</a:t>
            </a:r>
          </a:p>
          <a:p>
            <a:pPr>
              <a:buFont typeface="Arial" charset="0"/>
              <a:buNone/>
            </a:pPr>
            <a:r>
              <a:rPr lang="ru-RU" sz="2400" smtClean="0"/>
              <a:t>  </a:t>
            </a:r>
            <a:r>
              <a:rPr lang="ru-RU" sz="2400" b="1" smtClean="0"/>
              <a:t>- Через поощрение ребенок не должен ждать похвалу или награды, а вырабатывать внутреннюю мотивацию и убеждения.</a:t>
            </a:r>
          </a:p>
          <a:p>
            <a:pPr>
              <a:buFont typeface="Arial" charset="0"/>
              <a:buNone/>
            </a:pPr>
            <a:r>
              <a:rPr lang="ru-RU" sz="2400" b="1" smtClean="0"/>
              <a:t> - поощрение должно отвечать на вопросы: КОМУ? СКОЛЬКО И ЗА ЧТО? </a:t>
            </a:r>
          </a:p>
          <a:p>
            <a:pPr>
              <a:buFont typeface="Arial" charset="0"/>
              <a:buNone/>
            </a:pPr>
            <a:r>
              <a:rPr lang="ru-RU" sz="2400" b="1" smtClean="0"/>
              <a:t> - Очень важно вовремя одобрить отстающего. Оправдывая оказанное доверие,  ребенок преодолевает свои недостатки.</a:t>
            </a:r>
          </a:p>
          <a:p>
            <a:pPr>
              <a:buFont typeface="Arial" charset="0"/>
              <a:buNone/>
            </a:pPr>
            <a:r>
              <a:rPr lang="ru-RU" sz="2400" b="1" smtClean="0"/>
              <a:t> - в вопросе поощрения, советуйтесь с ребенком, за что его следует хвалить.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    </a:t>
            </a:r>
            <a:r>
              <a:rPr lang="ru-RU" b="1" smtClean="0">
                <a:solidFill>
                  <a:srgbClr val="FF0000"/>
                </a:solidFill>
              </a:rPr>
              <a:t>За что не следует хвалить: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 bwMode="auto">
          <a:xfrm>
            <a:off x="857251" y="1428751"/>
            <a:ext cx="10725149" cy="4714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4000" b="1" smtClean="0"/>
              <a:t>За то, что получено от природы</a:t>
            </a:r>
          </a:p>
          <a:p>
            <a:r>
              <a:rPr lang="ru-RU" sz="4000" b="1" smtClean="0"/>
              <a:t>Из жалости(дети это чувствуют)</a:t>
            </a:r>
          </a:p>
          <a:p>
            <a:r>
              <a:rPr lang="ru-RU" sz="4000" b="1" smtClean="0"/>
              <a:t>Дважды за одно достижение</a:t>
            </a:r>
          </a:p>
          <a:p>
            <a:r>
              <a:rPr lang="ru-RU" sz="4000" b="1" smtClean="0"/>
              <a:t>За то, что достигнуто не своим трудом</a:t>
            </a:r>
          </a:p>
          <a:p>
            <a:r>
              <a:rPr lang="ru-RU" sz="4000" b="1" smtClean="0"/>
              <a:t>Из-за желания понравиться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>
                <a:solidFill>
                  <a:srgbClr val="FF0000"/>
                </a:solidFill>
              </a:rPr>
              <a:t>    Правила наказания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 bwMode="auto">
          <a:xfrm>
            <a:off x="857251" y="1600201"/>
            <a:ext cx="10725149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ru-RU" smtClean="0"/>
              <a:t> 1. </a:t>
            </a:r>
            <a:r>
              <a:rPr lang="ru-RU" b="1" smtClean="0"/>
              <a:t>Должно исправить причиненный вред </a:t>
            </a:r>
            <a:r>
              <a:rPr lang="ru-RU" sz="2400" smtClean="0"/>
              <a:t>(Ребенок сам должен убрать, починить. По возможности возместить материальный ущерб из своих сбережений)</a:t>
            </a:r>
          </a:p>
          <a:p>
            <a:pPr>
              <a:buFont typeface="Arial" charset="0"/>
              <a:buNone/>
            </a:pPr>
            <a:r>
              <a:rPr lang="ru-RU" smtClean="0"/>
              <a:t>2.  </a:t>
            </a:r>
            <a:r>
              <a:rPr lang="ru-RU" b="1" smtClean="0"/>
              <a:t>Нельзя наказывать из-за собственной нетерпеливости и плохого настроения</a:t>
            </a:r>
            <a:r>
              <a:rPr lang="ru-RU" sz="2400" b="1" smtClean="0"/>
              <a:t> </a:t>
            </a:r>
            <a:r>
              <a:rPr lang="ru-RU" sz="2400" smtClean="0"/>
              <a:t>(Вызов у ребенка чувства несправедливости)</a:t>
            </a:r>
          </a:p>
          <a:p>
            <a:pPr>
              <a:buFont typeface="Arial" charset="0"/>
              <a:buNone/>
            </a:pPr>
            <a:r>
              <a:rPr lang="ru-RU" smtClean="0"/>
              <a:t>3.  </a:t>
            </a:r>
            <a:r>
              <a:rPr lang="ru-RU" b="1" smtClean="0"/>
              <a:t>Нельзя наказывать за любую ошибку ребенка </a:t>
            </a:r>
            <a:r>
              <a:rPr lang="ru-RU" sz="2400" smtClean="0"/>
              <a:t>(возникает боязнь того, кто наказывает, обман и избегание наказания)</a:t>
            </a:r>
          </a:p>
          <a:p>
            <a:pPr>
              <a:buFont typeface="Arial" charset="0"/>
              <a:buNone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smtClean="0">
                <a:solidFill>
                  <a:srgbClr val="FF0000"/>
                </a:solidFill>
              </a:rPr>
              <a:t>Правила наказания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 bwMode="auto">
          <a:xfrm>
            <a:off x="857251" y="1600200"/>
            <a:ext cx="10725149" cy="46863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r>
              <a:rPr lang="ru-RU" b="1" smtClean="0"/>
              <a:t>4. должно соответствовать поступку и помогать его исправить </a:t>
            </a:r>
            <a:r>
              <a:rPr lang="ru-RU" sz="2400" b="1" smtClean="0"/>
              <a:t>( за 2 не лишать компьютера на месяц, а на время для ее исправления)</a:t>
            </a:r>
          </a:p>
          <a:p>
            <a:pPr>
              <a:buFont typeface="Arial" charset="0"/>
              <a:buNone/>
            </a:pPr>
            <a:r>
              <a:rPr lang="ru-RU" b="1" smtClean="0"/>
              <a:t>5. Ребенок может быть наказан  только за свой проступок.</a:t>
            </a:r>
          </a:p>
          <a:p>
            <a:pPr>
              <a:buFont typeface="Arial" charset="0"/>
              <a:buNone/>
            </a:pPr>
            <a:r>
              <a:rPr lang="ru-RU" b="1" smtClean="0"/>
              <a:t>6. Отложенное наказание не приводящее к действию, вредит авторитету родителя </a:t>
            </a:r>
            <a:r>
              <a:rPr lang="ru-RU" sz="2400" b="1" smtClean="0"/>
              <a:t>(«….если ты это еще раз сделаешь, я тебя накажу».Наказывайте сразу)</a:t>
            </a:r>
          </a:p>
          <a:p>
            <a:pPr>
              <a:buFont typeface="Arial" charset="0"/>
              <a:buNone/>
            </a:pPr>
            <a:r>
              <a:rPr lang="ru-RU" b="1" smtClean="0"/>
              <a:t>7. Нельзя наказывать больного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523</Words>
  <Application>Microsoft Office PowerPoint</Application>
  <PresentationFormat>Произвольный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Слайд 1</vt:lpstr>
      <vt:lpstr>Слайд 2</vt:lpstr>
      <vt:lpstr>Используя наказание и поощрение родитель фиксирует внимание чада на успехах, либо на неудачах, т.о. ребенок получает важную информацию о себе, которая ложиться в основу «образа Я» и САМООЦЕНКИ.</vt:lpstr>
      <vt:lpstr>Психологические аспекты поощрения и наказания</vt:lpstr>
      <vt:lpstr>Поощрение</vt:lpstr>
      <vt:lpstr>         Неумение или избыточное поощрение может принести и вред в воспитании.</vt:lpstr>
      <vt:lpstr>     За что не следует хвалить:</vt:lpstr>
      <vt:lpstr>    Правила наказания</vt:lpstr>
      <vt:lpstr>Правила наказания</vt:lpstr>
      <vt:lpstr>Меры наказания</vt:lpstr>
      <vt:lpstr>         Деньги, как мера наказания и поощрения  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№1</dc:title>
  <dc:creator>newElement</dc:creator>
  <cp:lastModifiedBy>Пользователь Windows</cp:lastModifiedBy>
  <cp:revision>14</cp:revision>
  <dcterms:created xsi:type="dcterms:W3CDTF">2015-10-21T08:58:00Z</dcterms:created>
  <dcterms:modified xsi:type="dcterms:W3CDTF">2021-12-24T05:55:26Z</dcterms:modified>
</cp:coreProperties>
</file>