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76" r:id="rId3"/>
    <p:sldId id="275" r:id="rId4"/>
    <p:sldId id="278" r:id="rId5"/>
    <p:sldId id="279" r:id="rId6"/>
    <p:sldId id="280" r:id="rId7"/>
    <p:sldId id="272" r:id="rId8"/>
    <p:sldId id="274" r:id="rId9"/>
    <p:sldId id="258" r:id="rId10"/>
    <p:sldId id="263" r:id="rId11"/>
    <p:sldId id="259" r:id="rId12"/>
    <p:sldId id="260" r:id="rId13"/>
    <p:sldId id="261" r:id="rId14"/>
    <p:sldId id="262" r:id="rId15"/>
    <p:sldId id="266" r:id="rId16"/>
    <p:sldId id="264" r:id="rId17"/>
    <p:sldId id="286" r:id="rId18"/>
    <p:sldId id="271" r:id="rId19"/>
    <p:sldId id="265" r:id="rId20"/>
    <p:sldId id="267" r:id="rId21"/>
    <p:sldId id="269" r:id="rId22"/>
    <p:sldId id="270" r:id="rId23"/>
    <p:sldId id="287" r:id="rId24"/>
    <p:sldId id="285" r:id="rId25"/>
    <p:sldId id="283" r:id="rId26"/>
    <p:sldId id="27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23"/>
    <p:restoredTop sz="94737"/>
  </p:normalViewPr>
  <p:slideViewPr>
    <p:cSldViewPr>
      <p:cViewPr varScale="1">
        <p:scale>
          <a:sx n="153" d="100"/>
          <a:sy n="153" d="100"/>
        </p:scale>
        <p:origin x="240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ACAF9-40F4-D347-AF76-AED7D7694D08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02A12-8C01-0940-A449-90C42D4B6D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756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61C57EF-6A0C-4DCE-A5F3-94DE83DB6423}" type="datetimeFigureOut">
              <a:rPr lang="ru-RU" smtClean="0"/>
              <a:pPr/>
              <a:t>29.11.2017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F2761CC-E1E4-47BD-9C66-429AB04F3D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reftrend.ru/227506.html" TargetMode="External"/><Relationship Id="rId4" Type="http://schemas.openxmlformats.org/officeDocument/2006/relationships/hyperlink" Target="http://eciginfo.ru/metodika-provedeniya-kombinirovannogo-uroka/" TargetMode="External"/><Relationship Id="rId5" Type="http://schemas.openxmlformats.org/officeDocument/2006/relationships/hyperlink" Target="http://englschool.ucoz.ru/load/uroki/" TargetMode="External"/><Relationship Id="rId6" Type="http://schemas.openxmlformats.org/officeDocument/2006/relationships/hyperlink" Target="http://poznanie21.ru/current/49279.php" TargetMode="External"/><Relationship Id="rId7" Type="http://schemas.openxmlformats.org/officeDocument/2006/relationships/hyperlink" Target="http://studentguide.ru/category/konspekty-urokov/plany-konspekty-urokov-po-anglijskomu-yazyku/" TargetMode="External"/><Relationship Id="rId8" Type="http://schemas.openxmlformats.org/officeDocument/2006/relationships/hyperlink" Target="http://ext.spb.ru/index.php/2011-03-29-09-03-14/110-foreignlang/3198--4-.html" TargetMode="External"/><Relationship Id="rId9" Type="http://schemas.openxmlformats.org/officeDocument/2006/relationships/hyperlink" Target="http://na55555.ru/pomosz_studentam/plan-konspekt-uroka-angliiskogo-yazyka.html" TargetMode="External"/><Relationship Id="rId10" Type="http://schemas.openxmlformats.org/officeDocument/2006/relationships/hyperlink" Target="http://festival.1september.ru/articles/549231/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shishkova.ru/students/lesson_plan.htm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КОМБИНИРОВАННЫЙ </a:t>
            </a:r>
            <a:r>
              <a:rPr lang="ru-RU" b="1" dirty="0" smtClean="0"/>
              <a:t>УРОК</a:t>
            </a:r>
            <a:br>
              <a:rPr lang="ru-RU" b="1" dirty="0" smtClean="0"/>
            </a:br>
            <a:r>
              <a:rPr lang="ru-RU" b="1" dirty="0" smtClean="0"/>
              <a:t>В НАЧАЛЬНОЙ ШКОЛЕ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63272" cy="1752600"/>
          </a:xfrm>
        </p:spPr>
        <p:txBody>
          <a:bodyPr>
            <a:normAutofit/>
          </a:bodyPr>
          <a:lstStyle/>
          <a:p>
            <a:pPr algn="r"/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 учитель </a:t>
            </a:r>
          </a:p>
          <a:p>
            <a:pPr algn="r"/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начальных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классов </a:t>
            </a:r>
            <a:endParaRPr lang="ru-RU" sz="3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Костыль  </a:t>
            </a: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Е.М.</a:t>
            </a:r>
            <a:endParaRPr lang="ru-RU" sz="3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/>
                </a:solidFill>
              </a:rPr>
              <a:t>II.</a:t>
            </a:r>
            <a:r>
              <a:rPr lang="ru-RU" dirty="0" smtClean="0">
                <a:solidFill>
                  <a:schemeClr val="accent4"/>
                </a:solidFill>
              </a:rPr>
              <a:t> </a:t>
            </a:r>
            <a:r>
              <a:rPr lang="ru-RU" b="1" u="sng" dirty="0" smtClean="0">
                <a:solidFill>
                  <a:schemeClr val="accent4"/>
                </a:solidFill>
              </a:rPr>
              <a:t>Проверка домашнего задания: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249424"/>
            <a:ext cx="8568952" cy="4325112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Выяснить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что сложно в изучаемом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материале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, еще раз вспомнить и заострить внимание на сложных моментах темы.</a:t>
            </a:r>
          </a:p>
          <a:p>
            <a:pPr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>
                <a:solidFill>
                  <a:schemeClr val="accent4"/>
                </a:solidFill>
              </a:rPr>
              <a:t>III.</a:t>
            </a:r>
            <a:r>
              <a:rPr lang="ru-RU" sz="4000" dirty="0" smtClean="0">
                <a:solidFill>
                  <a:schemeClr val="accent4"/>
                </a:solidFill>
              </a:rPr>
              <a:t> </a:t>
            </a:r>
            <a:r>
              <a:rPr lang="ru-RU" sz="4000" b="1" u="sng" dirty="0" smtClean="0">
                <a:solidFill>
                  <a:schemeClr val="accent4"/>
                </a:solidFill>
              </a:rPr>
              <a:t>Повторение ранее изученного  материала:</a:t>
            </a:r>
            <a:r>
              <a:rPr lang="ru-RU" dirty="0" smtClean="0">
                <a:solidFill>
                  <a:schemeClr val="accent4"/>
                </a:solidFill>
              </a:rPr>
              <a:t/>
            </a:r>
            <a:br>
              <a:rPr lang="ru-RU" dirty="0" smtClean="0">
                <a:solidFill>
                  <a:schemeClr val="accent4"/>
                </a:solidFill>
              </a:rPr>
            </a:b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endParaRPr lang="ru-RU" dirty="0"/>
          </a:p>
          <a:p>
            <a:pPr algn="just">
              <a:buNone/>
            </a:pPr>
            <a:r>
              <a:rPr lang="ru-RU" dirty="0" smtClean="0"/>
              <a:t>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Проверка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разными методами и формами объема и качества усвоенного материала, комментирование ответов учащихся, оценка их знаний, умений и навыков.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4969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sz="3600" b="1" dirty="0" smtClean="0">
                <a:solidFill>
                  <a:schemeClr val="accent4"/>
                </a:solidFill>
              </a:rPr>
              <a:t>IV.</a:t>
            </a:r>
            <a:r>
              <a:rPr lang="kk-KZ" sz="3600" dirty="0" smtClean="0">
                <a:solidFill>
                  <a:schemeClr val="accent4"/>
                </a:solidFill>
              </a:rPr>
              <a:t> </a:t>
            </a:r>
            <a:r>
              <a:rPr lang="kk-KZ" sz="3600" b="1" u="sng" dirty="0" smtClean="0">
                <a:solidFill>
                  <a:schemeClr val="accent4"/>
                </a:solidFill>
              </a:rPr>
              <a:t>Подготовка учащихся к активности и сознательности усвоения знаний:</a:t>
            </a:r>
            <a:r>
              <a:rPr lang="ru-RU" sz="3600" dirty="0" smtClean="0">
                <a:solidFill>
                  <a:schemeClr val="accent4"/>
                </a:solidFill>
              </a:rPr>
              <a:t/>
            </a:r>
            <a:br>
              <a:rPr lang="ru-RU" sz="3600" dirty="0" smtClean="0">
                <a:solidFill>
                  <a:schemeClr val="accent4"/>
                </a:solidFill>
              </a:rPr>
            </a:br>
            <a:endParaRPr lang="ru-RU" sz="3600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kk-KZ" dirty="0" smtClean="0">
                <a:solidFill>
                  <a:srgbClr val="0070C0"/>
                </a:solidFill>
              </a:rPr>
              <a:t>  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</a:rPr>
              <a:t>Сообщение </a:t>
            </a:r>
            <a:r>
              <a:rPr lang="kk-KZ" dirty="0">
                <a:solidFill>
                  <a:schemeClr val="accent1">
                    <a:lumMod val="75000"/>
                  </a:schemeClr>
                </a:solidFill>
              </a:rPr>
              <a:t>темы и цели изучения нового материала (чему научатся и что узнают </a:t>
            </a:r>
            <a:r>
              <a:rPr lang="kk-KZ" dirty="0" smtClean="0">
                <a:solidFill>
                  <a:schemeClr val="accent1">
                    <a:lumMod val="75000"/>
                  </a:schemeClr>
                </a:solidFill>
              </a:rPr>
              <a:t>уча-щиеся</a:t>
            </a:r>
            <a:r>
              <a:rPr lang="kk-KZ" dirty="0">
                <a:solidFill>
                  <a:schemeClr val="accent1">
                    <a:lumMod val="75000"/>
                  </a:schemeClr>
                </a:solidFill>
              </a:rPr>
              <a:t>). Показать практическую значимость нового материала.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8012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4"/>
                </a:solidFill>
              </a:rPr>
              <a:t/>
            </a:r>
            <a:br>
              <a:rPr lang="ru-RU" sz="3600" b="1" dirty="0" smtClean="0">
                <a:solidFill>
                  <a:schemeClr val="accent4"/>
                </a:solidFill>
              </a:rPr>
            </a:br>
            <a:r>
              <a:rPr lang="ru-RU" sz="3600" b="1" dirty="0" smtClean="0">
                <a:solidFill>
                  <a:schemeClr val="accent4"/>
                </a:solidFill>
              </a:rPr>
              <a:t>V.</a:t>
            </a:r>
            <a:r>
              <a:rPr lang="ru-RU" sz="3600" dirty="0" smtClean="0">
                <a:solidFill>
                  <a:schemeClr val="accent4"/>
                </a:solidFill>
              </a:rPr>
              <a:t>  </a:t>
            </a:r>
            <a:r>
              <a:rPr lang="ru-RU" sz="3600" b="1" u="sng" dirty="0" smtClean="0">
                <a:solidFill>
                  <a:schemeClr val="accent4"/>
                </a:solidFill>
              </a:rPr>
              <a:t>Изучение нового материала:</a:t>
            </a:r>
            <a:r>
              <a:rPr lang="ru-RU" sz="3600" dirty="0" smtClean="0">
                <a:solidFill>
                  <a:schemeClr val="accent4"/>
                </a:solidFill>
              </a:rPr>
              <a:t/>
            </a:r>
            <a:br>
              <a:rPr lang="ru-RU" sz="3600" dirty="0" smtClean="0">
                <a:solidFill>
                  <a:schemeClr val="accent4"/>
                </a:solidFill>
              </a:rPr>
            </a:br>
            <a:endParaRPr lang="ru-RU" sz="3600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Дать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учащимся конкретное представление об изучаемых фактах,  явлениях, об основной идеи изучаемого материала. Добиться от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учащихся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восприятия,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осознания, осмысления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материала.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accent4"/>
                </a:solidFill>
              </a:rPr>
              <a:t>VI.</a:t>
            </a:r>
            <a:r>
              <a:rPr lang="ru-RU" dirty="0" smtClean="0">
                <a:solidFill>
                  <a:schemeClr val="accent4"/>
                </a:solidFill>
              </a:rPr>
              <a:t>  </a:t>
            </a:r>
            <a:r>
              <a:rPr lang="ru-RU" sz="4000" b="1" u="sng" dirty="0" smtClean="0">
                <a:solidFill>
                  <a:schemeClr val="accent4"/>
                </a:solidFill>
              </a:rPr>
              <a:t>Проверка понимания нового материала</a:t>
            </a:r>
            <a:endParaRPr lang="ru-RU" sz="4000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49424"/>
            <a:ext cx="8435280" cy="432511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   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B0F0"/>
                </a:solidFill>
              </a:rPr>
              <a:t>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Организация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мыслительной деятельности на уровне сравнения, сопоставления,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определе-ния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причинно-следственных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связей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явлений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, процессов.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72819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4"/>
                </a:solidFill>
              </a:rPr>
              <a:t>VII.</a:t>
            </a:r>
            <a:r>
              <a:rPr lang="ru-RU" sz="3600" dirty="0" smtClean="0">
                <a:solidFill>
                  <a:schemeClr val="accent4"/>
                </a:solidFill>
              </a:rPr>
              <a:t>  </a:t>
            </a:r>
            <a:r>
              <a:rPr lang="ru-RU" sz="3600" b="1" u="sng" dirty="0" smtClean="0">
                <a:solidFill>
                  <a:schemeClr val="accent4"/>
                </a:solidFill>
              </a:rPr>
              <a:t>Закрепление знаний учащихся по изучаемому материалу</a:t>
            </a:r>
            <a:endParaRPr lang="ru-RU" sz="3600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988840"/>
            <a:ext cx="8640960" cy="4585696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dirty="0">
                <a:solidFill>
                  <a:srgbClr val="002060"/>
                </a:solidFill>
              </a:rPr>
              <a:t> узнавать и соотносить факты с понятиями, правилами, идеями;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 </a:t>
            </a:r>
            <a:r>
              <a:rPr lang="ru-RU" dirty="0" smtClean="0">
                <a:solidFill>
                  <a:srgbClr val="002060"/>
                </a:solidFill>
              </a:rPr>
              <a:t>   применить </a:t>
            </a:r>
            <a:r>
              <a:rPr lang="ru-RU" dirty="0">
                <a:solidFill>
                  <a:srgbClr val="002060"/>
                </a:solidFill>
              </a:rPr>
              <a:t>знания к практическим </a:t>
            </a:r>
            <a:r>
              <a:rPr lang="ru-RU" dirty="0" smtClean="0">
                <a:solidFill>
                  <a:srgbClr val="002060"/>
                </a:solidFill>
              </a:rPr>
              <a:t>действиям </a:t>
            </a:r>
            <a:r>
              <a:rPr lang="ru-RU" dirty="0">
                <a:solidFill>
                  <a:srgbClr val="002060"/>
                </a:solidFill>
              </a:rPr>
              <a:t>(создание проблемной ситуации);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   выделять </a:t>
            </a:r>
            <a:r>
              <a:rPr lang="ru-RU" dirty="0">
                <a:solidFill>
                  <a:srgbClr val="002060"/>
                </a:solidFill>
              </a:rPr>
              <a:t>существенные признаки ведущих понятий, конкретизировать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эти признаки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 smtClean="0">
                <a:solidFill>
                  <a:schemeClr val="accent4"/>
                </a:solidFill>
              </a:rPr>
              <a:t>VIII.</a:t>
            </a:r>
            <a:r>
              <a:rPr lang="ru-RU" sz="4000" dirty="0" smtClean="0">
                <a:solidFill>
                  <a:schemeClr val="accent4"/>
                </a:solidFill>
              </a:rPr>
              <a:t>  </a:t>
            </a:r>
            <a:r>
              <a:rPr lang="ru-RU" sz="4000" b="1" i="1" u="sng" dirty="0" smtClean="0">
                <a:solidFill>
                  <a:schemeClr val="accent4"/>
                </a:solidFill>
              </a:rPr>
              <a:t>Итоги урока: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Сообщить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учащимся о домашнем задании,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разъяснить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методику его выполнения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 - Рефлексия.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 - Выставление отметок</a:t>
            </a:r>
          </a:p>
          <a:p>
            <a:pPr algn="just">
              <a:buNone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Компоненты урока могут идти в разной последовательности в зависимости от темы и особенностей класса. </a:t>
            </a:r>
          </a:p>
          <a:p>
            <a:pPr algn="just"/>
            <a:r>
              <a:rPr lang="ru-RU" dirty="0"/>
              <a:t>В</a:t>
            </a:r>
            <a:r>
              <a:rPr lang="ru-RU" dirty="0" smtClean="0"/>
              <a:t>озможны </a:t>
            </a:r>
            <a:r>
              <a:rPr lang="ru-RU" dirty="0"/>
              <a:t>различные варианты, план комбинированного урока позволяет части его переставлять в соответствии с дидактической задачей, вместо загадки, можно предложить детям задачу или проблему, какую-нибудь игру и т.п</a:t>
            </a:r>
            <a:r>
              <a:rPr lang="ru-RU" dirty="0" smtClean="0"/>
              <a:t>.</a:t>
            </a:r>
            <a:r>
              <a:rPr lang="ru-RU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2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При </a:t>
            </a:r>
            <a:r>
              <a:rPr lang="ru-RU" dirty="0"/>
              <a:t>подготовке к уроку учителю необходимо поставить  триединую дидактическую цель урока. </a:t>
            </a:r>
            <a:r>
              <a:rPr lang="ru-RU" dirty="0" smtClean="0"/>
              <a:t>(ТДЦ)</a:t>
            </a:r>
            <a:r>
              <a:rPr lang="ru-RU" dirty="0"/>
              <a:t/>
            </a:r>
            <a:br>
              <a:rPr lang="ru-RU" dirty="0"/>
            </a:br>
            <a:endParaRPr lang="ru-RU" sz="49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680520"/>
          </a:xfrm>
        </p:spPr>
        <p:txBody>
          <a:bodyPr/>
          <a:lstStyle/>
          <a:p>
            <a:r>
              <a:rPr lang="ru-RU" sz="40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ТДЦ – триединая </a:t>
            </a:r>
            <a:r>
              <a:rPr lang="ru-RU" sz="40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дидактическая </a:t>
            </a:r>
            <a:r>
              <a:rPr lang="ru-RU" sz="40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цель урока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– </a:t>
            </a: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заранее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запланиро-ванный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преподавателем  результат</a:t>
            </a: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который должен быть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получен </a:t>
            </a: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концу урока в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результате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совмест-ной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деятельности преподавателя и учащихся.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052736"/>
            <a:ext cx="878497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 smtClean="0">
              <a:solidFill>
                <a:srgbClr val="0070C0"/>
              </a:solidFill>
            </a:endParaRPr>
          </a:p>
          <a:p>
            <a:r>
              <a:rPr lang="ru-RU" sz="3600" dirty="0" smtClean="0">
                <a:solidFill>
                  <a:srgbClr val="002060"/>
                </a:solidFill>
              </a:rPr>
              <a:t>«Школа- это мастерская человечности»</a:t>
            </a:r>
          </a:p>
          <a:p>
            <a:endParaRPr lang="ru-RU" sz="36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endParaRPr lang="ru-RU" sz="36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ru-RU" sz="3600" dirty="0" smtClean="0">
                <a:solidFill>
                  <a:srgbClr val="002060"/>
                </a:solidFill>
                <a:cs typeface="Times New Roman" pitchFamily="18" charset="0"/>
              </a:rPr>
              <a:t>« Считай несчастным тот день или час, в который ты не усвоил ничего нового и ничего не прибавил к своему </a:t>
            </a:r>
            <a:r>
              <a:rPr lang="ru-RU" sz="3600" dirty="0" err="1" smtClean="0">
                <a:solidFill>
                  <a:srgbClr val="002060"/>
                </a:solidFill>
                <a:cs typeface="Times New Roman" pitchFamily="18" charset="0"/>
              </a:rPr>
              <a:t>образова-нию</a:t>
            </a:r>
            <a:r>
              <a:rPr lang="ru-RU" sz="3600" dirty="0" smtClean="0">
                <a:solidFill>
                  <a:srgbClr val="002060"/>
                </a:solidFill>
                <a:cs typeface="Times New Roman" pitchFamily="18" charset="0"/>
              </a:rPr>
              <a:t>». </a:t>
            </a:r>
          </a:p>
          <a:p>
            <a:pPr algn="r"/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Я. А. Коменский. 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5212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4"/>
                </a:solidFill>
              </a:rPr>
              <a:t>Это</a:t>
            </a:r>
            <a:r>
              <a:rPr lang="ru-RU" sz="3600" b="1" dirty="0" smtClean="0">
                <a:solidFill>
                  <a:schemeClr val="accent4"/>
                </a:solidFill>
              </a:rPr>
              <a:t> </a:t>
            </a:r>
            <a:r>
              <a:rPr lang="ru-RU" sz="3600" b="1" dirty="0">
                <a:solidFill>
                  <a:schemeClr val="accent4"/>
                </a:solidFill>
              </a:rPr>
              <a:t>сложная составная цель, вбирающая в себя три аспекта: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 fontScale="77500" lnSpcReduction="20000"/>
          </a:bodyPr>
          <a:lstStyle/>
          <a:p>
            <a:endParaRPr lang="ru-RU" sz="3300" dirty="0" smtClean="0"/>
          </a:p>
          <a:p>
            <a:r>
              <a:rPr lang="ru-RU" sz="3300" dirty="0" smtClean="0">
                <a:solidFill>
                  <a:srgbClr val="002060"/>
                </a:solidFill>
              </a:rPr>
              <a:t></a:t>
            </a:r>
            <a:r>
              <a:rPr lang="ru-RU" sz="3300" dirty="0">
                <a:solidFill>
                  <a:srgbClr val="002060"/>
                </a:solidFill>
              </a:rPr>
              <a:t>    </a:t>
            </a:r>
            <a:r>
              <a:rPr lang="ru-RU" sz="3300" b="1" i="1" dirty="0">
                <a:solidFill>
                  <a:srgbClr val="002060"/>
                </a:solidFill>
              </a:rPr>
              <a:t>обучающий</a:t>
            </a:r>
            <a:r>
              <a:rPr lang="ru-RU" sz="3300" dirty="0">
                <a:solidFill>
                  <a:srgbClr val="002060"/>
                </a:solidFill>
              </a:rPr>
              <a:t> (познавательный) отвечающий на вопрос: </a:t>
            </a:r>
            <a:r>
              <a:rPr lang="ru-RU" sz="3300" b="1" i="1" u="sng" dirty="0">
                <a:solidFill>
                  <a:srgbClr val="002060"/>
                </a:solidFill>
              </a:rPr>
              <a:t>Что познать? Чему научить и научиться?</a:t>
            </a:r>
            <a:endParaRPr lang="ru-RU" sz="33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300" dirty="0">
                <a:solidFill>
                  <a:srgbClr val="002060"/>
                </a:solidFill>
              </a:rPr>
              <a:t> </a:t>
            </a:r>
          </a:p>
          <a:p>
            <a:r>
              <a:rPr lang="ru-RU" sz="3300" dirty="0">
                <a:solidFill>
                  <a:srgbClr val="002060"/>
                </a:solidFill>
              </a:rPr>
              <a:t> </a:t>
            </a:r>
            <a:r>
              <a:rPr lang="ru-RU" sz="3300" dirty="0" smtClean="0">
                <a:solidFill>
                  <a:srgbClr val="002060"/>
                </a:solidFill>
              </a:rPr>
              <a:t> </a:t>
            </a:r>
            <a:r>
              <a:rPr lang="ru-RU" sz="3300" dirty="0">
                <a:solidFill>
                  <a:srgbClr val="002060"/>
                </a:solidFill>
              </a:rPr>
              <a:t> </a:t>
            </a:r>
            <a:r>
              <a:rPr lang="ru-RU" sz="3300" b="1" i="1" dirty="0">
                <a:solidFill>
                  <a:srgbClr val="002060"/>
                </a:solidFill>
              </a:rPr>
              <a:t>воспитательный,</a:t>
            </a:r>
            <a:r>
              <a:rPr lang="ru-RU" sz="3300" dirty="0">
                <a:solidFill>
                  <a:srgbClr val="002060"/>
                </a:solidFill>
              </a:rPr>
              <a:t> отвечающий </a:t>
            </a:r>
            <a:r>
              <a:rPr lang="ru-RU" sz="3300" dirty="0" smtClean="0">
                <a:solidFill>
                  <a:srgbClr val="002060"/>
                </a:solidFill>
              </a:rPr>
              <a:t>на вопрос</a:t>
            </a:r>
            <a:r>
              <a:rPr lang="ru-RU" sz="3300" dirty="0">
                <a:solidFill>
                  <a:srgbClr val="002060"/>
                </a:solidFill>
              </a:rPr>
              <a:t> </a:t>
            </a:r>
            <a:r>
              <a:rPr lang="ru-RU" sz="3300" b="1" i="1" u="sng" dirty="0">
                <a:solidFill>
                  <a:srgbClr val="002060"/>
                </a:solidFill>
              </a:rPr>
              <a:t>какое воспитательное воздействие оказывать?</a:t>
            </a:r>
            <a:endParaRPr lang="ru-RU" sz="33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300" dirty="0">
                <a:solidFill>
                  <a:srgbClr val="002060"/>
                </a:solidFill>
              </a:rPr>
              <a:t> </a:t>
            </a:r>
          </a:p>
          <a:p>
            <a:r>
              <a:rPr lang="ru-RU" sz="3300" dirty="0">
                <a:solidFill>
                  <a:srgbClr val="002060"/>
                </a:solidFill>
              </a:rPr>
              <a:t>    </a:t>
            </a:r>
            <a:r>
              <a:rPr lang="ru-RU" sz="3300" b="1" i="1" dirty="0">
                <a:solidFill>
                  <a:srgbClr val="002060"/>
                </a:solidFill>
              </a:rPr>
              <a:t>развивающий,</a:t>
            </a:r>
            <a:r>
              <a:rPr lang="ru-RU" sz="3300" dirty="0">
                <a:solidFill>
                  <a:srgbClr val="002060"/>
                </a:solidFill>
              </a:rPr>
              <a:t> отвечающий на вопрос </a:t>
            </a:r>
            <a:r>
              <a:rPr lang="ru-RU" sz="3300" b="1" i="1" u="sng" dirty="0">
                <a:solidFill>
                  <a:srgbClr val="002060"/>
                </a:solidFill>
              </a:rPr>
              <a:t>какие сферы личности необходимо развивать?</a:t>
            </a:r>
            <a:endParaRPr lang="ru-RU" sz="33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300" dirty="0">
                <a:solidFill>
                  <a:srgbClr val="002060"/>
                </a:solidFill>
              </a:rPr>
              <a:t> 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accent4"/>
                </a:solidFill>
              </a:rPr>
              <a:t>I. </a:t>
            </a:r>
            <a:r>
              <a:rPr lang="ru-RU" sz="3600" dirty="0" smtClean="0">
                <a:solidFill>
                  <a:schemeClr val="accent4"/>
                </a:solidFill>
              </a:rPr>
              <a:t> </a:t>
            </a:r>
            <a:r>
              <a:rPr lang="ru-RU" sz="3600" b="1" i="1" u="sng" dirty="0" smtClean="0">
                <a:solidFill>
                  <a:schemeClr val="accent4"/>
                </a:solidFill>
              </a:rPr>
              <a:t>Обучающий (познавательный) аспект ТДЦ</a:t>
            </a:r>
            <a:endParaRPr lang="ru-RU" sz="3600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         Это </a:t>
            </a:r>
            <a:r>
              <a:rPr lang="ru-RU" dirty="0">
                <a:solidFill>
                  <a:srgbClr val="002060"/>
                </a:solidFill>
              </a:rPr>
              <a:t>основной и определяющий 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аспект</a:t>
            </a:r>
            <a:r>
              <a:rPr lang="ru-RU" dirty="0">
                <a:solidFill>
                  <a:srgbClr val="002060"/>
                </a:solidFill>
              </a:rPr>
              <a:t>. Он складывается из выполнения следующих требований:</a:t>
            </a:r>
          </a:p>
          <a:p>
            <a:r>
              <a:rPr lang="ru-RU" dirty="0">
                <a:solidFill>
                  <a:srgbClr val="002060"/>
                </a:solidFill>
              </a:rPr>
              <a:t>         учить и научить каждого учащегося </a:t>
            </a:r>
            <a:r>
              <a:rPr lang="ru-RU" dirty="0" err="1" smtClean="0">
                <a:solidFill>
                  <a:srgbClr val="002060"/>
                </a:solidFill>
              </a:rPr>
              <a:t>самостоятель-но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добывать знания. </a:t>
            </a:r>
            <a:r>
              <a:rPr lang="ru-RU" b="1" i="1" u="sng" dirty="0">
                <a:solidFill>
                  <a:srgbClr val="002060"/>
                </a:solidFill>
              </a:rPr>
              <a:t>Учить чему-то других – значит показать им, что они должны делать, чтобы научиться тому, чему их учат.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         осуществлять выполнение главных требований к овладению знаниями: полноту, глубину, осознанность, систематичность, системность, </a:t>
            </a:r>
            <a:r>
              <a:rPr lang="ru-RU" dirty="0" smtClean="0">
                <a:solidFill>
                  <a:srgbClr val="002060"/>
                </a:solidFill>
              </a:rPr>
              <a:t>прочность</a:t>
            </a:r>
            <a:r>
              <a:rPr lang="ru-RU" dirty="0">
                <a:solidFill>
                  <a:srgbClr val="002060"/>
                </a:solidFill>
              </a:rPr>
              <a:t>;</a:t>
            </a:r>
          </a:p>
          <a:p>
            <a:r>
              <a:rPr lang="ru-RU" dirty="0">
                <a:solidFill>
                  <a:srgbClr val="002060"/>
                </a:solidFill>
              </a:rPr>
              <a:t>         формировать умения – сочетание знаний и навыков, которые обеспечивают успешное выполнение деятельности.</a:t>
            </a:r>
          </a:p>
          <a:p>
            <a:r>
              <a:rPr lang="ru-RU" dirty="0">
                <a:solidFill>
                  <a:srgbClr val="002060"/>
                </a:solidFill>
              </a:rPr>
              <a:t>         Формировать то, что учащийся должен познать, уметь в результате работы на уроке.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864096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accent4"/>
                </a:solidFill>
              </a:rPr>
              <a:t/>
            </a:r>
            <a:br>
              <a:rPr lang="ru-RU" sz="3600" b="1" i="1" dirty="0" smtClean="0">
                <a:solidFill>
                  <a:schemeClr val="accent4"/>
                </a:solidFill>
              </a:rPr>
            </a:br>
            <a:r>
              <a:rPr lang="ru-RU" sz="3600" b="1" i="1" dirty="0" smtClean="0">
                <a:solidFill>
                  <a:schemeClr val="accent4"/>
                </a:solidFill>
              </a:rPr>
              <a:t>II.</a:t>
            </a:r>
            <a:r>
              <a:rPr lang="ru-RU" sz="3600" dirty="0" smtClean="0">
                <a:solidFill>
                  <a:schemeClr val="accent4"/>
                </a:solidFill>
              </a:rPr>
              <a:t>   </a:t>
            </a:r>
            <a:r>
              <a:rPr lang="ru-RU" sz="3600" b="1" i="1" u="sng" dirty="0" smtClean="0">
                <a:solidFill>
                  <a:schemeClr val="accent4"/>
                </a:solidFill>
              </a:rPr>
              <a:t>Воспитывающий аспект ТДЦ.</a:t>
            </a:r>
            <a:r>
              <a:rPr lang="ru-RU" sz="3600" dirty="0" smtClean="0">
                <a:solidFill>
                  <a:schemeClr val="accent4"/>
                </a:solidFill>
              </a:rPr>
              <a:t/>
            </a:r>
            <a:br>
              <a:rPr lang="ru-RU" sz="3600" dirty="0" smtClean="0">
                <a:solidFill>
                  <a:schemeClr val="accent4"/>
                </a:solidFill>
              </a:rPr>
            </a:br>
            <a:endParaRPr lang="ru-RU" sz="3600" dirty="0">
              <a:solidFill>
                <a:schemeClr val="accent4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16176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Воспитывающий аспект цели урока должен предусматривать формирование и развитие нравственных, трудовых, эстетических, патриотических, и других качеств </a:t>
            </a:r>
            <a:r>
              <a:rPr lang="ru-RU" dirty="0" smtClean="0">
                <a:solidFill>
                  <a:srgbClr val="002060"/>
                </a:solidFill>
              </a:rPr>
              <a:t>личности </a:t>
            </a:r>
            <a:r>
              <a:rPr lang="ru-RU" dirty="0" smtClean="0">
                <a:solidFill>
                  <a:srgbClr val="002060"/>
                </a:solidFill>
              </a:rPr>
              <a:t>учащихся. 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                                           </a:t>
            </a:r>
            <a:r>
              <a:rPr lang="ru-RU" b="1" i="1" dirty="0" smtClean="0">
                <a:solidFill>
                  <a:schemeClr val="accent4"/>
                </a:solidFill>
              </a:rPr>
              <a:t>III.</a:t>
            </a:r>
            <a:r>
              <a:rPr lang="ru-RU" dirty="0" smtClean="0">
                <a:solidFill>
                  <a:schemeClr val="accent4"/>
                </a:solidFill>
              </a:rPr>
              <a:t>  </a:t>
            </a:r>
            <a:r>
              <a:rPr lang="ru-RU" b="1" i="1" u="sng" dirty="0" smtClean="0">
                <a:solidFill>
                  <a:schemeClr val="accent4"/>
                </a:solidFill>
              </a:rPr>
              <a:t>Развивающий аспект ТДЦ</a:t>
            </a:r>
            <a:r>
              <a:rPr lang="ru-RU" dirty="0" smtClean="0">
                <a:solidFill>
                  <a:schemeClr val="accent4"/>
                </a:solidFill>
              </a:rPr>
              <a:t/>
            </a:r>
            <a:br>
              <a:rPr lang="ru-RU" dirty="0" smtClean="0">
                <a:solidFill>
                  <a:schemeClr val="accent4"/>
                </a:solidFill>
              </a:rPr>
            </a:br>
            <a:r>
              <a:rPr lang="ru-RU" b="1" i="1" u="sng" dirty="0">
                <a:solidFill>
                  <a:srgbClr val="002060"/>
                </a:solidFill>
              </a:rPr>
              <a:t>а) Развитие сенсорной сферы.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i="1" u="sng" dirty="0">
                <a:solidFill>
                  <a:srgbClr val="002060"/>
                </a:solidFill>
              </a:rPr>
              <a:t>б) Развитие двигательной сферы.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i="1" u="sng" dirty="0">
                <a:solidFill>
                  <a:srgbClr val="002060"/>
                </a:solidFill>
              </a:rPr>
              <a:t>в) Эмоциональная сфера.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i="1" u="sng" dirty="0">
                <a:solidFill>
                  <a:srgbClr val="002060"/>
                </a:solidFill>
              </a:rPr>
              <a:t>г) Развитие психических процессов и речи .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 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Комбинированные уроки </a:t>
            </a:r>
            <a:r>
              <a:rPr lang="ru-RU" dirty="0"/>
              <a:t> в силу своей специфики особенно распространены в младших классах. Это объясняется возрастными особенностями детей, для которых еще характерна неустойчивость внимания и повышенная эмоциональная и физическая активность.</a:t>
            </a:r>
          </a:p>
          <a:p>
            <a:pPr algn="just"/>
            <a:r>
              <a:rPr lang="ru-RU" dirty="0"/>
              <a:t>Например, </a:t>
            </a:r>
            <a:r>
              <a:rPr lang="ru-RU" dirty="0" smtClean="0"/>
              <a:t>данный </a:t>
            </a:r>
            <a:r>
              <a:rPr lang="ru-RU" dirty="0"/>
              <a:t>тип уроков часто практикуется при изучении курса </a:t>
            </a:r>
            <a:r>
              <a:rPr lang="ru-RU" dirty="0" smtClean="0"/>
              <a:t>математики, </a:t>
            </a:r>
            <a:r>
              <a:rPr lang="ru-RU" dirty="0"/>
              <a:t>когда в рамках 1 урока проводится обучение сразу по нескольким направлениям.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232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accent4"/>
                </a:solidFill>
              </a:rPr>
              <a:t>Примерная с</a:t>
            </a:r>
            <a:r>
              <a:rPr lang="ru-RU" sz="2800" b="1" dirty="0" smtClean="0">
                <a:solidFill>
                  <a:schemeClr val="accent4"/>
                </a:solidFill>
              </a:rPr>
              <a:t>труктура комбинированного урока:</a:t>
            </a:r>
            <a:endParaRPr lang="ru-RU" sz="2800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I.   </a:t>
            </a:r>
            <a:r>
              <a:rPr lang="ru-RU" b="1" dirty="0" smtClean="0">
                <a:solidFill>
                  <a:srgbClr val="002060"/>
                </a:solidFill>
              </a:rPr>
              <a:t>  Организационный момент.                                                                          1 мин.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II. </a:t>
            </a:r>
            <a:r>
              <a:rPr lang="ru-RU" b="1" dirty="0" smtClean="0">
                <a:solidFill>
                  <a:srgbClr val="002060"/>
                </a:solidFill>
              </a:rPr>
              <a:t>  </a:t>
            </a:r>
            <a:r>
              <a:rPr lang="ru-RU" b="1" dirty="0" smtClean="0">
                <a:solidFill>
                  <a:srgbClr val="002060"/>
                </a:solidFill>
              </a:rPr>
              <a:t>Проверка </a:t>
            </a:r>
            <a:r>
              <a:rPr lang="ru-RU" b="1" dirty="0">
                <a:solidFill>
                  <a:srgbClr val="002060"/>
                </a:solidFill>
              </a:rPr>
              <a:t>домашнего задания. </a:t>
            </a:r>
            <a:r>
              <a:rPr lang="ru-RU" b="1" dirty="0" smtClean="0">
                <a:solidFill>
                  <a:srgbClr val="002060"/>
                </a:solidFill>
              </a:rPr>
              <a:t>                                                                  5 мин.                        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III.  Актуализация накопленного опыта                                                        8 мин.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и опорных знаний учащихся. 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</a:t>
            </a:r>
          </a:p>
          <a:p>
            <a:pPr>
              <a:buNone/>
            </a:pPr>
            <a:r>
              <a:rPr lang="ru-RU" b="1" dirty="0">
                <a:solidFill>
                  <a:srgbClr val="002060"/>
                </a:solidFill>
              </a:rPr>
              <a:t>IV.   </a:t>
            </a:r>
            <a:r>
              <a:rPr lang="ru-RU" b="1" dirty="0" smtClean="0">
                <a:solidFill>
                  <a:srgbClr val="002060"/>
                </a:solidFill>
              </a:rPr>
              <a:t>Мотивация учебной деятельности                                                           5 мин.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 учащихся, сообщение темы и задач урока.                                          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681228" indent="-57150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V.</a:t>
            </a:r>
            <a:r>
              <a:rPr lang="ru-RU" b="1" dirty="0" smtClean="0">
                <a:solidFill>
                  <a:srgbClr val="002060"/>
                </a:solidFill>
              </a:rPr>
              <a:t>   Восприятие и </a:t>
            </a:r>
            <a:r>
              <a:rPr lang="ru-RU" b="1" dirty="0">
                <a:solidFill>
                  <a:srgbClr val="002060"/>
                </a:solidFill>
              </a:rPr>
              <a:t>усвоение </a:t>
            </a:r>
            <a:r>
              <a:rPr lang="ru-RU" b="1" dirty="0" smtClean="0">
                <a:solidFill>
                  <a:srgbClr val="002060"/>
                </a:solidFill>
              </a:rPr>
              <a:t>учащимися                                                           8 мин.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681228" indent="-57150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нового материала.                </a:t>
            </a:r>
            <a:r>
              <a:rPr lang="en-US" b="1" dirty="0" smtClean="0">
                <a:solidFill>
                  <a:srgbClr val="002060"/>
                </a:solidFill>
              </a:rPr>
              <a:t>   </a:t>
            </a:r>
            <a:r>
              <a:rPr lang="ru-RU" b="1" dirty="0" smtClean="0">
                <a:solidFill>
                  <a:srgbClr val="002060"/>
                </a:solidFill>
              </a:rPr>
              <a:t>   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err="1" smtClean="0">
                <a:solidFill>
                  <a:srgbClr val="002060"/>
                </a:solidFill>
              </a:rPr>
              <a:t>V</a:t>
            </a:r>
            <a:r>
              <a:rPr lang="en-US" b="1" dirty="0" smtClean="0">
                <a:solidFill>
                  <a:srgbClr val="002060"/>
                </a:solidFill>
              </a:rPr>
              <a:t>I.</a:t>
            </a:r>
            <a:r>
              <a:rPr lang="ru-RU" dirty="0" smtClean="0">
                <a:solidFill>
                  <a:srgbClr val="002060"/>
                </a:solidFill>
              </a:rPr>
              <a:t>  </a:t>
            </a:r>
            <a:r>
              <a:rPr lang="ru-RU" b="1" dirty="0" smtClean="0">
                <a:solidFill>
                  <a:srgbClr val="002060"/>
                </a:solidFill>
              </a:rPr>
              <a:t>Применение учащимися знаний                                                                10 мин.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и действий в стандартных условиях.</a:t>
            </a:r>
          </a:p>
          <a:p>
            <a:pPr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VII</a:t>
            </a:r>
            <a:r>
              <a:rPr lang="en-US" b="1" dirty="0" smtClean="0">
                <a:solidFill>
                  <a:srgbClr val="002060"/>
                </a:solidFill>
              </a:rPr>
              <a:t>.</a:t>
            </a:r>
            <a:r>
              <a:rPr lang="ru-RU" b="1" dirty="0" smtClean="0">
                <a:solidFill>
                  <a:srgbClr val="002060"/>
                </a:solidFill>
              </a:rPr>
              <a:t> Объяснение </a:t>
            </a:r>
            <a:r>
              <a:rPr lang="ru-RU" b="1" dirty="0" smtClean="0">
                <a:solidFill>
                  <a:srgbClr val="002060"/>
                </a:solidFill>
              </a:rPr>
              <a:t>домашнего задания.     </a:t>
            </a:r>
            <a:r>
              <a:rPr lang="ru-RU" b="1" dirty="0" smtClean="0">
                <a:solidFill>
                  <a:srgbClr val="002060"/>
                </a:solidFill>
              </a:rPr>
              <a:t>                                                          5 мин.  </a:t>
            </a:r>
            <a:r>
              <a:rPr lang="en-US" b="1" dirty="0" smtClean="0">
                <a:solidFill>
                  <a:srgbClr val="002060"/>
                </a:solidFill>
              </a:rPr>
              <a:t>   </a:t>
            </a:r>
            <a:r>
              <a:rPr lang="ru-RU" b="1" dirty="0" smtClean="0">
                <a:solidFill>
                  <a:srgbClr val="002060"/>
                </a:solidFill>
              </a:rPr>
              <a:t>    </a:t>
            </a:r>
            <a:endParaRPr lang="ru-RU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VIII.  Подведение </a:t>
            </a:r>
            <a:r>
              <a:rPr lang="ru-RU" b="1" dirty="0" smtClean="0">
                <a:solidFill>
                  <a:srgbClr val="002060"/>
                </a:solidFill>
              </a:rPr>
              <a:t>итогов урока. </a:t>
            </a:r>
            <a:r>
              <a:rPr lang="ru-RU" b="1" dirty="0" smtClean="0">
                <a:solidFill>
                  <a:srgbClr val="002060"/>
                </a:solidFill>
              </a:rPr>
              <a:t> (рефлексия)                                              3 мин.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    Выставление отметок.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85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548680"/>
            <a:ext cx="8424936" cy="602515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4100" dirty="0" smtClean="0">
                <a:solidFill>
                  <a:schemeClr val="accent4"/>
                </a:solidFill>
              </a:rPr>
              <a:t>Источники:</a:t>
            </a:r>
          </a:p>
          <a:p>
            <a:pPr algn="ctr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100" u="sng" dirty="0" smtClean="0">
                <a:solidFill>
                  <a:srgbClr val="002060"/>
                </a:solidFill>
                <a:hlinkClick r:id="rId2"/>
              </a:rPr>
              <a:t>http://www.shishkova.ru/students/lesson_plan.htm</a:t>
            </a:r>
            <a:endParaRPr lang="ru-RU" sz="31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100" dirty="0" smtClean="0">
                <a:solidFill>
                  <a:srgbClr val="002060"/>
                </a:solidFill>
              </a:rPr>
              <a:t> </a:t>
            </a:r>
            <a:r>
              <a:rPr lang="ru-RU" sz="3100" u="sng" dirty="0" smtClean="0">
                <a:solidFill>
                  <a:srgbClr val="002060"/>
                </a:solidFill>
                <a:hlinkClick r:id="rId3"/>
              </a:rPr>
              <a:t>http://reftrend.ru/227506.html</a:t>
            </a:r>
            <a:endParaRPr lang="ru-RU" sz="31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100" u="sng" dirty="0" smtClean="0">
                <a:solidFill>
                  <a:srgbClr val="002060"/>
                </a:solidFill>
                <a:hlinkClick r:id="rId2"/>
              </a:rPr>
              <a:t>http://www.shishkova.ru/students/lesson_plan.htm</a:t>
            </a:r>
            <a:endParaRPr lang="ru-RU" sz="31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100" u="sng" dirty="0" smtClean="0">
                <a:solidFill>
                  <a:srgbClr val="002060"/>
                </a:solidFill>
                <a:hlinkClick r:id="rId4"/>
              </a:rPr>
              <a:t>http://eciginfo.ru/metodika-provedeniya-kombinirovannogo-uroka/</a:t>
            </a:r>
            <a:endParaRPr lang="ru-RU" sz="31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100" u="sng" dirty="0" smtClean="0">
                <a:solidFill>
                  <a:srgbClr val="002060"/>
                </a:solidFill>
                <a:hlinkClick r:id="rId5"/>
              </a:rPr>
              <a:t>http://englschool.ucoz.ru/load/uroki/</a:t>
            </a:r>
            <a:endParaRPr lang="ru-RU" sz="31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100" dirty="0" smtClean="0">
                <a:solidFill>
                  <a:srgbClr val="002060"/>
                </a:solidFill>
              </a:rPr>
              <a:t> </a:t>
            </a:r>
            <a:r>
              <a:rPr lang="ru-RU" sz="3100" u="sng" dirty="0" smtClean="0">
                <a:solidFill>
                  <a:srgbClr val="002060"/>
                </a:solidFill>
                <a:hlinkClick r:id="rId6"/>
              </a:rPr>
              <a:t>http://poznanie21.ru/current/49279.php</a:t>
            </a:r>
            <a:endParaRPr lang="ru-RU" sz="31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100" u="sng" dirty="0" smtClean="0">
                <a:solidFill>
                  <a:srgbClr val="002060"/>
                </a:solidFill>
                <a:hlinkClick r:id="rId7"/>
              </a:rPr>
              <a:t>http://studentguide.ru/category/konspekty-urokov/plany-konspekty-urokov-po-anglijskomu-yazyku/</a:t>
            </a:r>
            <a:endParaRPr lang="ru-RU" sz="31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100" u="sng" dirty="0" smtClean="0">
                <a:solidFill>
                  <a:srgbClr val="002060"/>
                </a:solidFill>
                <a:hlinkClick r:id="rId8"/>
              </a:rPr>
              <a:t>http://ext.spb.ru/index.php/2011-03-29-09-03-14/110-foreignlang/3198--4-.html</a:t>
            </a:r>
            <a:endParaRPr lang="ru-RU" sz="31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100" u="sng" dirty="0" smtClean="0">
                <a:solidFill>
                  <a:srgbClr val="002060"/>
                </a:solidFill>
                <a:hlinkClick r:id="rId9"/>
              </a:rPr>
              <a:t>http://na55555.ru/pomosz_studentam/plan-konspekt-uroka-angliiskogo-yazyka.html</a:t>
            </a:r>
            <a:endParaRPr lang="ru-RU" sz="31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100" u="sng" dirty="0" smtClean="0">
                <a:solidFill>
                  <a:srgbClr val="002060"/>
                </a:solidFill>
                <a:hlinkClick r:id="rId10"/>
              </a:rPr>
              <a:t>http://festival.1september.ru/articles/549231/</a:t>
            </a:r>
            <a:endParaRPr lang="ru-RU" sz="31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3100" dirty="0" smtClean="0">
                <a:solidFill>
                  <a:srgbClr val="002060"/>
                </a:solidFill>
              </a:rPr>
              <a:t> </a:t>
            </a:r>
          </a:p>
          <a:p>
            <a:pPr>
              <a:buNone/>
            </a:pPr>
            <a:r>
              <a:rPr lang="ru-RU" sz="3100" b="1" dirty="0" smtClean="0">
                <a:solidFill>
                  <a:srgbClr val="002060"/>
                </a:solidFill>
              </a:rPr>
              <a:t> </a:t>
            </a:r>
            <a:endParaRPr lang="ru-RU" sz="31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2420888"/>
            <a:ext cx="8229600" cy="1069848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80920" cy="157085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Ян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Амос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Коменский - знаменитый чешский педагог, "отец новой педагогики", гуманист, общественный деятель. (1592-1670)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0-tub-ru.yandex.net/i?id=0f659ffc6ddcaf2ad4ffe11a8e2f02a1-143-144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76872"/>
            <a:ext cx="288032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4" descr="http://im3-tub-ru.yandex.net/i?id=0dc8d5a0c5a1c0143ed1a17153e66b50-37-144&amp;n=21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2276872"/>
            <a:ext cx="468052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980728"/>
            <a:ext cx="7762056" cy="559311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Именно он впервые обосновал стройную педагогическую систему, начал говорить о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гуманизации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процесса образования. Коменский - создатель системы всеобщего образования. Он поставил вопросы об общеобразовательной школе и плановости школьного обучения, о соответствии ступеней образования возрасту человека, об обучении на родном языке ,о необходимости внедрения классно-урочной системы в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школе.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51520" y="1052736"/>
            <a:ext cx="8424936" cy="5521102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По его определению учитель должен владеть педагогическим мастерством и любить свое дело, пробуждать самостоятельную мысль учащихся , готовить из них деятельных людей, заботящихся о всеобщем благе. Своим потомкам Коменский оставил </a:t>
            </a:r>
            <a:r>
              <a:rPr lang="ru-RU" sz="3200" dirty="0" err="1" smtClean="0">
                <a:solidFill>
                  <a:srgbClr val="002060"/>
                </a:solidFill>
                <a:cs typeface="Times New Roman" pitchFamily="18" charset="0"/>
              </a:rPr>
              <a:t>богатей-шее</a:t>
            </a:r>
            <a:r>
              <a:rPr lang="ru-RU" sz="3200" dirty="0" smtClean="0">
                <a:solidFill>
                  <a:srgbClr val="002060"/>
                </a:solidFill>
                <a:cs typeface="Times New Roman" pitchFamily="18" charset="0"/>
              </a:rPr>
              <a:t> педагогическое наследие, оказав огромное влияние на развитие мировой педагогики и школьной практики</a:t>
            </a:r>
            <a:r>
              <a:rPr lang="ru-RU" sz="3200" dirty="0" smtClean="0">
                <a:solidFill>
                  <a:srgbClr val="0070C0"/>
                </a:solidFill>
                <a:cs typeface="Times New Roman" pitchFamily="18" charset="0"/>
              </a:rPr>
              <a:t>.</a:t>
            </a:r>
            <a:endParaRPr lang="ru-RU" sz="3200" dirty="0">
              <a:solidFill>
                <a:srgbClr val="0070C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Коменского и Гербарта берет начало классическая четырехзвенная структура урока, опирающаяся на формальные ступени (уровни) обучения: подготовка к усвоению новых знаний; усвоение новых знаний, умений; их закрепление и систематизация; применение на практике. Соответствующий ей тип урока носит название комбинированного (смешанного).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251520" y="764704"/>
            <a:ext cx="8640960" cy="5184576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Коменского берет начало классическая четырехзвенная структура урока, опирающаяся на формальные ступени (уровни) обучения: подготовка к усвоению новых знаний; усвоение новых знаний, умений; их закрепление и систематизация; применение на практике. Соответствующий ей тип урока носит название </a:t>
            </a:r>
            <a:r>
              <a:rPr lang="ru-RU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комбинированного (смешанного).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4"/>
                </a:solidFill>
              </a:rPr>
              <a:t>Комбинированный урок</a:t>
            </a:r>
            <a:r>
              <a:rPr lang="ru-RU" dirty="0" smtClean="0">
                <a:solidFill>
                  <a:schemeClr val="accent4"/>
                </a:solidFill>
              </a:rPr>
              <a:t> 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Комбинированный урок</a:t>
            </a:r>
            <a:r>
              <a:rPr lang="ru-RU" dirty="0" smtClean="0">
                <a:solidFill>
                  <a:srgbClr val="002060"/>
                </a:solidFill>
              </a:rPr>
              <a:t> — тип  урока, характеризующийся сочетанием (комбинацией) различных целей и видов учебной работы при его проведении: проверка знаний, работа над пройденным материалом, изложение нового материала , формирование знаний, закрепление и совершенствование знаний, формирование умений и навыков, подведение результатов обучения, определение домашнего задания.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4"/>
                </a:solidFill>
              </a:rPr>
              <a:t>Этапы комбинированного урока</a:t>
            </a:r>
            <a:endParaRPr lang="ru-RU" sz="3600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   Комбинированный урок состоит из 8-ми этапов. В его структуре выделяют следующие этапы: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4"/>
                </a:solidFill>
              </a:rPr>
              <a:t/>
            </a:r>
            <a:br>
              <a:rPr lang="ru-RU" dirty="0">
                <a:solidFill>
                  <a:schemeClr val="accent4"/>
                </a:solidFill>
              </a:rPr>
            </a:br>
            <a:r>
              <a:rPr lang="ru-RU" b="1" dirty="0" smtClean="0">
                <a:solidFill>
                  <a:schemeClr val="accent4"/>
                </a:solidFill>
              </a:rPr>
              <a:t>I.</a:t>
            </a:r>
            <a:r>
              <a:rPr lang="ru-RU" dirty="0" smtClean="0">
                <a:solidFill>
                  <a:schemeClr val="accent4"/>
                </a:solidFill>
              </a:rPr>
              <a:t>  </a:t>
            </a:r>
            <a:r>
              <a:rPr lang="ru-RU" b="1" u="sng" dirty="0" smtClean="0">
                <a:solidFill>
                  <a:schemeClr val="accent4"/>
                </a:solidFill>
              </a:rPr>
              <a:t>Организационный:</a:t>
            </a:r>
            <a:r>
              <a:rPr lang="ru-RU" dirty="0" smtClean="0">
                <a:solidFill>
                  <a:schemeClr val="accent4"/>
                </a:solidFill>
              </a:rPr>
              <a:t/>
            </a:r>
            <a:br>
              <a:rPr lang="ru-RU" dirty="0" smtClean="0">
                <a:solidFill>
                  <a:schemeClr val="accent4"/>
                </a:solidFill>
              </a:rPr>
            </a:b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 algn="just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Взаимное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приветствие преподавателя и учащихся, определение отсутствующих, подготовка учащихся к работе на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уроке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611</Words>
  <Application>Microsoft Macintosh PowerPoint</Application>
  <PresentationFormat>Экран (4:3)</PresentationFormat>
  <Paragraphs>114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Calibri</vt:lpstr>
      <vt:lpstr>Georgia</vt:lpstr>
      <vt:lpstr>Times New Roman</vt:lpstr>
      <vt:lpstr>Trebuchet MS</vt:lpstr>
      <vt:lpstr>Wingdings 2</vt:lpstr>
      <vt:lpstr>Arial</vt:lpstr>
      <vt:lpstr>Городская</vt:lpstr>
      <vt:lpstr>КОМБИНИРОВАННЫЙ УРОК В НАЧАЛЬНОЙ ШКОЛЕ </vt:lpstr>
      <vt:lpstr>Презентация PowerPoint</vt:lpstr>
      <vt:lpstr>Ян Амос Коменский - знаменитый чешский педагог, "отец новой педагогики", гуманист, общественный деятель. (1592-1670)</vt:lpstr>
      <vt:lpstr>Презентация PowerPoint</vt:lpstr>
      <vt:lpstr>Презентация PowerPoint</vt:lpstr>
      <vt:lpstr> От Коменского берет начало классическая четырехзвенная структура урока, опирающаяся на формальные ступени (уровни) обучения: подготовка к усвоению новых знаний; усвоение новых знаний, умений; их закрепление и систематизация; применение на практике. Соответствующий ей тип урока носит название комбинированного (смешанного).  </vt:lpstr>
      <vt:lpstr>Комбинированный урок </vt:lpstr>
      <vt:lpstr>Этапы комбинированного урока</vt:lpstr>
      <vt:lpstr> I.  Организационный: </vt:lpstr>
      <vt:lpstr>II. Проверка домашнего задания: </vt:lpstr>
      <vt:lpstr> III. Повторение ранее изученного  материала: </vt:lpstr>
      <vt:lpstr> IV. Подготовка учащихся к активности и сознательности усвоения знаний: </vt:lpstr>
      <vt:lpstr> V.  Изучение нового материала: </vt:lpstr>
      <vt:lpstr>VI.  Проверка понимания нового материала</vt:lpstr>
      <vt:lpstr>VII.  Закрепление знаний учащихся по изучаемому материалу</vt:lpstr>
      <vt:lpstr> VIII.  Итоги урока: </vt:lpstr>
      <vt:lpstr>Презентация PowerPoint</vt:lpstr>
      <vt:lpstr>      При подготовке к уроку учителю необходимо поставить  триединую дидактическую цель урока. (ТДЦ) </vt:lpstr>
      <vt:lpstr>  </vt:lpstr>
      <vt:lpstr>Это сложная составная цель, вбирающая в себя три аспекта:</vt:lpstr>
      <vt:lpstr>I.  Обучающий (познавательный) аспект ТДЦ</vt:lpstr>
      <vt:lpstr> II.   Воспитывающий аспект ТДЦ. </vt:lpstr>
      <vt:lpstr>Презентация PowerPoint</vt:lpstr>
      <vt:lpstr>Примерная структура комбинированного урока:</vt:lpstr>
      <vt:lpstr>Презентация PowerPoint</vt:lpstr>
      <vt:lpstr>Спасибо за внимание!</vt:lpstr>
    </vt:vector>
  </TitlesOfParts>
  <Company>Krokoz™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КОМБИНИРОВАННЫЙ УРОК</dc:title>
  <dc:creator>геор</dc:creator>
  <cp:lastModifiedBy>евения костыль</cp:lastModifiedBy>
  <cp:revision>55</cp:revision>
  <cp:lastPrinted>2017-11-29T21:31:55Z</cp:lastPrinted>
  <dcterms:created xsi:type="dcterms:W3CDTF">2014-11-18T16:55:46Z</dcterms:created>
  <dcterms:modified xsi:type="dcterms:W3CDTF">2017-11-29T21:43:47Z</dcterms:modified>
</cp:coreProperties>
</file>