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76" r:id="rId5"/>
    <p:sldId id="275" r:id="rId6"/>
    <p:sldId id="272" r:id="rId7"/>
    <p:sldId id="274" r:id="rId8"/>
    <p:sldId id="26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9061D-3FBD-4E17-9747-E7A0AB036163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0FF8B-D19B-4BAB-944A-77A1EF0FC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072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9061D-3FBD-4E17-9747-E7A0AB036163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0FF8B-D19B-4BAB-944A-77A1EF0FC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592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9061D-3FBD-4E17-9747-E7A0AB036163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0FF8B-D19B-4BAB-944A-77A1EF0FC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4172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9061D-3FBD-4E17-9747-E7A0AB036163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0FF8B-D19B-4BAB-944A-77A1EF0FC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433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9061D-3FBD-4E17-9747-E7A0AB036163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0FF8B-D19B-4BAB-944A-77A1EF0FC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181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9061D-3FBD-4E17-9747-E7A0AB036163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0FF8B-D19B-4BAB-944A-77A1EF0FC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343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9061D-3FBD-4E17-9747-E7A0AB036163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0FF8B-D19B-4BAB-944A-77A1EF0FC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0615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9061D-3FBD-4E17-9747-E7A0AB036163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0FF8B-D19B-4BAB-944A-77A1EF0FC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293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9061D-3FBD-4E17-9747-E7A0AB036163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0FF8B-D19B-4BAB-944A-77A1EF0FC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9462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9061D-3FBD-4E17-9747-E7A0AB036163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0FF8B-D19B-4BAB-944A-77A1EF0FC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737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9061D-3FBD-4E17-9747-E7A0AB036163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0FF8B-D19B-4BAB-944A-77A1EF0FC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439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9061D-3FBD-4E17-9747-E7A0AB036163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20FF8B-D19B-4BAB-944A-77A1EF0FC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806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38783" y="2035964"/>
            <a:ext cx="9562012" cy="2200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Малый педагогический совет:</a:t>
            </a:r>
            <a:endParaRPr lang="ru-RU" sz="3200" i="1" dirty="0" smtClean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«Педагогическая адаптация учащихся 5-х классов к обучению в основной школе: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оптимальных условий».</a:t>
            </a:r>
            <a:endParaRPr lang="ru-RU" sz="3200" i="1" dirty="0">
              <a:solidFill>
                <a:schemeClr val="accent6">
                  <a:lumMod val="50000"/>
                </a:schemeClr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68729" y="5136486"/>
            <a:ext cx="9535888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Дата проведения: 2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ноября 2024 года</a:t>
            </a:r>
            <a:endParaRPr lang="ru-RU" sz="2800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17320" y="896112"/>
            <a:ext cx="93290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b="1" dirty="0" smtClean="0">
                <a:latin typeface="Arial" panose="020B0604020202020204" pitchFamily="34" charset="0"/>
              </a:rPr>
              <a:t>МУНИЦИПАЛЬНОЕ БЮДЖЕТНОЕ ОБЩЕОБРАЗОВАТЕЛЬНОЕ УЧРЕЖДЕНИЕ</a:t>
            </a:r>
          </a:p>
          <a:p>
            <a:pPr algn="ctr">
              <a:spcBef>
                <a:spcPct val="0"/>
              </a:spcBef>
            </a:pPr>
            <a:r>
              <a:rPr lang="ru-RU" altLang="ru-RU" b="1" dirty="0" smtClean="0">
                <a:latin typeface="Arial" panose="020B0604020202020204" pitchFamily="34" charset="0"/>
              </a:rPr>
              <a:t>  «СРЕДНЯЯ ШКОЛА №16 </a:t>
            </a:r>
            <a:r>
              <a:rPr lang="ru-RU" altLang="ru-RU" b="1" dirty="0">
                <a:latin typeface="Arial" panose="020B0604020202020204" pitchFamily="34" charset="0"/>
              </a:rPr>
              <a:t>имени Героя Советского Союза Степана Иванова ГОРОДА </a:t>
            </a:r>
            <a:r>
              <a:rPr lang="ru-RU" altLang="ru-RU" b="1" dirty="0" smtClean="0">
                <a:latin typeface="Arial" panose="020B0604020202020204" pitchFamily="34" charset="0"/>
              </a:rPr>
              <a:t>ЕВПАТОРИИ РЕСПУБЛИКИ КРЫМ»</a:t>
            </a:r>
          </a:p>
        </p:txBody>
      </p:sp>
    </p:spTree>
    <p:extLst>
      <p:ext uri="{BB962C8B-B14F-4D97-AF65-F5344CB8AC3E}">
        <p14:creationId xmlns:p14="http://schemas.microsoft.com/office/powerpoint/2010/main" val="2275499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6772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56242" y="2101069"/>
            <a:ext cx="923979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215" indent="-450215"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ЦЕЛИ: </a:t>
            </a:r>
          </a:p>
          <a:p>
            <a:pPr marL="342900" lvl="0" indent="-342900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коллективное изучение трудностей в обучении пятиклассников;</a:t>
            </a:r>
          </a:p>
          <a:p>
            <a:pPr marL="342900" lvl="0" indent="-342900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выявление причин трудностей учащихся и учителей;</a:t>
            </a:r>
          </a:p>
          <a:p>
            <a:pPr marL="342900" lvl="0" indent="-342900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разработка учебно-воспитательных мероприятий по устранению этих причин;</a:t>
            </a:r>
          </a:p>
          <a:p>
            <a:pPr marL="342900" lvl="0" indent="-342900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налаживание сотрудничества между учителями, преподающими в 5 классах.</a:t>
            </a:r>
          </a:p>
          <a:p>
            <a:pPr marL="450215" indent="-450215"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endParaRPr lang="ru-RU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834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6772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29780" y="1061246"/>
            <a:ext cx="11773989" cy="689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kern="0" dirty="0" smtClean="0">
                <a:effectLst/>
                <a:latin typeface="Times New Roman" panose="02020603050405020304" pitchFamily="18" charset="0"/>
              </a:rPr>
              <a:t>Повестка: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Цели малого педсовета.  (</a:t>
            </a:r>
            <a:r>
              <a:rPr lang="uk-UA" sz="2000" b="1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Зам.директора</a:t>
            </a:r>
            <a:r>
              <a:rPr lang="uk-UA" sz="20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по УВР Т.В. </a:t>
            </a:r>
            <a:r>
              <a:rPr lang="uk-UA" sz="2000" b="1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Полищук</a:t>
            </a:r>
            <a:r>
              <a:rPr lang="uk-UA" sz="20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ru-RU" sz="20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Результаты психолого-педагогического обследования учащихся 5-х классов.  </a:t>
            </a:r>
            <a:b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 </a:t>
            </a:r>
            <a:r>
              <a:rPr lang="uk-UA" sz="20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Педагог-психолог </a:t>
            </a:r>
            <a:r>
              <a:rPr lang="en-US" sz="2000" b="1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Кислая</a:t>
            </a:r>
            <a:r>
              <a:rPr lang="en-US" sz="20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Т.А.</a:t>
            </a:r>
            <a:r>
              <a:rPr lang="uk-UA" sz="20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ru-RU" sz="20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Отчеты классных руководителей 5-х классов об адаптации учащихся:</a:t>
            </a:r>
            <a:b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uk-UA" sz="20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Бухлаева Ю.А. </a:t>
            </a:r>
            <a:r>
              <a:rPr lang="ru-RU" sz="20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5-А класс,</a:t>
            </a: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ru-RU" sz="20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Матясова Ю.В. – 5-Б класс,</a:t>
            </a:r>
          </a:p>
          <a:p>
            <a:pPr>
              <a:tabLst>
                <a:tab pos="457200" algn="l"/>
              </a:tabLst>
            </a:pP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ru-RU" sz="20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Баубатрын</a:t>
            </a:r>
            <a:r>
              <a:rPr lang="ru-RU" sz="20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В.Д. </a:t>
            </a:r>
            <a:r>
              <a:rPr lang="ru-RU" sz="20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– 5-В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класс,</a:t>
            </a: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ru-RU" sz="20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Литвиненко Л.А. –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5-К </a:t>
            </a:r>
            <a:r>
              <a:rPr lang="ru-RU" sz="20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класс.</a:t>
            </a: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Сравнительный анализ успеваемости учащихся 5-х классов по результатам </a:t>
            </a:r>
            <a:r>
              <a:rPr lang="uk-UA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обучения </a:t>
            </a: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4 классах и  по результатам 1 </a:t>
            </a:r>
            <a:r>
              <a:rPr lang="uk-UA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четверти 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по предметам:</a:t>
            </a:r>
            <a:b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а) русский язык – </a:t>
            </a:r>
            <a:r>
              <a:rPr lang="ru-RU" sz="20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Севостьянова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А.С., Воробьёва Л.В., </a:t>
            </a:r>
            <a:r>
              <a:rPr lang="ru-RU" sz="20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Яковлева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А.О., Литвиненко Л.А</a:t>
            </a:r>
            <a:r>
              <a:rPr lang="ru-RU" sz="20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uk-UA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математика –</a:t>
            </a:r>
            <a:r>
              <a:rPr lang="ru-RU" sz="20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Власова М.А., Саравас Е.Ф.</a:t>
            </a: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в) английский язык – </a:t>
            </a:r>
            <a:r>
              <a:rPr lang="ru-RU" sz="20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Бухлаева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Ю.А., Ищенко Я.О., Лазариди А.Е., </a:t>
            </a:r>
            <a:r>
              <a:rPr lang="ru-RU" sz="20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Матясова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Ю.В</a:t>
            </a:r>
            <a:r>
              <a:rPr lang="ru-RU" sz="20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0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endParaRPr lang="ru-RU" sz="2400" b="1" i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endParaRPr lang="ru-RU" sz="24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endParaRPr lang="ru-RU" sz="2400" b="1" i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endParaRPr lang="ru-RU" sz="24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endParaRPr lang="ru-RU" sz="2400" b="1" i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>
              <a:spcAft>
                <a:spcPts val="0"/>
              </a:spcAft>
            </a:pPr>
            <a:r>
              <a:rPr lang="uk-UA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1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1885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6772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14400" y="1366023"/>
            <a:ext cx="1026871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5. Анализ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успеваемости учащихся 5-х классов по итогам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успеваемости</a:t>
            </a:r>
          </a:p>
          <a:p>
            <a:pPr algn="just"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 1 четверть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2024-2025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уч.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года:</a:t>
            </a:r>
          </a:p>
          <a:p>
            <a:pPr algn="just"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Коваленко В.В., Лехман Е.И., </a:t>
            </a:r>
            <a:r>
              <a:rPr lang="ru-RU" sz="20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Степанищева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Т.С., </a:t>
            </a:r>
            <a:r>
              <a:rPr lang="ru-RU" sz="20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Подобашева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К.В., </a:t>
            </a:r>
            <a:r>
              <a:rPr lang="ru-RU" sz="20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Велиулаева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А.Д., </a:t>
            </a:r>
            <a:r>
              <a:rPr lang="ru-RU" sz="20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Минаев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Р.М., Белоконь Л.О., Касьяненко А.О., Мусатюк Ю.В., </a:t>
            </a:r>
            <a:r>
              <a:rPr lang="ru-RU" sz="20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Болдырева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Л.М., </a:t>
            </a:r>
            <a:r>
              <a:rPr lang="ru-RU" sz="20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Игнатькова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Ю.В. </a:t>
            </a:r>
            <a:endParaRPr lang="ru-RU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1416" y="3056096"/>
            <a:ext cx="1028395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6. Преемственность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между учителями начальных классов и учителями-предметниками, работающими в 5 классах. </a:t>
            </a:r>
          </a:p>
          <a:p>
            <a:pPr marL="228600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7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Анализ посещённых уроков в 5 классах. (Зам.директора по УВР Т.В. Полищук, Чан С.В., Чернобиль Ю.Г.)</a:t>
            </a:r>
          </a:p>
          <a:p>
            <a:pPr marL="228600">
              <a:spcAft>
                <a:spcPts val="0"/>
              </a:spcAft>
            </a:pP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8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Решение.</a:t>
            </a:r>
          </a:p>
          <a:p>
            <a:pPr marL="228600">
              <a:spcAft>
                <a:spcPts val="0"/>
              </a:spcAft>
            </a:pP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>
              <a:spcAft>
                <a:spcPts val="0"/>
              </a:spcAft>
            </a:pPr>
            <a:endParaRPr lang="ru-RU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024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6772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71600" y="1243584"/>
            <a:ext cx="848040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ВЫВОДЫ: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ctr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Период адаптации к обучению в основной школе у учащихся 5-х классов проходит в пределах нормы и, в основном, завершен.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92639" y="3087210"/>
            <a:ext cx="960555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РЕШЕНИЕ: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1.Администрации школы (в течение года):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1.1. Создать условия для четкой организации учебно-воспитательного процесса уч-ся 5 классов.</a:t>
            </a:r>
          </a:p>
          <a:p>
            <a:pPr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1.2. Осуществлять контроль деятельности классных руководителей и учителей, работающих в 5-х классов, с учетом специфики данного периода и результатов диагностики.</a:t>
            </a:r>
          </a:p>
          <a:p>
            <a:pPr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7954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6772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00773" y="1110705"/>
            <a:ext cx="929204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 Для нормализации школьной тревожности у учащихся с завышенными показателями и  повышения мотивации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пятиклассников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(в течение года</a:t>
            </a:r>
            <a:r>
              <a:rPr lang="ru-RU" sz="20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>
              <a:spcAft>
                <a:spcPts val="0"/>
              </a:spcAft>
            </a:pPr>
            <a:r>
              <a:rPr lang="ru-RU" sz="20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2.1. классным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руководителям:</a:t>
            </a: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   избегать излишне эмоциональных реакций по поводу неудач учащихся, сравнения учеников друг с другом, т.к. это способствует возникновению страхов, повышению тревожности, снижению уровня школьной мотивации, возникновению у детей мотива избегания неудачи, формированию заниженной самооценки.</a:t>
            </a:r>
          </a:p>
          <a:p>
            <a:pPr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2.2. </a:t>
            </a:r>
            <a:r>
              <a:rPr lang="ru-RU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Учителям-предметникам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   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стараться создать на уроке максимально безопасную с психологической точки зрения атмосферу взаимоуважения: пресекать попытки унижения, давления, насмешек со стороны детей, способствовать повышению самооценки и уверенности в себе путём поощрения и</a:t>
            </a: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подчёркивания положительных моментов в работе. Очень важно наладить доверительные отношения с такими детьми, использовать индивидуальные беседы с целью коррекции излишней тревожности и страха самовыражения.</a:t>
            </a:r>
          </a:p>
          <a:p>
            <a:pPr>
              <a:spcAft>
                <a:spcPts val="0"/>
              </a:spcAf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29930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72" y="128016"/>
            <a:ext cx="12192000" cy="696772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847701" y="389266"/>
            <a:ext cx="86389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38419" y="1671102"/>
            <a:ext cx="9552905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 Психологу школы (в течение года):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3.1. Создать и организовать коррекционную работу с группой уч-ся, которые испытывают трудности в общении. </a:t>
            </a: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3.2. Проводить индивидуальные консультации для родителей и уч-ся по проблемным вопросам воспитания.                                                                                                                           </a:t>
            </a: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3.3. Проводить тренинги с уч-ся 5х классов для уменьшения  эмоционального напряжения, создания оптимальных  условий обучения и воспитания детей в семье и  школе.</a:t>
            </a:r>
          </a:p>
          <a:p>
            <a:pPr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8402907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9728"/>
            <a:ext cx="12192000" cy="696772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22597" y="2822144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C00000"/>
                </a:solidFill>
              </a:rPr>
              <a:t>Спасибо за работу!</a:t>
            </a:r>
          </a:p>
          <a:p>
            <a:pPr algn="ctr"/>
            <a:r>
              <a:rPr lang="ru-RU" sz="4000" b="1" i="1" dirty="0" smtClean="0">
                <a:solidFill>
                  <a:srgbClr val="C00000"/>
                </a:solidFill>
              </a:rPr>
              <a:t>Дальнейших успехов!</a:t>
            </a:r>
            <a:endParaRPr lang="ru-RU" sz="40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0504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</TotalTime>
  <Words>449</Words>
  <Application>Microsoft Office PowerPoint</Application>
  <PresentationFormat>Широкоэкранный</PresentationFormat>
  <Paragraphs>63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Arial Narrow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user01</dc:creator>
  <cp:lastModifiedBy>user01</cp:lastModifiedBy>
  <cp:revision>111</cp:revision>
  <dcterms:created xsi:type="dcterms:W3CDTF">2016-11-21T05:57:16Z</dcterms:created>
  <dcterms:modified xsi:type="dcterms:W3CDTF">2024-11-20T07:02:12Z</dcterms:modified>
</cp:coreProperties>
</file>