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701-77D1-4E02-B86B-C7A881CFF4EE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079C-78D8-4C8D-AD6C-6CBC30A4B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38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701-77D1-4E02-B86B-C7A881CFF4EE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079C-78D8-4C8D-AD6C-6CBC30A4B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0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701-77D1-4E02-B86B-C7A881CFF4EE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079C-78D8-4C8D-AD6C-6CBC30A4B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16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701-77D1-4E02-B86B-C7A881CFF4EE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079C-78D8-4C8D-AD6C-6CBC30A4B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63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701-77D1-4E02-B86B-C7A881CFF4EE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079C-78D8-4C8D-AD6C-6CBC30A4B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497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701-77D1-4E02-B86B-C7A881CFF4EE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079C-78D8-4C8D-AD6C-6CBC30A4B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45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701-77D1-4E02-B86B-C7A881CFF4EE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079C-78D8-4C8D-AD6C-6CBC30A4B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70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701-77D1-4E02-B86B-C7A881CFF4EE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079C-78D8-4C8D-AD6C-6CBC30A4B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05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701-77D1-4E02-B86B-C7A881CFF4EE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079C-78D8-4C8D-AD6C-6CBC30A4B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3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701-77D1-4E02-B86B-C7A881CFF4EE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079C-78D8-4C8D-AD6C-6CBC30A4B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66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8701-77D1-4E02-B86B-C7A881CFF4EE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079C-78D8-4C8D-AD6C-6CBC30A4B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94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48701-77D1-4E02-B86B-C7A881CFF4EE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F079C-78D8-4C8D-AD6C-6CBC30A4B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17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08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1704" y="1154835"/>
            <a:ext cx="9144000" cy="953325"/>
          </a:xfrm>
        </p:spPr>
        <p:txBody>
          <a:bodyPr>
            <a:normAutofit/>
          </a:bodyPr>
          <a:lstStyle/>
          <a:p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  <a:b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«Средняя школа №16 имени Героя Советского Союза Степана Иванова </a:t>
            </a:r>
            <a:b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города Евпатория Республики Крым»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6527" y="2760790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ноября 2024 года</a:t>
            </a: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совет: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 как основной показатель работы школы.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66764" y="5248600"/>
            <a:ext cx="25821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Евпатория – 2024г.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30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086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20852" y="1673587"/>
            <a:ext cx="10750296" cy="3219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Цели: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проанализировать соответствие показателей внутреннего и внешнего мониторинга качества образования в школе,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побуждение учителей к объективному оцениванию результатов обучения, качественной подготовке учащихся к внешним оценочным процедурам. 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54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086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95528" y="492627"/>
            <a:ext cx="10863072" cy="607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Повестка педагогического совета: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 – одна из основных проблем современной школы.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Полищук Т.В., заместитель директора по УВР).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Сравнительный анализ внутреннего и внешнего мониторинга качества образования по предметам:</a:t>
            </a: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русский язык, математика, окружающий мир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(Кибало Н.Г.,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руководитель ШМО учителей начальных  классов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русский язык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(Кравченко В.П., руководитель ШМО учителей русского языка и литературы),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математика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(Хорошева Е.Я., руководитель ШМО учителей математики, физики, информатики),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история, обществознание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(Коваленко В.В., руководитель ШМО учителей истории и обществознания),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география, биология, химия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(Подобашева К.В., руководитель ШМО учителей географии, биологии, химии.)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Объективность получения выпускниками школы медалей «За особые успехи в учении» 1 и 2 степеней.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Чан С.В., заместитель директора по УВР).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Результаты поступления в ВУЗы выпускников 2023-2024 учебного года.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Кондрацкая Ж.М., заместитель директора по ВР).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Работа с одарёнными детьми как один из показателей качества обучения.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Полищук Т.В., заместитель директора по УВР).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65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08731" y="297551"/>
            <a:ext cx="6096000" cy="863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Совпадение годового оценивания с ГИА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2023-2024 учебный год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801633"/>
              </p:ext>
            </p:extLst>
          </p:nvPr>
        </p:nvGraphicFramePr>
        <p:xfrm>
          <a:off x="374903" y="1160801"/>
          <a:ext cx="11420857" cy="4562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4181"/>
                <a:gridCol w="1589060"/>
                <a:gridCol w="1517826"/>
                <a:gridCol w="1587413"/>
                <a:gridCol w="1395457"/>
                <a:gridCol w="1662360"/>
                <a:gridCol w="2194560"/>
              </a:tblGrid>
              <a:tr h="169857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2.3.1. Доля обучающихся, у которых балл годового оценивания в 4 классе совпадает с баллом по итогам ВПР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2.3.2. Доля обучающихся, у которых балл годового оценивания в 9 классе совпадает с итогом ГИА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2.3.3. Доля обучающихся, у которых балл годового оценивания в 11 классе совпадает с итогом ГИА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00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2.3.1.1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2.3.1.2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2.3.2.1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2.3.2.2.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2.3.3.1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2.3.3.2.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2.3.3.3.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86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 русскому языку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 математике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 русскому языку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 математике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 русскому языку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 математике базового уровня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 математике профильного уровня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</a:rPr>
                        <a:t>67%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57%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60%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47%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39%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41%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44%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534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304" y="169271"/>
            <a:ext cx="11768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71040" indent="-9652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</a:t>
            </a:r>
            <a:r>
              <a:rPr lang="ru-RU" b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участий</a:t>
            </a:r>
            <a:r>
              <a:rPr lang="ru-RU" b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школьном</a:t>
            </a:r>
            <a:r>
              <a:rPr lang="ru-RU" b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этапе всероссийской</a:t>
            </a:r>
            <a:r>
              <a:rPr lang="ru-RU" b="1" spc="-4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олимпиады школьников по каждому предмету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506028"/>
              </p:ext>
            </p:extLst>
          </p:nvPr>
        </p:nvGraphicFramePr>
        <p:xfrm>
          <a:off x="661424" y="538603"/>
          <a:ext cx="10738087" cy="61708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34550"/>
                <a:gridCol w="2845161"/>
                <a:gridCol w="757389"/>
                <a:gridCol w="757389"/>
                <a:gridCol w="757389"/>
                <a:gridCol w="757389"/>
                <a:gridCol w="757389"/>
                <a:gridCol w="758441"/>
                <a:gridCol w="758441"/>
                <a:gridCol w="757389"/>
                <a:gridCol w="1097160"/>
              </a:tblGrid>
              <a:tr h="192017">
                <a:tc rowSpan="2">
                  <a:txBody>
                    <a:bodyPr/>
                    <a:lstStyle/>
                    <a:p>
                      <a:pPr marL="180340" algn="l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ru-RU" sz="1000" spc="-10" dirty="0">
                          <a:effectLst/>
                        </a:rPr>
                        <a:t>№ п/п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70535" algn="l"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1" spc="-10" dirty="0">
                          <a:effectLst/>
                        </a:rPr>
                        <a:t>Предмет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 marL="999490" algn="l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</a:rPr>
                        <a:t>Количество</a:t>
                      </a:r>
                      <a:r>
                        <a:rPr lang="ru-RU" sz="1400" b="1" i="1" spc="-10" dirty="0">
                          <a:effectLst/>
                        </a:rPr>
                        <a:t> участников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667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spc="-10">
                          <a:effectLst/>
                        </a:rPr>
                        <a:t>Итого</a:t>
                      </a:r>
                      <a:endParaRPr lang="ru-RU" sz="14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0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spc="-50" dirty="0">
                          <a:effectLst/>
                        </a:rPr>
                        <a:t>4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spc="-50" dirty="0">
                          <a:effectLst/>
                        </a:rPr>
                        <a:t>5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spc="-50" dirty="0">
                          <a:effectLst/>
                        </a:rPr>
                        <a:t>6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spc="-50" dirty="0">
                          <a:effectLst/>
                        </a:rPr>
                        <a:t>7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spc="-50" dirty="0">
                          <a:effectLst/>
                        </a:rPr>
                        <a:t>8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spc="-50" dirty="0">
                          <a:effectLst/>
                        </a:rPr>
                        <a:t>9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spc="-25" dirty="0">
                          <a:effectLst/>
                        </a:rPr>
                        <a:t>10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spc="-25" dirty="0">
                          <a:effectLst/>
                        </a:rPr>
                        <a:t>11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562"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Физическая культура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192017"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География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12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13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355211"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Искусство (мировая художественная культура)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192017"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Английский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13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192017"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Экология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effectLst/>
                        </a:rPr>
                        <a:t>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192017"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Литература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22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192017"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Право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192017"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Экономика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192017"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Обществознание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effectLst/>
                        </a:rPr>
                        <a:t>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192017"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Русский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16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22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192017"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История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192017"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Труд (технология)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14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241343"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Основы безопасности и защиты Родины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192017">
                <a:tc gridSpan="2"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Всего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 dirty="0">
                          <a:effectLst/>
                        </a:rPr>
                        <a:t>16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 dirty="0">
                          <a:effectLst/>
                        </a:rPr>
                        <a:t>24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 dirty="0">
                          <a:effectLst/>
                        </a:rPr>
                        <a:t>68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 dirty="0">
                          <a:effectLst/>
                        </a:rPr>
                        <a:t>70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 dirty="0">
                          <a:effectLst/>
                        </a:rPr>
                        <a:t>73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 dirty="0">
                          <a:effectLst/>
                        </a:rPr>
                        <a:t>59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 dirty="0">
                          <a:effectLst/>
                        </a:rPr>
                        <a:t>77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38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425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83562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 технологической платформе «Сириус. Курсы»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использованием дистанционных информационно-коммуникационных технологий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017">
                <a:tc>
                  <a:txBody>
                    <a:bodyPr/>
                    <a:lstStyle/>
                    <a:p>
                      <a:pPr indent="20764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0764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Физика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11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192017">
                <a:tc>
                  <a:txBody>
                    <a:bodyPr/>
                    <a:lstStyle/>
                    <a:p>
                      <a:pPr indent="20764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07645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Биология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14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effectLst/>
                        </a:rPr>
                        <a:t>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192017">
                <a:tc>
                  <a:txBody>
                    <a:bodyPr/>
                    <a:lstStyle/>
                    <a:p>
                      <a:pPr indent="20764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07645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Математика 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12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19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23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20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15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21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effectLst/>
                        </a:rPr>
                        <a:t>14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192017">
                <a:tc>
                  <a:txBody>
                    <a:bodyPr/>
                    <a:lstStyle/>
                    <a:p>
                      <a:pPr indent="20764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07645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Химия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12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192017">
                <a:tc>
                  <a:txBody>
                    <a:bodyPr/>
                    <a:lstStyle/>
                    <a:p>
                      <a:pPr indent="20764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07645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Информатика 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50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14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25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192017">
                <a:tc gridSpan="2">
                  <a:txBody>
                    <a:bodyPr/>
                    <a:lstStyle/>
                    <a:p>
                      <a:pPr indent="207645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Всего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 dirty="0">
                          <a:effectLst/>
                        </a:rPr>
                        <a:t>12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 dirty="0">
                          <a:effectLst/>
                        </a:rPr>
                        <a:t>27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 dirty="0">
                          <a:effectLst/>
                        </a:rPr>
                        <a:t>37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 dirty="0">
                          <a:effectLst/>
                        </a:rPr>
                        <a:t>35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 dirty="0">
                          <a:effectLst/>
                        </a:rPr>
                        <a:t>39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0" dirty="0">
                          <a:effectLst/>
                        </a:rPr>
                        <a:t>45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44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247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92017">
                <a:tc gridSpan="2">
                  <a:txBody>
                    <a:bodyPr/>
                    <a:lstStyle/>
                    <a:p>
                      <a:pPr indent="207645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Итого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800" b="1" spc="-50" dirty="0" smtClean="0">
                        <a:effectLst/>
                      </a:endParaRPr>
                    </a:p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0" dirty="0" smtClean="0">
                          <a:effectLst/>
                        </a:rPr>
                        <a:t>28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800" b="1" spc="-50" dirty="0" smtClean="0">
                        <a:effectLst/>
                      </a:endParaRPr>
                    </a:p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0" dirty="0" smtClean="0">
                          <a:effectLst/>
                        </a:rPr>
                        <a:t>51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800" b="1" spc="-50" dirty="0" smtClean="0">
                        <a:effectLst/>
                      </a:endParaRPr>
                    </a:p>
                    <a:p>
                      <a:pPr marL="6350" marR="63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0" dirty="0" smtClean="0">
                          <a:effectLst/>
                        </a:rPr>
                        <a:t>105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800" b="1" spc="-50" dirty="0" smtClean="0">
                        <a:effectLst/>
                      </a:endParaRPr>
                    </a:p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0" dirty="0" smtClean="0">
                          <a:effectLst/>
                        </a:rPr>
                        <a:t>105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800" b="1" spc="-50" dirty="0" smtClean="0">
                        <a:effectLst/>
                      </a:endParaRPr>
                    </a:p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0" dirty="0" smtClean="0">
                          <a:effectLst/>
                        </a:rPr>
                        <a:t>112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800" b="1" spc="-50" dirty="0" smtClean="0">
                        <a:effectLst/>
                      </a:endParaRPr>
                    </a:p>
                    <a:p>
                      <a:pPr marL="6350" marR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0" dirty="0" smtClean="0">
                          <a:effectLst/>
                        </a:rPr>
                        <a:t>104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800" b="1" spc="-25" dirty="0" smtClean="0">
                        <a:effectLst/>
                      </a:endParaRPr>
                    </a:p>
                    <a:p>
                      <a:pPr marL="317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25" dirty="0" smtClean="0">
                          <a:effectLst/>
                        </a:rPr>
                        <a:t>121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800" b="1" spc="-25" dirty="0" smtClean="0">
                        <a:effectLst/>
                      </a:endParaRPr>
                    </a:p>
                    <a:p>
                      <a:pPr marL="6350" marR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25" dirty="0" smtClean="0">
                          <a:effectLst/>
                        </a:rPr>
                        <a:t>46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672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13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088" y="105263"/>
            <a:ext cx="11271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indent="-9017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победителей и призёров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indent="-9017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школьного этапа всероссийской</a:t>
            </a:r>
            <a:r>
              <a:rPr lang="ru-RU" b="1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олимпиады</a:t>
            </a:r>
            <a:r>
              <a:rPr lang="ru-RU" b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школьников</a:t>
            </a:r>
            <a:r>
              <a:rPr lang="ru-RU" b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b="1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2024-2025 учебном</a:t>
            </a:r>
            <a:r>
              <a:rPr lang="ru-RU" b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году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860602"/>
              </p:ext>
            </p:extLst>
          </p:nvPr>
        </p:nvGraphicFramePr>
        <p:xfrm>
          <a:off x="607526" y="843594"/>
          <a:ext cx="11169945" cy="6004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14399"/>
                <a:gridCol w="3254712"/>
                <a:gridCol w="1834059"/>
                <a:gridCol w="1585102"/>
                <a:gridCol w="1620504"/>
                <a:gridCol w="2261169"/>
              </a:tblGrid>
              <a:tr h="765750"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000" spc="-50" dirty="0">
                          <a:effectLst/>
                        </a:rPr>
                        <a:t>№ </a:t>
                      </a:r>
                      <a:endParaRPr lang="ru-RU" sz="1000" dirty="0">
                        <a:effectLst/>
                      </a:endParaRPr>
                    </a:p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000" spc="-20" dirty="0">
                          <a:effectLst/>
                        </a:rPr>
                        <a:t>п/п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</a:t>
                      </a:r>
                      <a:r>
                        <a:rPr lang="ru-RU" sz="1400" spc="-35" dirty="0">
                          <a:effectLst/>
                        </a:rPr>
                        <a:t> </a:t>
                      </a:r>
                      <a:r>
                        <a:rPr lang="ru-RU" sz="1400" spc="-10" dirty="0">
                          <a:effectLst/>
                        </a:rPr>
                        <a:t>предмета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</a:rPr>
                        <a:t>Количество участников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</a:rPr>
                        <a:t>Количество призеров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</a:rPr>
                        <a:t>Количество победителей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effectLst/>
                        </a:rPr>
                        <a:t>Доля</a:t>
                      </a:r>
                      <a:endParaRPr lang="ru-RU" sz="1400" dirty="0">
                        <a:effectLst/>
                      </a:endParaRPr>
                    </a:p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победителей</a:t>
                      </a:r>
                      <a:r>
                        <a:rPr lang="ru-RU" sz="1400" spc="-7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и </a:t>
                      </a:r>
                      <a:r>
                        <a:rPr lang="ru-RU" sz="1400" spc="-10" dirty="0">
                          <a:effectLst/>
                        </a:rPr>
                        <a:t>призеров </a:t>
                      </a:r>
                      <a:r>
                        <a:rPr lang="ru-RU" sz="1400" dirty="0">
                          <a:effectLst/>
                        </a:rPr>
                        <a:t>олимпиады</a:t>
                      </a:r>
                      <a:r>
                        <a:rPr lang="ru-RU" sz="1400" spc="-75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от </a:t>
                      </a:r>
                      <a:r>
                        <a:rPr lang="ru-RU" sz="1400" spc="-10" dirty="0">
                          <a:effectLst/>
                        </a:rPr>
                        <a:t>количества</a:t>
                      </a:r>
                      <a:endParaRPr lang="ru-RU" sz="1400" dirty="0">
                        <a:effectLst/>
                      </a:endParaRPr>
                    </a:p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участников,</a:t>
                      </a:r>
                      <a:r>
                        <a:rPr lang="ru-RU" sz="1400" spc="-20" dirty="0">
                          <a:effectLst/>
                        </a:rPr>
                        <a:t> </a:t>
                      </a:r>
                      <a:r>
                        <a:rPr lang="ru-RU" sz="1400" spc="-5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Физическая культура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География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 dirty="0">
                          <a:effectLst/>
                        </a:rPr>
                        <a:t>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33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99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Искусство (мировая художественная культура)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67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Английский язык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48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10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27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Экология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19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37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Литература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10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23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Право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29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Экономика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50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Обществознание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7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7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33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188">
                <a:tc>
                  <a:txBody>
                    <a:bodyPr/>
                    <a:lstStyle/>
                    <a:p>
                      <a:pPr marL="90170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Русский язык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22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36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188">
                <a:tc>
                  <a:txBody>
                    <a:bodyPr/>
                    <a:lstStyle/>
                    <a:p>
                      <a:pPr marL="90170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История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39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188">
                <a:tc>
                  <a:txBody>
                    <a:bodyPr/>
                    <a:lstStyle/>
                    <a:p>
                      <a:pPr marL="90170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179705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Труд (технология)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11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18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57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34375">
                <a:tc>
                  <a:txBody>
                    <a:bodyPr/>
                    <a:lstStyle/>
                    <a:p>
                      <a:pPr marL="90170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Основы безопасности и защиты Родины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20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07645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Физика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10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45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07645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Биология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10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24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07645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Математика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126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16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16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07645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Химия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20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07645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Информатика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28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50">
                          <a:effectLst/>
                        </a:rPr>
                        <a:t>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600" b="1" spc="-25" dirty="0">
                          <a:effectLst/>
                        </a:rPr>
                        <a:t>11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17188"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100" spc="-25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just"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</a:rPr>
                        <a:t>Итого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800" spc="-25" dirty="0">
                          <a:effectLst/>
                        </a:rPr>
                        <a:t>672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800" spc="-50" dirty="0">
                          <a:effectLst/>
                        </a:rPr>
                        <a:t>136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800" spc="-50" dirty="0">
                          <a:effectLst/>
                        </a:rPr>
                        <a:t>64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1800" spc="-25" dirty="0">
                          <a:effectLst/>
                        </a:rPr>
                        <a:t>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993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0624" y="1088136"/>
            <a:ext cx="11247120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 педагогического совета: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Проанализировав соответствие показателей внутреннего и внешнего мониторинга качества образования 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школе, педагогический совет решил: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Определить приоритетным направлением работы школы – объективное оценивание результатов обучения учащихся.</a:t>
            </a:r>
            <a:endParaRPr lang="ru-RU" sz="1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Считать результатом труда учителя с точки зрения качества образования:</a:t>
            </a:r>
            <a:endParaRPr lang="ru-RU" sz="1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итоговую успеваемость: абсолютную и качественную,</a:t>
            </a:r>
            <a:endParaRPr lang="ru-RU" sz="1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результаты ЕГЭ, ОГЭ, ВПР,</a:t>
            </a:r>
            <a:endParaRPr lang="ru-RU" sz="1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результаты поступления в ВУЗы, </a:t>
            </a:r>
            <a:endParaRPr lang="ru-RU" sz="1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результативность сотрудничества с родителями,</a:t>
            </a:r>
            <a:endParaRPr lang="ru-RU" sz="1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отсутствие конфликтов с учащимися, родителями, коллегами,</a:t>
            </a:r>
            <a:endParaRPr lang="ru-RU" sz="1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применение инновационных образовательных технологий,</a:t>
            </a:r>
            <a:endParaRPr lang="ru-RU" sz="1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участие в конкурсах профессионального мастерства.</a:t>
            </a:r>
            <a:endParaRPr lang="ru-RU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641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086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84632" y="713241"/>
            <a:ext cx="11338560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Учителям начальных классов, учителям-предметникам (постоянно):</a:t>
            </a:r>
            <a:endParaRPr lang="ru-RU" sz="1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3.1. Стремиться к повышению качества урочных занятий через решение таких задач, как: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чёткая организация деятельности учащихся на уроке, использование системно-деятельностного подхода в обучении,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использование наглядности, подбор учебного материала и способов его подачи,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использование современных методик и технологий обучения,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совершенствование методики индивидуальной работы со слабоуспевающими учащимися и детьми с высоким и хорошим уровнем интеллектуальных способностей,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организация работы на уроках в разных формах: коллективная, парная, групповая, индивидуальная, 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организация самостоятельной работы учащихся и её контроль, 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совершенствование системы оценивания учащихся на уроках, рационализация объёма домашней работы учащихся.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3.2. При работе с одарёнными учащимися: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обеспечить системный и качественный уровень подготовки к различным этапам олимпиад, опережающее прохождение программного материала с использованием заданий повышенной сложности,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предусмотреть различные формы работы по повышению мотивации и результативности учащихся в участии в различных этапах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через урочную и внеурочную деятельность, самоподготовку обучающихся.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864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086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2416" y="1611684"/>
            <a:ext cx="1046073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Учителям-предметникам, работающим в 10-11 классах (постоянно):</a:t>
            </a:r>
            <a:endParaRPr lang="ru-RU" sz="1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Объективно оценивать достижения учащихся, претендующих на награждение медалями «За особые успехи в учении»</a:t>
            </a:r>
            <a:r>
              <a:rPr lang="ru-RU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и 2 степеней по всем предметам, 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осуществлять качественную подготовку таких учащихся к ГИА,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-проводить ИРР (информационно-разъяснительную работу) с родителями учащихся, претендующих на награждение медалями «За особые успехи в учении»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и 2 степеней.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Зам.директора по УВР Чан С.В. и классным руководителям 9 классов:</a:t>
            </a:r>
            <a:endParaRPr lang="ru-RU" sz="1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формировании 10 классов качественно проводить мониторинг выбора профиля обучения учащимися с перспективой поступления в ВУЗы.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6168" y="4798814"/>
            <a:ext cx="6040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Спасибо всем за работу!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Творческих успехов!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2968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1078</Words>
  <Application>Microsoft Office PowerPoint</Application>
  <PresentationFormat>Широкоэкранный</PresentationFormat>
  <Paragraphs>470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Муниципальное бюджетное общеобразовательное учреждение  «Средняя школа №16 имени Героя Советского Союза Степана Иванова  города Евпатория Республики Крым»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 «Средняя школа №16 имени Героя Советского Союза Степана Иванова  города Евпатория Республики Крым»</dc:title>
  <dc:creator>user01</dc:creator>
  <cp:lastModifiedBy>user01</cp:lastModifiedBy>
  <cp:revision>17</cp:revision>
  <dcterms:created xsi:type="dcterms:W3CDTF">2024-11-26T11:22:42Z</dcterms:created>
  <dcterms:modified xsi:type="dcterms:W3CDTF">2024-11-27T09:40:21Z</dcterms:modified>
</cp:coreProperties>
</file>