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6"/>
  </p:notesMasterIdLst>
  <p:sldIdLst>
    <p:sldId id="256" r:id="rId2"/>
    <p:sldId id="258" r:id="rId3"/>
    <p:sldId id="260" r:id="rId4"/>
    <p:sldId id="261" r:id="rId5"/>
    <p:sldId id="262" r:id="rId6"/>
    <p:sldId id="272" r:id="rId7"/>
    <p:sldId id="263" r:id="rId8"/>
    <p:sldId id="323" r:id="rId9"/>
    <p:sldId id="326" r:id="rId10"/>
    <p:sldId id="324" r:id="rId11"/>
    <p:sldId id="319" r:id="rId12"/>
    <p:sldId id="320" r:id="rId13"/>
    <p:sldId id="327" r:id="rId14"/>
    <p:sldId id="286" r:id="rId15"/>
    <p:sldId id="284" r:id="rId16"/>
    <p:sldId id="287" r:id="rId17"/>
    <p:sldId id="288" r:id="rId18"/>
    <p:sldId id="292" r:id="rId19"/>
    <p:sldId id="293" r:id="rId20"/>
    <p:sldId id="294" r:id="rId21"/>
    <p:sldId id="295" r:id="rId22"/>
    <p:sldId id="298" r:id="rId23"/>
    <p:sldId id="299" r:id="rId24"/>
    <p:sldId id="301" r:id="rId25"/>
    <p:sldId id="305" r:id="rId26"/>
    <p:sldId id="304" r:id="rId27"/>
    <p:sldId id="306" r:id="rId28"/>
    <p:sldId id="308" r:id="rId29"/>
    <p:sldId id="309" r:id="rId30"/>
    <p:sldId id="310" r:id="rId31"/>
    <p:sldId id="312" r:id="rId32"/>
    <p:sldId id="313" r:id="rId33"/>
    <p:sldId id="314" r:id="rId34"/>
    <p:sldId id="316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23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2" autoAdjust="0"/>
    <p:restoredTop sz="94624" autoAdjust="0"/>
  </p:normalViewPr>
  <p:slideViewPr>
    <p:cSldViewPr>
      <p:cViewPr varScale="1">
        <p:scale>
          <a:sx n="84" d="100"/>
          <a:sy n="84" d="100"/>
        </p:scale>
        <p:origin x="1459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78802-D30D-42AD-9AA6-A7241002FFB7}" type="datetimeFigureOut">
              <a:rPr lang="ru-RU" smtClean="0"/>
              <a:pPr/>
              <a:t>06.02.2021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33EF43-ED2E-4389-A1F8-185C84D3A5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171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3EF43-ED2E-4389-A1F8-185C84D3A5F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88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6824-0FEA-467C-8097-06691061A265}" type="datetimeFigureOut">
              <a:rPr lang="ru-RU" smtClean="0"/>
              <a:pPr/>
              <a:t>06.02.2021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DB4B-5787-4633-9C06-F780B5F3480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med"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6824-0FEA-467C-8097-06691061A265}" type="datetimeFigureOut">
              <a:rPr lang="ru-RU" smtClean="0"/>
              <a:pPr/>
              <a:t>06.02.2021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DB4B-5787-4633-9C06-F780B5F348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6824-0FEA-467C-8097-06691061A265}" type="datetimeFigureOut">
              <a:rPr lang="ru-RU" smtClean="0"/>
              <a:pPr/>
              <a:t>06.02.2021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DB4B-5787-4633-9C06-F780B5F348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6824-0FEA-467C-8097-06691061A265}" type="datetimeFigureOut">
              <a:rPr lang="ru-RU" smtClean="0"/>
              <a:pPr/>
              <a:t>06.02.2021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DB4B-5787-4633-9C06-F780B5F348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6824-0FEA-467C-8097-06691061A265}" type="datetimeFigureOut">
              <a:rPr lang="ru-RU" smtClean="0"/>
              <a:pPr/>
              <a:t>06.02.2021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B6CDB4B-5787-4633-9C06-F780B5F348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6824-0FEA-467C-8097-06691061A265}" type="datetimeFigureOut">
              <a:rPr lang="ru-RU" smtClean="0"/>
              <a:pPr/>
              <a:t>06.02.2021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DB4B-5787-4633-9C06-F780B5F348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6824-0FEA-467C-8097-06691061A265}" type="datetimeFigureOut">
              <a:rPr lang="ru-RU" smtClean="0"/>
              <a:pPr/>
              <a:t>06.02.2021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DB4B-5787-4633-9C06-F780B5F348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6824-0FEA-467C-8097-06691061A265}" type="datetimeFigureOut">
              <a:rPr lang="ru-RU" smtClean="0"/>
              <a:pPr/>
              <a:t>06.02.2021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DB4B-5787-4633-9C06-F780B5F348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6824-0FEA-467C-8097-06691061A265}" type="datetimeFigureOut">
              <a:rPr lang="ru-RU" smtClean="0"/>
              <a:pPr/>
              <a:t>06.02.2021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DB4B-5787-4633-9C06-F780B5F348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6824-0FEA-467C-8097-06691061A265}" type="datetimeFigureOut">
              <a:rPr lang="ru-RU" smtClean="0"/>
              <a:pPr/>
              <a:t>06.02.2021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DB4B-5787-4633-9C06-F780B5F348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6824-0FEA-467C-8097-06691061A265}" type="datetimeFigureOut">
              <a:rPr lang="ru-RU" smtClean="0"/>
              <a:pPr/>
              <a:t>06.02.2021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DB4B-5787-4633-9C06-F780B5F348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E056824-0FEA-467C-8097-06691061A265}" type="datetimeFigureOut">
              <a:rPr lang="ru-RU" smtClean="0"/>
              <a:pPr/>
              <a:t>06.02.2021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B6CDB4B-5787-4633-9C06-F780B5F3480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med" advClick="0" advTm="500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12" Type="http://schemas.openxmlformats.org/officeDocument/2006/relationships/image" Target="../media/image10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19872" y="5085184"/>
            <a:ext cx="5724128" cy="10211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70000" lnSpcReduction="20000"/>
          </a:bodyPr>
          <a:lstStyle/>
          <a:p>
            <a:pPr algn="l"/>
            <a:r>
              <a:rPr lang="ru-RU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Подготовила: </a:t>
            </a:r>
          </a:p>
          <a:p>
            <a:pPr algn="r"/>
            <a:r>
              <a:rPr lang="ru-RU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Кравченко Татьяна Владимировна, </a:t>
            </a:r>
          </a:p>
          <a:p>
            <a:pPr algn="r"/>
            <a:r>
              <a:rPr lang="ru-RU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учитель начальных классов</a:t>
            </a:r>
            <a:endParaRPr lang="ru-RU" dirty="0">
              <a:solidFill>
                <a:srgbClr val="5723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14290"/>
            <a:ext cx="8643998" cy="42862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r>
              <a:rPr lang="ru-RU" sz="1800" cap="none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БЮДЖЕТНОЕ ОБЩЕОБРАЗОВАТЕЛЬНОЕ УЧРЕЖДЕНИЕ </a:t>
            </a:r>
            <a:r>
              <a:rPr lang="ru-RU" sz="18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«Средняя школа № 16 города Евпатории республики Крым»</a:t>
            </a:r>
            <a:r>
              <a:rPr lang="uk-UA" sz="18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18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0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40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</a:t>
            </a:r>
            <a:r>
              <a:rPr lang="ru-RU" sz="4000" dirty="0" err="1" smtClean="0">
                <a:solidFill>
                  <a:srgbClr val="57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Здоровьесберегающих</a:t>
            </a:r>
            <a:r>
              <a:rPr lang="ru-RU" sz="40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технологий на уроках в начальной школе.</a:t>
            </a:r>
            <a:endParaRPr lang="ru-RU" sz="4000" b="1" dirty="0">
              <a:solidFill>
                <a:srgbClr val="5723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9872" y="623731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Евпатория 2020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260648"/>
            <a:ext cx="5832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ГИМНАСТИКА ДЫХАТЕЛЬНАЯ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908720"/>
            <a:ext cx="828092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Упражнения:</a:t>
            </a:r>
            <a:endParaRPr lang="ru-RU" sz="3200" dirty="0">
              <a:solidFill>
                <a:srgbClr val="5723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>
                <a:solidFill>
                  <a:srgbClr val="572314"/>
                </a:solidFill>
              </a:rPr>
              <a:t> </a:t>
            </a:r>
          </a:p>
          <a:p>
            <a:r>
              <a:rPr lang="ru-RU" sz="2000" dirty="0">
                <a:solidFill>
                  <a:srgbClr val="572314"/>
                </a:solidFill>
              </a:rPr>
              <a:t>*Встать прямо, руки по швам, ноги на ширине плеч. Делать короткие, как укол, вдохи, громко шмыгая носом.</a:t>
            </a:r>
          </a:p>
          <a:p>
            <a:r>
              <a:rPr lang="ru-RU" sz="2000" dirty="0">
                <a:solidFill>
                  <a:srgbClr val="572314"/>
                </a:solidFill>
              </a:rPr>
              <a:t> </a:t>
            </a:r>
          </a:p>
          <a:p>
            <a:r>
              <a:rPr lang="ru-RU" sz="2000" dirty="0">
                <a:solidFill>
                  <a:srgbClr val="572314"/>
                </a:solidFill>
              </a:rPr>
              <a:t>* Повороты. Поворачивайте голову вправо- влево в темпе шагов.</a:t>
            </a:r>
          </a:p>
          <a:p>
            <a:r>
              <a:rPr lang="ru-RU" sz="2000" dirty="0">
                <a:solidFill>
                  <a:srgbClr val="572314"/>
                </a:solidFill>
              </a:rPr>
              <a:t>Одновременно с каждым поворотом - вдох носом. Короткий, шумный,</a:t>
            </a:r>
          </a:p>
          <a:p>
            <a:r>
              <a:rPr lang="ru-RU" sz="2000" dirty="0">
                <a:solidFill>
                  <a:srgbClr val="572314"/>
                </a:solidFill>
              </a:rPr>
              <a:t>По 8 вдохов подряд.</a:t>
            </a:r>
          </a:p>
          <a:p>
            <a:r>
              <a:rPr lang="ru-RU" sz="2000" dirty="0">
                <a:solidFill>
                  <a:srgbClr val="572314"/>
                </a:solidFill>
              </a:rPr>
              <a:t> </a:t>
            </a:r>
          </a:p>
          <a:p>
            <a:r>
              <a:rPr lang="ru-RU" sz="2000" dirty="0">
                <a:solidFill>
                  <a:srgbClr val="572314"/>
                </a:solidFill>
              </a:rPr>
              <a:t>* Ушки. Покачивать головой, следить, чтобы поворота не было.</a:t>
            </a:r>
          </a:p>
          <a:p>
            <a:r>
              <a:rPr lang="ru-RU" sz="2000" dirty="0">
                <a:solidFill>
                  <a:srgbClr val="572314"/>
                </a:solidFill>
              </a:rPr>
              <a:t>Работает другая группа мышц. Правое ухо идет к правому плечу, левое - к левому. Плечи неподвижны.</a:t>
            </a:r>
          </a:p>
          <a:p>
            <a:r>
              <a:rPr lang="ru-RU" sz="2000" dirty="0">
                <a:solidFill>
                  <a:srgbClr val="572314"/>
                </a:solidFill>
              </a:rPr>
              <a:t> </a:t>
            </a:r>
          </a:p>
          <a:p>
            <a:r>
              <a:rPr lang="ru-RU" sz="2000" dirty="0">
                <a:solidFill>
                  <a:srgbClr val="572314"/>
                </a:solidFill>
              </a:rPr>
              <a:t>*Малый маятник. Кивать головой вперед- назад, вдох- выдох.</a:t>
            </a:r>
          </a:p>
          <a:p>
            <a:r>
              <a:rPr lang="ru-RU" sz="2000" dirty="0">
                <a:solidFill>
                  <a:srgbClr val="572314"/>
                </a:solidFill>
              </a:rPr>
              <a:t>Делать по 8, 16 или 32 вдоха подряд, сколько получится легко.</a:t>
            </a:r>
          </a:p>
          <a:p>
            <a:r>
              <a:rPr lang="ru-RU" sz="2000" dirty="0">
                <a:solidFill>
                  <a:srgbClr val="572314"/>
                </a:solidFill>
              </a:rPr>
              <a:t> </a:t>
            </a:r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70815"/>
            <a:ext cx="8435280" cy="5760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rgbClr val="57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ОРГАНИЗАЦИЯ РАБОТЫ В РЕЖИМЕ СМЕНЫ ПОЗ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2736"/>
            <a:ext cx="3672408" cy="27543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68506"/>
            <a:ext cx="3057804" cy="40770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0" y="3933056"/>
            <a:ext cx="3707904" cy="27809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60032" y="1030165"/>
            <a:ext cx="381642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572314"/>
                </a:solidFill>
                <a:cs typeface="Arial" pitchFamily="34" charset="0"/>
              </a:rPr>
              <a:t>Инсценировка сказок</a:t>
            </a:r>
            <a:endParaRPr lang="ru-RU" sz="2800" dirty="0"/>
          </a:p>
          <a:p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969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572314"/>
                </a:solidFill>
                <a:cs typeface="Arial" pitchFamily="34" charset="0"/>
              </a:rPr>
              <a:t>Песочная анимация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28133"/>
            <a:ext cx="2736304" cy="36484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908720"/>
            <a:ext cx="2654026" cy="35387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407" y="2409220"/>
            <a:ext cx="3147814" cy="419708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969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572314"/>
                </a:solidFill>
                <a:cs typeface="Arial" pitchFamily="34" charset="0"/>
              </a:rPr>
              <a:t>Динамическая пауза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6" y="1052736"/>
            <a:ext cx="40392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052736"/>
            <a:ext cx="40392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05780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85728"/>
            <a:ext cx="8229600" cy="7000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r>
              <a:rPr lang="ru-RU" sz="3200" cap="none" dirty="0" smtClean="0">
                <a:solidFill>
                  <a:srgbClr val="572314"/>
                </a:solidFill>
                <a:latin typeface="Arial" pitchFamily="34" charset="0"/>
                <a:cs typeface="Arial" pitchFamily="34" charset="0"/>
              </a:rPr>
              <a:t>Релаксация</a:t>
            </a:r>
            <a:endParaRPr lang="ru-RU" sz="3200" cap="none" dirty="0">
              <a:solidFill>
                <a:srgbClr val="57231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071546"/>
            <a:ext cx="8572560" cy="5500726"/>
          </a:xfrm>
        </p:spPr>
        <p:txBody>
          <a:bodyPr>
            <a:noAutofit/>
          </a:bodyPr>
          <a:lstStyle/>
          <a:p>
            <a:pPr indent="457200" algn="just"/>
            <a:r>
              <a:rPr lang="ru-RU" sz="2400" b="1" dirty="0" smtClean="0">
                <a:solidFill>
                  <a:srgbClr val="572314"/>
                </a:solidFill>
                <a:latin typeface="+mj-lt"/>
                <a:cs typeface="Arial" pitchFamily="34" charset="0"/>
              </a:rPr>
              <a:t>Технология воздействия цветом – </a:t>
            </a:r>
            <a:r>
              <a:rPr lang="ru-RU" sz="2400" dirty="0" smtClean="0">
                <a:solidFill>
                  <a:srgbClr val="572314"/>
                </a:solidFill>
                <a:latin typeface="+mj-lt"/>
              </a:rPr>
              <a:t>цвет может изменить функции некоторых систем человеческого организма</a:t>
            </a:r>
          </a:p>
          <a:p>
            <a:pPr indent="457200" algn="just">
              <a:lnSpc>
                <a:spcPct val="120000"/>
              </a:lnSpc>
            </a:pPr>
            <a:endParaRPr lang="ru-RU" sz="2400" dirty="0" smtClean="0">
              <a:solidFill>
                <a:srgbClr val="572314"/>
              </a:solidFill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85728"/>
            <a:ext cx="8229600" cy="7000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r>
              <a:rPr lang="ru-RU" sz="3200" cap="none" dirty="0" smtClean="0">
                <a:solidFill>
                  <a:srgbClr val="572314"/>
                </a:solidFill>
                <a:latin typeface="Arial" pitchFamily="34" charset="0"/>
                <a:cs typeface="Arial" pitchFamily="34" charset="0"/>
              </a:rPr>
              <a:t>Технология воздействия цветом</a:t>
            </a:r>
            <a:endParaRPr lang="ru-RU" sz="3200" cap="none" dirty="0">
              <a:solidFill>
                <a:srgbClr val="57231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928670"/>
            <a:ext cx="8715436" cy="5929330"/>
          </a:xfrm>
          <a:noFill/>
          <a:ln>
            <a:noFill/>
          </a:ln>
        </p:spPr>
        <p:txBody>
          <a:bodyPr>
            <a:noAutofit/>
          </a:bodyPr>
          <a:lstStyle/>
          <a:p>
            <a:pPr indent="457200" algn="just">
              <a:lnSpc>
                <a:spcPct val="120000"/>
              </a:lnSpc>
            </a:pPr>
            <a:endParaRPr lang="ru-RU" sz="2400" dirty="0" smtClean="0">
              <a:solidFill>
                <a:srgbClr val="572314"/>
              </a:solidFill>
              <a:latin typeface="+mj-lt"/>
              <a:cs typeface="Arial" pitchFamily="34" charset="0"/>
            </a:endParaRPr>
          </a:p>
          <a:p>
            <a:pPr indent="457200" algn="just">
              <a:lnSpc>
                <a:spcPct val="120000"/>
              </a:lnSpc>
            </a:pPr>
            <a:endParaRPr lang="ru-RU" sz="2400" dirty="0" smtClean="0">
              <a:solidFill>
                <a:srgbClr val="572314"/>
              </a:solidFill>
              <a:latin typeface="+mj-lt"/>
              <a:cs typeface="Arial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555776" y="1412776"/>
            <a:ext cx="4032448" cy="453650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555776" y="1412776"/>
            <a:ext cx="4032448" cy="453650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555776" y="1412776"/>
            <a:ext cx="4032448" cy="453650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555776" y="1412776"/>
            <a:ext cx="4032448" cy="453650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555776" y="1412776"/>
            <a:ext cx="4032448" cy="453650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ll Users\Рабочий стол\Наташа\рисунки\терапия\красный\wkr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Weathertunes - Sunny Day (Lemongrass Lazy Afternoon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6416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All Users\Рабочий стол\Наташа\рисунки\терапия\красный\wkr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Documents and Settings\All Users\Рабочий стол\Наташа\рисунки\терапия\красный\wkr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Documents and Settings\All Users\Рабочий стол\Наташа\рисунки\терапия\красный\wkr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72600" cy="70866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All Users\Рабочий стол\Наташа\рисунки\терапия\желтый\w1p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928670"/>
            <a:ext cx="8643998" cy="4786346"/>
          </a:xfrm>
        </p:spPr>
        <p:txBody>
          <a:bodyPr>
            <a:normAutofit fontScale="92500"/>
          </a:bodyPr>
          <a:lstStyle/>
          <a:p>
            <a:pPr indent="457200" algn="just">
              <a:lnSpc>
                <a:spcPct val="150000"/>
              </a:lnSpc>
              <a:spcBef>
                <a:spcPct val="50000"/>
              </a:spcBef>
            </a:pPr>
            <a:r>
              <a:rPr lang="ru-RU" sz="3200" b="1" dirty="0" smtClean="0">
                <a:solidFill>
                  <a:srgbClr val="572314"/>
                </a:solidFill>
                <a:latin typeface="+mj-lt"/>
              </a:rPr>
              <a:t>«Забота о здоровье ребёнка -  это прежде всего забота о гармоничной полноте всех физических и духовных сил, и венцом этой гармонии является радость творчества».                              </a:t>
            </a:r>
          </a:p>
          <a:p>
            <a:pPr indent="457200">
              <a:lnSpc>
                <a:spcPct val="150000"/>
              </a:lnSpc>
              <a:spcBef>
                <a:spcPct val="50000"/>
              </a:spcBef>
            </a:pPr>
            <a:r>
              <a:rPr lang="ru-RU" sz="3200" b="1" dirty="0" smtClean="0">
                <a:solidFill>
                  <a:srgbClr val="572314"/>
                </a:solidFill>
                <a:latin typeface="+mj-lt"/>
              </a:rPr>
              <a:t>                     		</a:t>
            </a:r>
          </a:p>
          <a:p>
            <a:pPr indent="457200">
              <a:lnSpc>
                <a:spcPct val="150000"/>
              </a:lnSpc>
              <a:spcBef>
                <a:spcPct val="50000"/>
              </a:spcBef>
            </a:pPr>
            <a:r>
              <a:rPr lang="ru-RU" sz="3200" b="1" dirty="0" smtClean="0">
                <a:solidFill>
                  <a:srgbClr val="572314"/>
                </a:solidFill>
                <a:latin typeface="+mj-lt"/>
              </a:rPr>
              <a:t>				В.А. Сухомлинский</a:t>
            </a:r>
          </a:p>
          <a:p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0a2759c6bad6af3464e476f333c859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73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0a2759c6bad6af3464e476f333c859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73875"/>
          </a:xfrm>
          <a:prstGeom prst="rect">
            <a:avLst/>
          </a:prstGeom>
          <a:noFill/>
        </p:spPr>
      </p:pic>
      <p:pic>
        <p:nvPicPr>
          <p:cNvPr id="4" name="Picture 11" descr="Картинка 127 из 457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All Users\Рабочий стол\Наташа\рисунки\терапия\голубой\w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All Users\Рабочий стол\Наташа\рисунки\терапия\голубой\wg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All Users\Рабочий стол\Наташа\рисунки\терапия\голубой\w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ocuments and Settings\All Users\Рабочий стол\Наташа\рисунки\терапия\голубой\wg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0"/>
            <a:ext cx="94488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Documents and Settings\All Users\Рабочий стол\Наташа\рисунки\терапия\зеленый\wz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236439-Leyzif2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547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Documents and Settings\All Users\Рабочий стол\Наташа\рисунки\терапия\зеленый\wvo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Documents and Settings\All Users\Рабочий стол\Наташа\рисунки\терапия\зеленый\wvo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13" descr="Картинка 147 из 87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525"/>
            <a:ext cx="9144000" cy="68484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500042"/>
            <a:ext cx="8229600" cy="1143008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4400" cap="none" dirty="0" smtClean="0">
                <a:solidFill>
                  <a:srgbClr val="572314"/>
                </a:solidFill>
                <a:effectLst/>
              </a:rPr>
              <a:t>Здоровье</a:t>
            </a:r>
            <a:r>
              <a:rPr lang="ru-RU" sz="4400" cap="none" dirty="0" smtClean="0">
                <a:solidFill>
                  <a:srgbClr val="572314"/>
                </a:solidFill>
              </a:rPr>
              <a:t> </a:t>
            </a:r>
            <a:endParaRPr lang="ru-RU" sz="4400" cap="none" dirty="0">
              <a:solidFill>
                <a:srgbClr val="572314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988840"/>
            <a:ext cx="8215370" cy="3714776"/>
          </a:xfrm>
        </p:spPr>
        <p:txBody>
          <a:bodyPr>
            <a:normAutofit/>
          </a:bodyPr>
          <a:lstStyle/>
          <a:p>
            <a:pPr indent="457200" algn="just">
              <a:defRPr/>
            </a:pPr>
            <a:r>
              <a:rPr lang="ru-RU" sz="3200" b="1" i="1" dirty="0" smtClean="0">
                <a:solidFill>
                  <a:srgbClr val="572314"/>
                </a:solidFill>
                <a:latin typeface="+mj-lt"/>
              </a:rPr>
              <a:t>- это состояние полного физического, психического и социального благополучия, а не просто отсутствие болезней или  физических дефектов. </a:t>
            </a:r>
          </a:p>
          <a:p>
            <a:endParaRPr lang="ru-RU" dirty="0"/>
          </a:p>
        </p:txBody>
      </p:sp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C:\Documents and Settings\All Users\Рабочий стол\Наташа\рисунки\терапия\синий\w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:\Documents and Settings\All Users\Рабочий стол\Наташа\рисунки\терапия\синий\wf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Documents and Settings\All Users\Рабочий стол\Наташа\рисунки\терапия\синий\wf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C:\Documents and Settings\All Users\Рабочий стол\Наташа\рисунки\терапия\белый\w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857364"/>
            <a:ext cx="8572560" cy="4714908"/>
          </a:xfrm>
        </p:spPr>
        <p:txBody>
          <a:bodyPr anchor="t">
            <a:noAutofit/>
          </a:bodyPr>
          <a:lstStyle/>
          <a:p>
            <a:r>
              <a:rPr lang="ru-RU" sz="4400" b="1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Будьте здоровы!</a:t>
            </a:r>
          </a:p>
          <a:p>
            <a:endParaRPr lang="ru-RU" sz="4400" b="1" dirty="0" smtClean="0">
              <a:solidFill>
                <a:srgbClr val="5723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itchFamily="34" charset="0"/>
              <a:cs typeface="Times New Roman" pitchFamily="18" charset="0"/>
            </a:endParaRPr>
          </a:p>
          <a:p>
            <a:r>
              <a:rPr lang="ru-RU" sz="4400" b="1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Спасибо за внимание!</a:t>
            </a:r>
            <a:endParaRPr lang="ru-RU" sz="4400" b="1" dirty="0" smtClean="0">
              <a:solidFill>
                <a:srgbClr val="5723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ransition spd="med" advTm="5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501122" cy="17145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/>
          <a:p>
            <a:pPr algn="ctr"/>
            <a:r>
              <a:rPr lang="ru-RU" sz="3600" dirty="0" err="1" smtClean="0">
                <a:solidFill>
                  <a:srgbClr val="57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Здоровьесберегающие</a:t>
            </a:r>
            <a:r>
              <a:rPr lang="ru-RU" sz="3600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технологии</a:t>
            </a:r>
            <a:endParaRPr lang="ru-RU" sz="3600" dirty="0">
              <a:solidFill>
                <a:srgbClr val="5723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2071678"/>
            <a:ext cx="8115328" cy="3564420"/>
          </a:xfrm>
        </p:spPr>
        <p:txBody>
          <a:bodyPr>
            <a:normAutofit/>
          </a:bodyPr>
          <a:lstStyle/>
          <a:p>
            <a:pPr indent="457200" algn="just">
              <a:lnSpc>
                <a:spcPct val="110000"/>
              </a:lnSpc>
            </a:pPr>
            <a:r>
              <a:rPr lang="ru-RU" sz="3000" b="1" i="1" dirty="0" smtClean="0">
                <a:solidFill>
                  <a:srgbClr val="572314"/>
                </a:solidFill>
                <a:latin typeface="+mj-lt"/>
              </a:rPr>
              <a:t>- это система мер, включающая  взаимосвязь и взаимодействие всех факторов образовательной среды, направленных на сохранение здоровья ребенка на всех этапах его обучения и развития.</a:t>
            </a:r>
            <a:endParaRPr lang="ru-RU" sz="3000" b="1" i="1" dirty="0">
              <a:solidFill>
                <a:srgbClr val="572314"/>
              </a:solidFill>
              <a:latin typeface="+mj-lt"/>
            </a:endParaRPr>
          </a:p>
        </p:txBody>
      </p:sp>
    </p:spTree>
  </p:cSld>
  <p:clrMapOvr>
    <a:masterClrMapping/>
  </p:clrMapOvr>
  <p:transition spd="med" advTm="12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043890" cy="15716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/>
          <a:p>
            <a:pPr algn="ctr"/>
            <a:r>
              <a:rPr lang="ru-RU" sz="3600" dirty="0" smtClean="0">
                <a:solidFill>
                  <a:srgbClr val="572314"/>
                </a:solidFill>
              </a:rPr>
              <a:t>Задачи </a:t>
            </a:r>
            <a:r>
              <a:rPr lang="ru-RU" sz="3600" dirty="0" err="1" smtClean="0">
                <a:solidFill>
                  <a:srgbClr val="57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здоровьесбережения</a:t>
            </a:r>
            <a:r>
              <a:rPr lang="ru-RU" sz="3600" dirty="0" smtClean="0">
                <a:solidFill>
                  <a:srgbClr val="572314"/>
                </a:solidFill>
              </a:rPr>
              <a:t>: </a:t>
            </a:r>
            <a:endParaRPr lang="ru-RU" sz="3600" dirty="0">
              <a:solidFill>
                <a:srgbClr val="572314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1714488"/>
            <a:ext cx="8115328" cy="4572032"/>
          </a:xfrm>
        </p:spPr>
        <p:txBody>
          <a:bodyPr>
            <a:normAutofit fontScale="92500"/>
          </a:bodyPr>
          <a:lstStyle/>
          <a:p>
            <a:pPr indent="457200" algn="just">
              <a:buFont typeface="Wingdings" pitchFamily="2" charset="2"/>
              <a:buChar char="§"/>
              <a:defRPr/>
            </a:pPr>
            <a:r>
              <a:rPr lang="ru-RU" sz="3200" b="1" i="1" dirty="0" smtClean="0">
                <a:solidFill>
                  <a:srgbClr val="572314"/>
                </a:solidFill>
                <a:latin typeface="+mj-lt"/>
              </a:rPr>
              <a:t>создание адекватных условий для развития, обучения, оздоровления детей;</a:t>
            </a:r>
          </a:p>
          <a:p>
            <a:pPr indent="457200" algn="just">
              <a:buFont typeface="Wingdings" pitchFamily="2" charset="2"/>
              <a:buChar char="§"/>
              <a:defRPr/>
            </a:pPr>
            <a:r>
              <a:rPr lang="ru-RU" sz="3200" b="1" i="1" dirty="0" smtClean="0">
                <a:solidFill>
                  <a:srgbClr val="572314"/>
                </a:solidFill>
                <a:latin typeface="+mj-lt"/>
              </a:rPr>
              <a:t>сохранение здоровья детей и повышение двигательной активности и умственной работоспособности; </a:t>
            </a:r>
          </a:p>
          <a:p>
            <a:pPr indent="457200" algn="just">
              <a:buFont typeface="Wingdings" pitchFamily="2" charset="2"/>
              <a:buChar char="§"/>
              <a:defRPr/>
            </a:pPr>
            <a:r>
              <a:rPr lang="ru-RU" sz="3200" b="1" i="1" dirty="0" smtClean="0">
                <a:solidFill>
                  <a:srgbClr val="572314"/>
                </a:solidFill>
                <a:latin typeface="+mj-lt"/>
              </a:rPr>
              <a:t>создание положительного </a:t>
            </a:r>
            <a:r>
              <a:rPr lang="ru-RU" sz="3200" b="1" i="1" dirty="0" err="1" smtClean="0">
                <a:solidFill>
                  <a:srgbClr val="572314"/>
                </a:solidFill>
                <a:latin typeface="+mj-lt"/>
              </a:rPr>
              <a:t>эмоцио-нального</a:t>
            </a:r>
            <a:r>
              <a:rPr lang="ru-RU" sz="3200" b="1" i="1" dirty="0" smtClean="0">
                <a:solidFill>
                  <a:srgbClr val="572314"/>
                </a:solidFill>
                <a:latin typeface="+mj-lt"/>
              </a:rPr>
              <a:t> настроя и снятие </a:t>
            </a:r>
            <a:r>
              <a:rPr lang="ru-RU" sz="3200" b="1" i="1" dirty="0" err="1" smtClean="0">
                <a:solidFill>
                  <a:srgbClr val="572314"/>
                </a:solidFill>
                <a:latin typeface="+mj-lt"/>
              </a:rPr>
              <a:t>психо-эмоционального</a:t>
            </a:r>
            <a:r>
              <a:rPr lang="ru-RU" sz="3200" b="1" i="1" dirty="0" smtClean="0">
                <a:solidFill>
                  <a:srgbClr val="572314"/>
                </a:solidFill>
                <a:latin typeface="+mj-lt"/>
              </a:rPr>
              <a:t> напряжения.</a:t>
            </a:r>
          </a:p>
          <a:p>
            <a:endParaRPr lang="ru-RU" dirty="0"/>
          </a:p>
        </p:txBody>
      </p:sp>
    </p:spTree>
  </p:cSld>
  <p:clrMapOvr>
    <a:masterClrMapping/>
  </p:clrMapOvr>
  <p:transition spd="med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0"/>
            <a:ext cx="8229600" cy="13573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r>
              <a:rPr lang="ru-RU" sz="3200" cap="none" dirty="0" smtClean="0">
                <a:solidFill>
                  <a:srgbClr val="572314"/>
                </a:solidFill>
              </a:rPr>
              <a:t>Виды </a:t>
            </a:r>
            <a:r>
              <a:rPr lang="ru-RU" sz="3200" cap="none" dirty="0" err="1" smtClean="0">
                <a:solidFill>
                  <a:srgbClr val="572314"/>
                </a:solidFill>
              </a:rPr>
              <a:t>здоровьесберегающих</a:t>
            </a:r>
            <a:r>
              <a:rPr lang="ru-RU" sz="3200" cap="none" dirty="0" smtClean="0">
                <a:solidFill>
                  <a:srgbClr val="572314"/>
                </a:solidFill>
              </a:rPr>
              <a:t> педагогических технологий:</a:t>
            </a:r>
            <a:endParaRPr lang="ru-RU" sz="3200" cap="none" dirty="0">
              <a:solidFill>
                <a:srgbClr val="572314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2000240"/>
            <a:ext cx="8286808" cy="4429156"/>
          </a:xfrm>
        </p:spPr>
        <p:txBody>
          <a:bodyPr/>
          <a:lstStyle/>
          <a:p>
            <a:pPr lvl="0" indent="457200" algn="just">
              <a:buFont typeface="Wingdings" pitchFamily="2" charset="2"/>
              <a:buChar char="§"/>
            </a:pPr>
            <a:r>
              <a:rPr lang="ru-RU" b="1" i="1" dirty="0" smtClean="0">
                <a:solidFill>
                  <a:srgbClr val="572314"/>
                </a:solidFill>
                <a:latin typeface="+mj-lt"/>
              </a:rPr>
              <a:t>технологии сохранения и стимулирования здоровья;</a:t>
            </a:r>
          </a:p>
          <a:p>
            <a:pPr lvl="0" indent="457200" algn="just"/>
            <a:endParaRPr lang="ru-RU" i="1" dirty="0" smtClean="0">
              <a:solidFill>
                <a:srgbClr val="572314"/>
              </a:solidFill>
              <a:latin typeface="+mj-lt"/>
            </a:endParaRPr>
          </a:p>
          <a:p>
            <a:pPr lvl="0" indent="457200" algn="just">
              <a:buFont typeface="Wingdings" pitchFamily="2" charset="2"/>
              <a:buChar char="§"/>
            </a:pPr>
            <a:r>
              <a:rPr lang="ru-RU" b="1" i="1" dirty="0" smtClean="0">
                <a:solidFill>
                  <a:srgbClr val="572314"/>
                </a:solidFill>
                <a:latin typeface="+mj-lt"/>
              </a:rPr>
              <a:t>технологии обучения здоровому образу жизни;</a:t>
            </a:r>
          </a:p>
          <a:p>
            <a:pPr lvl="0" indent="457200" algn="just"/>
            <a:endParaRPr lang="ru-RU" i="1" dirty="0" smtClean="0">
              <a:solidFill>
                <a:srgbClr val="572314"/>
              </a:solidFill>
              <a:latin typeface="+mj-lt"/>
            </a:endParaRPr>
          </a:p>
          <a:p>
            <a:pPr lvl="0" indent="457200" algn="just">
              <a:buFont typeface="Wingdings" pitchFamily="2" charset="2"/>
              <a:buChar char="§"/>
            </a:pPr>
            <a:r>
              <a:rPr lang="ru-RU" b="1" i="1" dirty="0" smtClean="0">
                <a:solidFill>
                  <a:srgbClr val="572314"/>
                </a:solidFill>
                <a:latin typeface="+mj-lt"/>
              </a:rPr>
              <a:t>коррекционные технологии.</a:t>
            </a:r>
            <a:endParaRPr lang="ru-RU" i="1" dirty="0" smtClean="0">
              <a:solidFill>
                <a:srgbClr val="572314"/>
              </a:solidFill>
              <a:latin typeface="+mj-lt"/>
            </a:endParaRPr>
          </a:p>
          <a:p>
            <a:endParaRPr lang="ru-RU" dirty="0"/>
          </a:p>
        </p:txBody>
      </p:sp>
    </p:spTree>
  </p:cSld>
  <p:clrMapOvr>
    <a:masterClrMapping/>
  </p:clrMapOvr>
  <p:transition spd="med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14290"/>
            <a:ext cx="7086600" cy="11430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ru-RU" sz="3200" dirty="0" smtClean="0">
                <a:solidFill>
                  <a:srgbClr val="572314"/>
                </a:solidFill>
                <a:cs typeface="Arial" pitchFamily="34" charset="0"/>
              </a:rPr>
              <a:t>Технологии сохранения и стимулирования здоровья :</a:t>
            </a:r>
            <a:endParaRPr lang="ru-RU" sz="3200" dirty="0">
              <a:solidFill>
                <a:srgbClr val="572314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772816"/>
            <a:ext cx="8001056" cy="4929222"/>
          </a:xfrm>
        </p:spPr>
        <p:txBody>
          <a:bodyPr>
            <a:normAutofit/>
          </a:bodyPr>
          <a:lstStyle/>
          <a:p>
            <a:pPr marL="0" indent="457200">
              <a:buFont typeface="Wingdings" pitchFamily="2" charset="2"/>
              <a:buChar char="§"/>
            </a:pPr>
            <a:r>
              <a:rPr lang="ru-RU" sz="2800" dirty="0" smtClean="0">
                <a:solidFill>
                  <a:srgbClr val="572314"/>
                </a:solidFill>
                <a:latin typeface="+mj-lt"/>
              </a:rPr>
              <a:t>Гимнастика пальчиковая</a:t>
            </a:r>
          </a:p>
          <a:p>
            <a:pPr marL="0" indent="457200">
              <a:buFont typeface="Wingdings" pitchFamily="2" charset="2"/>
              <a:buChar char="§"/>
            </a:pPr>
            <a:r>
              <a:rPr lang="ru-RU" sz="2800" dirty="0" smtClean="0">
                <a:solidFill>
                  <a:srgbClr val="572314"/>
                </a:solidFill>
                <a:latin typeface="+mj-lt"/>
              </a:rPr>
              <a:t>Гимнастика для глаз</a:t>
            </a:r>
          </a:p>
          <a:p>
            <a:pPr marL="0" indent="457200">
              <a:buFont typeface="Wingdings" pitchFamily="2" charset="2"/>
              <a:buChar char="§"/>
            </a:pPr>
            <a:r>
              <a:rPr lang="ru-RU" sz="2800" dirty="0" smtClean="0">
                <a:solidFill>
                  <a:srgbClr val="572314"/>
                </a:solidFill>
                <a:latin typeface="+mj-lt"/>
              </a:rPr>
              <a:t>Гимнастика дыхательная</a:t>
            </a:r>
          </a:p>
          <a:p>
            <a:pPr marL="0" indent="457200">
              <a:buFont typeface="Wingdings" pitchFamily="2" charset="2"/>
              <a:buChar char="§"/>
            </a:pPr>
            <a:r>
              <a:rPr lang="ru-RU" sz="2800" dirty="0" smtClean="0">
                <a:solidFill>
                  <a:srgbClr val="572314"/>
                </a:solidFill>
                <a:latin typeface="+mj-lt"/>
              </a:rPr>
              <a:t>Организация работы в режиме смены поз</a:t>
            </a:r>
          </a:p>
          <a:p>
            <a:pPr marL="0" indent="457200">
              <a:buFont typeface="Wingdings" pitchFamily="2" charset="2"/>
              <a:buChar char="§"/>
            </a:pPr>
            <a:r>
              <a:rPr lang="ru-RU" sz="2800" dirty="0" smtClean="0">
                <a:solidFill>
                  <a:srgbClr val="572314"/>
                </a:solidFill>
                <a:latin typeface="+mj-lt"/>
              </a:rPr>
              <a:t>Динамические паузы</a:t>
            </a:r>
          </a:p>
          <a:p>
            <a:pPr marL="0" indent="457200">
              <a:buFont typeface="Wingdings" pitchFamily="2" charset="2"/>
              <a:buChar char="§"/>
            </a:pPr>
            <a:r>
              <a:rPr lang="ru-RU" sz="2800" dirty="0" smtClean="0">
                <a:solidFill>
                  <a:srgbClr val="572314"/>
                </a:solidFill>
                <a:latin typeface="+mj-lt"/>
              </a:rPr>
              <a:t>Подвижные и спортивные игры</a:t>
            </a:r>
          </a:p>
          <a:p>
            <a:pPr marL="0" indent="457200">
              <a:buFont typeface="Wingdings" pitchFamily="2" charset="2"/>
              <a:buChar char="§"/>
            </a:pPr>
            <a:r>
              <a:rPr lang="ru-RU" sz="2800" dirty="0" smtClean="0">
                <a:solidFill>
                  <a:srgbClr val="572314"/>
                </a:solidFill>
                <a:latin typeface="+mj-lt"/>
              </a:rPr>
              <a:t>Релаксация</a:t>
            </a:r>
          </a:p>
          <a:p>
            <a:pPr>
              <a:buFont typeface="Wingdings" pitchFamily="2" charset="2"/>
              <a:buChar char="§"/>
            </a:pPr>
            <a:endParaRPr lang="ru-RU" sz="2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352425" algn="just"/>
            <a:endParaRPr lang="ru-RU" sz="2800" i="1" dirty="0" smtClean="0">
              <a:solidFill>
                <a:srgbClr val="572314"/>
              </a:solidFill>
              <a:latin typeface="+mj-lt"/>
            </a:endParaRPr>
          </a:p>
        </p:txBody>
      </p:sp>
    </p:spTree>
  </p:cSld>
  <p:clrMapOvr>
    <a:masterClrMapping/>
  </p:clrMapOvr>
  <p:transition spd="med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14290"/>
            <a:ext cx="7086600" cy="11430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ru-RU" sz="3200" dirty="0" smtClean="0">
                <a:solidFill>
                  <a:srgbClr val="572314"/>
                </a:solidFill>
                <a:cs typeface="Arial" pitchFamily="34" charset="0"/>
              </a:rPr>
              <a:t>Технологии сохранения и стимулирования здоровья :</a:t>
            </a:r>
            <a:endParaRPr lang="ru-RU" sz="3200" dirty="0">
              <a:solidFill>
                <a:srgbClr val="572314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772816"/>
            <a:ext cx="8001056" cy="4929222"/>
          </a:xfrm>
        </p:spPr>
        <p:txBody>
          <a:bodyPr>
            <a:normAutofit/>
          </a:bodyPr>
          <a:lstStyle/>
          <a:p>
            <a:pPr marL="0" indent="457200">
              <a:buFont typeface="Wingdings" pitchFamily="2" charset="2"/>
              <a:buChar char="§"/>
            </a:pPr>
            <a:r>
              <a:rPr lang="ru-RU" sz="2800" dirty="0" smtClean="0">
                <a:solidFill>
                  <a:srgbClr val="572314"/>
                </a:solidFill>
                <a:latin typeface="+mj-lt"/>
              </a:rPr>
              <a:t>Гимнастика пальчиковая</a:t>
            </a:r>
          </a:p>
          <a:p>
            <a:pPr marL="0" indent="457200">
              <a:buFont typeface="Wingdings" pitchFamily="2" charset="2"/>
              <a:buChar char="§"/>
            </a:pPr>
            <a:r>
              <a:rPr lang="ru-RU" sz="2800" b="1" u="sng" dirty="0" smtClean="0">
                <a:solidFill>
                  <a:srgbClr val="572314"/>
                </a:solidFill>
                <a:latin typeface="+mj-lt"/>
              </a:rPr>
              <a:t>Гимнастика для глаз</a:t>
            </a:r>
          </a:p>
          <a:p>
            <a:pPr marL="0" indent="457200">
              <a:buFont typeface="Wingdings" pitchFamily="2" charset="2"/>
              <a:buChar char="§"/>
            </a:pPr>
            <a:r>
              <a:rPr lang="ru-RU" sz="2800" b="1" u="sng" dirty="0" smtClean="0">
                <a:solidFill>
                  <a:srgbClr val="572314"/>
                </a:solidFill>
                <a:latin typeface="+mj-lt"/>
              </a:rPr>
              <a:t>Гимнастика дыхательная</a:t>
            </a:r>
          </a:p>
          <a:p>
            <a:pPr marL="0" indent="457200">
              <a:buFont typeface="Wingdings" pitchFamily="2" charset="2"/>
              <a:buChar char="§"/>
            </a:pPr>
            <a:r>
              <a:rPr lang="ru-RU" sz="2700" b="1" u="sng" dirty="0" smtClean="0">
                <a:solidFill>
                  <a:srgbClr val="572314"/>
                </a:solidFill>
                <a:latin typeface="+mj-lt"/>
              </a:rPr>
              <a:t>Организация работы в режиме смены поз</a:t>
            </a:r>
            <a:endParaRPr lang="ru-RU" sz="2800" dirty="0" smtClean="0">
              <a:solidFill>
                <a:srgbClr val="572314"/>
              </a:solidFill>
              <a:latin typeface="+mj-lt"/>
            </a:endParaRPr>
          </a:p>
          <a:p>
            <a:pPr marL="0" indent="457200">
              <a:buFont typeface="Wingdings" pitchFamily="2" charset="2"/>
              <a:buChar char="§"/>
            </a:pPr>
            <a:r>
              <a:rPr lang="ru-RU" sz="2800" b="1" u="sng" dirty="0" smtClean="0">
                <a:solidFill>
                  <a:srgbClr val="572314"/>
                </a:solidFill>
                <a:latin typeface="+mj-lt"/>
              </a:rPr>
              <a:t>Динамические паузы</a:t>
            </a:r>
          </a:p>
          <a:p>
            <a:pPr marL="0" indent="457200">
              <a:buFont typeface="Wingdings" pitchFamily="2" charset="2"/>
              <a:buChar char="§"/>
            </a:pPr>
            <a:r>
              <a:rPr lang="ru-RU" sz="2800" dirty="0" smtClean="0">
                <a:solidFill>
                  <a:srgbClr val="572314"/>
                </a:solidFill>
                <a:latin typeface="+mj-lt"/>
              </a:rPr>
              <a:t>Подвижные и спортивные игры</a:t>
            </a:r>
          </a:p>
          <a:p>
            <a:pPr marL="0" indent="457200">
              <a:buFont typeface="Wingdings" pitchFamily="2" charset="2"/>
              <a:buChar char="§"/>
            </a:pPr>
            <a:r>
              <a:rPr lang="ru-RU" sz="2800" b="1" u="sng" dirty="0" smtClean="0">
                <a:solidFill>
                  <a:srgbClr val="572314"/>
                </a:solidFill>
                <a:latin typeface="+mj-lt"/>
              </a:rPr>
              <a:t>Релаксация</a:t>
            </a:r>
          </a:p>
          <a:p>
            <a:pPr>
              <a:buFont typeface="Wingdings" pitchFamily="2" charset="2"/>
              <a:buChar char="§"/>
            </a:pPr>
            <a:endParaRPr lang="ru-RU" sz="2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352425" algn="just"/>
            <a:endParaRPr lang="ru-RU" sz="2800" i="1" dirty="0" smtClean="0">
              <a:solidFill>
                <a:srgbClr val="572314"/>
              </a:solidFill>
              <a:latin typeface="+mj-lt"/>
            </a:endParaRPr>
          </a:p>
        </p:txBody>
      </p:sp>
    </p:spTree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Oval 11"/>
          <p:cNvSpPr>
            <a:spLocks noChangeArrowheads="1"/>
          </p:cNvSpPr>
          <p:nvPr/>
        </p:nvSpPr>
        <p:spPr bwMode="auto">
          <a:xfrm>
            <a:off x="6732588" y="549275"/>
            <a:ext cx="1584325" cy="1584325"/>
          </a:xfrm>
          <a:prstGeom prst="ellipse">
            <a:avLst/>
          </a:prstGeom>
          <a:gradFill rotWithShape="1">
            <a:gsLst>
              <a:gs pos="0">
                <a:srgbClr val="FFFF66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7183" name="AutoShape 15"/>
          <p:cNvSpPr>
            <a:spLocks noChangeArrowheads="1"/>
          </p:cNvSpPr>
          <p:nvPr/>
        </p:nvSpPr>
        <p:spPr bwMode="auto">
          <a:xfrm rot="669196">
            <a:off x="395288" y="476250"/>
            <a:ext cx="2159000" cy="1295400"/>
          </a:xfrm>
          <a:prstGeom prst="cloudCallout">
            <a:avLst>
              <a:gd name="adj1" fmla="val -56616"/>
              <a:gd name="adj2" fmla="val -12259"/>
            </a:avLst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/>
          </a:p>
        </p:txBody>
      </p:sp>
      <p:pic>
        <p:nvPicPr>
          <p:cNvPr id="7190" name="Picture 22" descr="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36842">
            <a:off x="-1804988" y="12700"/>
            <a:ext cx="1584326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Freeform 26" descr="Штриховой вертикальный"/>
          <p:cNvSpPr>
            <a:spLocks/>
          </p:cNvSpPr>
          <p:nvPr/>
        </p:nvSpPr>
        <p:spPr bwMode="auto">
          <a:xfrm rot="-178922">
            <a:off x="-180975" y="4332288"/>
            <a:ext cx="7489825" cy="2978150"/>
          </a:xfrm>
          <a:custGeom>
            <a:avLst/>
            <a:gdLst>
              <a:gd name="T0" fmla="*/ 423687694 w 3295"/>
              <a:gd name="T1" fmla="*/ 0 h 1767"/>
              <a:gd name="T2" fmla="*/ 1043720184 w 3295"/>
              <a:gd name="T3" fmla="*/ 68175533 h 1767"/>
              <a:gd name="T4" fmla="*/ 2147483647 w 3295"/>
              <a:gd name="T5" fmla="*/ 68175533 h 1767"/>
              <a:gd name="T6" fmla="*/ 2147483647 w 3295"/>
              <a:gd name="T7" fmla="*/ 204528286 h 1767"/>
              <a:gd name="T8" fmla="*/ 2147483647 w 3295"/>
              <a:gd name="T9" fmla="*/ 272703819 h 1767"/>
              <a:gd name="T10" fmla="*/ 2147483647 w 3295"/>
              <a:gd name="T11" fmla="*/ 340879352 h 1767"/>
              <a:gd name="T12" fmla="*/ 2147483647 w 3295"/>
              <a:gd name="T13" fmla="*/ 477232105 h 1767"/>
              <a:gd name="T14" fmla="*/ 2147483647 w 3295"/>
              <a:gd name="T15" fmla="*/ 659034089 h 1767"/>
              <a:gd name="T16" fmla="*/ 2147483647 w 3295"/>
              <a:gd name="T17" fmla="*/ 727209622 h 1767"/>
              <a:gd name="T18" fmla="*/ 2147483647 w 3295"/>
              <a:gd name="T19" fmla="*/ 749935924 h 1767"/>
              <a:gd name="T20" fmla="*/ 2147483647 w 3295"/>
              <a:gd name="T21" fmla="*/ 863562374 h 1767"/>
              <a:gd name="T22" fmla="*/ 2147483647 w 3295"/>
              <a:gd name="T23" fmla="*/ 1204441727 h 1767"/>
              <a:gd name="T24" fmla="*/ 2147483647 w 3295"/>
              <a:gd name="T25" fmla="*/ 1272617260 h 1767"/>
              <a:gd name="T26" fmla="*/ 2147483647 w 3295"/>
              <a:gd name="T27" fmla="*/ 1363519095 h 1767"/>
              <a:gd name="T28" fmla="*/ 2147483647 w 3295"/>
              <a:gd name="T29" fmla="*/ 1727124749 h 1767"/>
              <a:gd name="T30" fmla="*/ 2147483647 w 3295"/>
              <a:gd name="T31" fmla="*/ 1749849365 h 1767"/>
              <a:gd name="T32" fmla="*/ 2147483647 w 3295"/>
              <a:gd name="T33" fmla="*/ 1908926733 h 1767"/>
              <a:gd name="T34" fmla="*/ 2147483647 w 3295"/>
              <a:gd name="T35" fmla="*/ 2090728717 h 1767"/>
              <a:gd name="T36" fmla="*/ 2147483647 w 3295"/>
              <a:gd name="T37" fmla="*/ 2113455019 h 1767"/>
              <a:gd name="T38" fmla="*/ 2147483647 w 3295"/>
              <a:gd name="T39" fmla="*/ 2147483647 h 1767"/>
              <a:gd name="T40" fmla="*/ 2147483647 w 3295"/>
              <a:gd name="T41" fmla="*/ 2147483647 h 1767"/>
              <a:gd name="T42" fmla="*/ 2147483647 w 3295"/>
              <a:gd name="T43" fmla="*/ 2147483647 h 1767"/>
              <a:gd name="T44" fmla="*/ 2147483647 w 3295"/>
              <a:gd name="T45" fmla="*/ 2147483647 h 1767"/>
              <a:gd name="T46" fmla="*/ 2147483647 w 3295"/>
              <a:gd name="T47" fmla="*/ 2147483647 h 1767"/>
              <a:gd name="T48" fmla="*/ 2147483647 w 3295"/>
              <a:gd name="T49" fmla="*/ 2147483647 h 1767"/>
              <a:gd name="T50" fmla="*/ 2147483647 w 3295"/>
              <a:gd name="T51" fmla="*/ 2147483647 h 1767"/>
              <a:gd name="T52" fmla="*/ 2147483647 w 3295"/>
              <a:gd name="T53" fmla="*/ 2147483647 h 1767"/>
              <a:gd name="T54" fmla="*/ 2147483647 w 3295"/>
              <a:gd name="T55" fmla="*/ 2147483647 h 1767"/>
              <a:gd name="T56" fmla="*/ 2147483647 w 3295"/>
              <a:gd name="T57" fmla="*/ 2147483647 h 1767"/>
              <a:gd name="T58" fmla="*/ 2147483647 w 3295"/>
              <a:gd name="T59" fmla="*/ 2147483647 h 1767"/>
              <a:gd name="T60" fmla="*/ 2147483647 w 3295"/>
              <a:gd name="T61" fmla="*/ 2147483647 h 1767"/>
              <a:gd name="T62" fmla="*/ 2147483647 w 3295"/>
              <a:gd name="T63" fmla="*/ 2147483647 h 1767"/>
              <a:gd name="T64" fmla="*/ 2147483647 w 3295"/>
              <a:gd name="T65" fmla="*/ 2147483647 h 1767"/>
              <a:gd name="T66" fmla="*/ 2147483647 w 3295"/>
              <a:gd name="T67" fmla="*/ 2147483647 h 1767"/>
              <a:gd name="T68" fmla="*/ 2147483647 w 3295"/>
              <a:gd name="T69" fmla="*/ 2147483647 h 1767"/>
              <a:gd name="T70" fmla="*/ 2147483647 w 3295"/>
              <a:gd name="T71" fmla="*/ 2147483647 h 1767"/>
              <a:gd name="T72" fmla="*/ 547693737 w 3295"/>
              <a:gd name="T73" fmla="*/ 2147483647 h 1767"/>
              <a:gd name="T74" fmla="*/ 382353861 w 3295"/>
              <a:gd name="T75" fmla="*/ 2147483647 h 1767"/>
              <a:gd name="T76" fmla="*/ 341017756 w 3295"/>
              <a:gd name="T77" fmla="*/ 1977102266 h 1767"/>
              <a:gd name="T78" fmla="*/ 465023799 w 3295"/>
              <a:gd name="T79" fmla="*/ 772660540 h 1767"/>
              <a:gd name="T80" fmla="*/ 506359905 w 3295"/>
              <a:gd name="T81" fmla="*/ 113626451 h 1767"/>
              <a:gd name="T82" fmla="*/ 382353861 w 3295"/>
              <a:gd name="T83" fmla="*/ 68175533 h 1767"/>
              <a:gd name="T84" fmla="*/ 423687694 w 3295"/>
              <a:gd name="T85" fmla="*/ 0 h 17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295" h="1767">
                <a:moveTo>
                  <a:pt x="82" y="0"/>
                </a:moveTo>
                <a:cubicBezTo>
                  <a:pt x="121" y="13"/>
                  <a:pt x="163" y="11"/>
                  <a:pt x="202" y="24"/>
                </a:cubicBezTo>
                <a:cubicBezTo>
                  <a:pt x="377" y="18"/>
                  <a:pt x="438" y="9"/>
                  <a:pt x="594" y="24"/>
                </a:cubicBezTo>
                <a:cubicBezTo>
                  <a:pt x="634" y="28"/>
                  <a:pt x="667" y="62"/>
                  <a:pt x="706" y="72"/>
                </a:cubicBezTo>
                <a:cubicBezTo>
                  <a:pt x="721" y="82"/>
                  <a:pt x="741" y="83"/>
                  <a:pt x="754" y="96"/>
                </a:cubicBezTo>
                <a:cubicBezTo>
                  <a:pt x="760" y="102"/>
                  <a:pt x="756" y="114"/>
                  <a:pt x="762" y="120"/>
                </a:cubicBezTo>
                <a:cubicBezTo>
                  <a:pt x="772" y="130"/>
                  <a:pt x="840" y="155"/>
                  <a:pt x="858" y="168"/>
                </a:cubicBezTo>
                <a:cubicBezTo>
                  <a:pt x="887" y="189"/>
                  <a:pt x="915" y="212"/>
                  <a:pt x="946" y="232"/>
                </a:cubicBezTo>
                <a:cubicBezTo>
                  <a:pt x="949" y="240"/>
                  <a:pt x="948" y="250"/>
                  <a:pt x="954" y="256"/>
                </a:cubicBezTo>
                <a:cubicBezTo>
                  <a:pt x="960" y="262"/>
                  <a:pt x="970" y="260"/>
                  <a:pt x="978" y="264"/>
                </a:cubicBezTo>
                <a:cubicBezTo>
                  <a:pt x="1003" y="276"/>
                  <a:pt x="1026" y="291"/>
                  <a:pt x="1050" y="304"/>
                </a:cubicBezTo>
                <a:cubicBezTo>
                  <a:pt x="1101" y="332"/>
                  <a:pt x="1129" y="380"/>
                  <a:pt x="1162" y="424"/>
                </a:cubicBezTo>
                <a:cubicBezTo>
                  <a:pt x="1165" y="432"/>
                  <a:pt x="1166" y="441"/>
                  <a:pt x="1170" y="448"/>
                </a:cubicBezTo>
                <a:cubicBezTo>
                  <a:pt x="1177" y="460"/>
                  <a:pt x="1189" y="468"/>
                  <a:pt x="1194" y="480"/>
                </a:cubicBezTo>
                <a:cubicBezTo>
                  <a:pt x="1203" y="504"/>
                  <a:pt x="1202" y="602"/>
                  <a:pt x="1242" y="608"/>
                </a:cubicBezTo>
                <a:cubicBezTo>
                  <a:pt x="1311" y="617"/>
                  <a:pt x="1381" y="613"/>
                  <a:pt x="1450" y="616"/>
                </a:cubicBezTo>
                <a:cubicBezTo>
                  <a:pt x="1481" y="631"/>
                  <a:pt x="1507" y="645"/>
                  <a:pt x="1530" y="672"/>
                </a:cubicBezTo>
                <a:cubicBezTo>
                  <a:pt x="1549" y="695"/>
                  <a:pt x="1571" y="727"/>
                  <a:pt x="1602" y="736"/>
                </a:cubicBezTo>
                <a:cubicBezTo>
                  <a:pt x="1620" y="741"/>
                  <a:pt x="1639" y="741"/>
                  <a:pt x="1658" y="744"/>
                </a:cubicBezTo>
                <a:cubicBezTo>
                  <a:pt x="1692" y="766"/>
                  <a:pt x="1713" y="769"/>
                  <a:pt x="1754" y="776"/>
                </a:cubicBezTo>
                <a:cubicBezTo>
                  <a:pt x="1781" y="787"/>
                  <a:pt x="1807" y="797"/>
                  <a:pt x="1834" y="808"/>
                </a:cubicBezTo>
                <a:cubicBezTo>
                  <a:pt x="1888" y="829"/>
                  <a:pt x="1924" y="882"/>
                  <a:pt x="1978" y="904"/>
                </a:cubicBezTo>
                <a:cubicBezTo>
                  <a:pt x="2046" y="931"/>
                  <a:pt x="2134" y="951"/>
                  <a:pt x="2186" y="1008"/>
                </a:cubicBezTo>
                <a:cubicBezTo>
                  <a:pt x="2186" y="1008"/>
                  <a:pt x="2268" y="1110"/>
                  <a:pt x="2274" y="1128"/>
                </a:cubicBezTo>
                <a:cubicBezTo>
                  <a:pt x="2277" y="1136"/>
                  <a:pt x="2277" y="1145"/>
                  <a:pt x="2282" y="1152"/>
                </a:cubicBezTo>
                <a:cubicBezTo>
                  <a:pt x="2322" y="1201"/>
                  <a:pt x="2363" y="1225"/>
                  <a:pt x="2410" y="1264"/>
                </a:cubicBezTo>
                <a:cubicBezTo>
                  <a:pt x="2438" y="1287"/>
                  <a:pt x="2452" y="1323"/>
                  <a:pt x="2482" y="1344"/>
                </a:cubicBezTo>
                <a:cubicBezTo>
                  <a:pt x="2525" y="1375"/>
                  <a:pt x="2586" y="1384"/>
                  <a:pt x="2634" y="1408"/>
                </a:cubicBezTo>
                <a:cubicBezTo>
                  <a:pt x="2759" y="1398"/>
                  <a:pt x="2777" y="1392"/>
                  <a:pt x="2930" y="1408"/>
                </a:cubicBezTo>
                <a:cubicBezTo>
                  <a:pt x="2960" y="1411"/>
                  <a:pt x="2994" y="1442"/>
                  <a:pt x="3026" y="1448"/>
                </a:cubicBezTo>
                <a:cubicBezTo>
                  <a:pt x="3103" y="1487"/>
                  <a:pt x="3081" y="1480"/>
                  <a:pt x="3202" y="1488"/>
                </a:cubicBezTo>
                <a:cubicBezTo>
                  <a:pt x="3295" y="1767"/>
                  <a:pt x="2444" y="1553"/>
                  <a:pt x="2330" y="1552"/>
                </a:cubicBezTo>
                <a:cubicBezTo>
                  <a:pt x="2266" y="1541"/>
                  <a:pt x="2210" y="1535"/>
                  <a:pt x="2146" y="1544"/>
                </a:cubicBezTo>
                <a:cubicBezTo>
                  <a:pt x="1834" y="1534"/>
                  <a:pt x="1755" y="1530"/>
                  <a:pt x="1386" y="1536"/>
                </a:cubicBezTo>
                <a:cubicBezTo>
                  <a:pt x="1323" y="1578"/>
                  <a:pt x="1232" y="1522"/>
                  <a:pt x="1162" y="1520"/>
                </a:cubicBezTo>
                <a:cubicBezTo>
                  <a:pt x="914" y="1512"/>
                  <a:pt x="666" y="1509"/>
                  <a:pt x="418" y="1504"/>
                </a:cubicBezTo>
                <a:cubicBezTo>
                  <a:pt x="329" y="1445"/>
                  <a:pt x="193" y="1462"/>
                  <a:pt x="106" y="1520"/>
                </a:cubicBezTo>
                <a:cubicBezTo>
                  <a:pt x="95" y="1517"/>
                  <a:pt x="76" y="1523"/>
                  <a:pt x="74" y="1512"/>
                </a:cubicBezTo>
                <a:cubicBezTo>
                  <a:pt x="59" y="1414"/>
                  <a:pt x="0" y="498"/>
                  <a:pt x="66" y="696"/>
                </a:cubicBezTo>
                <a:cubicBezTo>
                  <a:pt x="111" y="560"/>
                  <a:pt x="45" y="408"/>
                  <a:pt x="90" y="272"/>
                </a:cubicBezTo>
                <a:cubicBezTo>
                  <a:pt x="94" y="212"/>
                  <a:pt x="117" y="102"/>
                  <a:pt x="98" y="40"/>
                </a:cubicBezTo>
                <a:cubicBezTo>
                  <a:pt x="95" y="31"/>
                  <a:pt x="82" y="29"/>
                  <a:pt x="74" y="24"/>
                </a:cubicBezTo>
                <a:cubicBezTo>
                  <a:pt x="77" y="16"/>
                  <a:pt x="82" y="0"/>
                  <a:pt x="82" y="0"/>
                </a:cubicBezTo>
                <a:close/>
              </a:path>
            </a:pathLst>
          </a:custGeom>
          <a:pattFill prst="dashVert">
            <a:fgClr>
              <a:srgbClr val="009900"/>
            </a:fgClr>
            <a:bgClr>
              <a:srgbClr val="33CC33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7195" name="Picture 27" descr="3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5" r="6810"/>
          <a:stretch>
            <a:fillRect/>
          </a:stretch>
        </p:blipFill>
        <p:spPr bwMode="auto">
          <a:xfrm>
            <a:off x="2339975" y="5589588"/>
            <a:ext cx="1295400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6" name="Picture 28" descr="3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5" r="6810"/>
          <a:stretch>
            <a:fillRect/>
          </a:stretch>
        </p:blipFill>
        <p:spPr bwMode="auto">
          <a:xfrm rot="1490066">
            <a:off x="4003675" y="5670550"/>
            <a:ext cx="10795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8" name="Rectangle 30"/>
          <p:cNvSpPr>
            <a:spLocks noChangeArrowheads="1"/>
          </p:cNvSpPr>
          <p:nvPr/>
        </p:nvSpPr>
        <p:spPr bwMode="auto">
          <a:xfrm rot="-1562800">
            <a:off x="5740400" y="1984375"/>
            <a:ext cx="1152525" cy="714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7199" name="Rectangle 31"/>
          <p:cNvSpPr>
            <a:spLocks noChangeArrowheads="1"/>
          </p:cNvSpPr>
          <p:nvPr/>
        </p:nvSpPr>
        <p:spPr bwMode="auto">
          <a:xfrm rot="-377981">
            <a:off x="4791075" y="1555750"/>
            <a:ext cx="1939925" cy="11588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7200" name="Rectangle 32"/>
          <p:cNvSpPr>
            <a:spLocks noChangeArrowheads="1"/>
          </p:cNvSpPr>
          <p:nvPr/>
        </p:nvSpPr>
        <p:spPr bwMode="auto">
          <a:xfrm rot="466734">
            <a:off x="5573713" y="1123950"/>
            <a:ext cx="1152525" cy="714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7203" name="Rectangle 35"/>
          <p:cNvSpPr>
            <a:spLocks noChangeArrowheads="1"/>
          </p:cNvSpPr>
          <p:nvPr/>
        </p:nvSpPr>
        <p:spPr bwMode="auto">
          <a:xfrm rot="1130946">
            <a:off x="4862513" y="595313"/>
            <a:ext cx="1951037" cy="117475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7204" name="Rectangle 36"/>
          <p:cNvSpPr>
            <a:spLocks noChangeArrowheads="1"/>
          </p:cNvSpPr>
          <p:nvPr/>
        </p:nvSpPr>
        <p:spPr bwMode="auto">
          <a:xfrm rot="-2526955">
            <a:off x="5297488" y="2532063"/>
            <a:ext cx="1893887" cy="136525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7205" name="Rectangle 37"/>
          <p:cNvSpPr>
            <a:spLocks noChangeArrowheads="1"/>
          </p:cNvSpPr>
          <p:nvPr/>
        </p:nvSpPr>
        <p:spPr bwMode="auto">
          <a:xfrm rot="-3416466">
            <a:off x="6330156" y="2548732"/>
            <a:ext cx="1152525" cy="714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7206" name="Rectangle 38"/>
          <p:cNvSpPr>
            <a:spLocks noChangeArrowheads="1"/>
          </p:cNvSpPr>
          <p:nvPr/>
        </p:nvSpPr>
        <p:spPr bwMode="auto">
          <a:xfrm rot="-4767063">
            <a:off x="6263482" y="3023393"/>
            <a:ext cx="1943100" cy="144463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7207" name="Rectangle 39"/>
          <p:cNvSpPr>
            <a:spLocks noChangeArrowheads="1"/>
          </p:cNvSpPr>
          <p:nvPr/>
        </p:nvSpPr>
        <p:spPr bwMode="auto">
          <a:xfrm rot="-5660716">
            <a:off x="7198519" y="2670969"/>
            <a:ext cx="1152525" cy="71437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/>
          </a:p>
        </p:txBody>
      </p:sp>
      <p:pic>
        <p:nvPicPr>
          <p:cNvPr id="7208" name="лето1956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62372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42" descr="tree23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2420938"/>
            <a:ext cx="159543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41" descr="tree23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13100"/>
            <a:ext cx="1595437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43" descr="tree23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933825"/>
            <a:ext cx="1049337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3" name="Picture 45" descr="kalendula_kopija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6" r="11684"/>
          <a:stretch>
            <a:fillRect/>
          </a:stretch>
        </p:blipFill>
        <p:spPr bwMode="auto">
          <a:xfrm>
            <a:off x="395288" y="5230813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4" name="Picture 46" descr="kalendula_kopija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6" r="11684"/>
          <a:stretch>
            <a:fillRect/>
          </a:stretch>
        </p:blipFill>
        <p:spPr bwMode="auto">
          <a:xfrm>
            <a:off x="1403350" y="5919788"/>
            <a:ext cx="938213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5" name="Picture 47" descr="kalendula_kopija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6" r="11684"/>
          <a:stretch>
            <a:fillRect/>
          </a:stretch>
        </p:blipFill>
        <p:spPr bwMode="auto">
          <a:xfrm>
            <a:off x="3059113" y="6021388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6" name="Picture 48" descr="kalendula_kopija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6" r="11684"/>
          <a:stretch>
            <a:fillRect/>
          </a:stretch>
        </p:blipFill>
        <p:spPr bwMode="auto">
          <a:xfrm>
            <a:off x="4643438" y="628173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7" name="Picture 49" descr="kalendula_kopija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6" r="11684"/>
          <a:stretch>
            <a:fillRect/>
          </a:stretch>
        </p:blipFill>
        <p:spPr bwMode="auto">
          <a:xfrm>
            <a:off x="1763713" y="4868863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20" descr="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29256">
            <a:off x="9330531" y="3639344"/>
            <a:ext cx="1544638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18" descr="3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5" r="6810"/>
          <a:stretch>
            <a:fillRect/>
          </a:stretch>
        </p:blipFill>
        <p:spPr bwMode="auto">
          <a:xfrm>
            <a:off x="900113" y="4797425"/>
            <a:ext cx="1655762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6444" y="84120"/>
            <a:ext cx="3300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57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ГИМНАСТИКА ДЛЯ ГЛАЗ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0992487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85" fill="hold"/>
                                        <p:tgtEl>
                                          <p:spTgt spid="7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7585"/>
                            </p:stCondLst>
                            <p:childTnLst>
                              <p:par>
                                <p:cTn id="12" presetID="10" presetClass="entr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1585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2085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2585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3085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3585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4085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4585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5085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5585"/>
                            </p:stCondLst>
                            <p:childTnLst>
                              <p:par>
                                <p:cTn id="48" presetID="10" presetClass="entr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7585"/>
                            </p:stCondLst>
                            <p:childTnLst>
                              <p:par>
                                <p:cTn id="52" presetID="10" presetClass="entr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9585"/>
                            </p:stCondLst>
                            <p:childTnLst>
                              <p:par>
                                <p:cTn id="56" presetID="10" presetClass="entr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1585"/>
                            </p:stCondLst>
                            <p:childTnLst>
                              <p:par>
                                <p:cTn id="60" presetID="10" presetClass="entr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3585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4085"/>
                            </p:stCondLst>
                            <p:childTnLst>
                              <p:par>
                                <p:cTn id="6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4585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5085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65585"/>
                            </p:stCondLst>
                            <p:childTnLst>
                              <p:par>
                                <p:cTn id="84" presetID="37" presetClass="path" presetSubtype="0" repeatCount="200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385 -0.05232 L -0.02309 0.0868 C 0.00018 0.11759 0.03525 0.13657 0.07153 0.13657 C 0.11303 0.13657 0.14619 0.11759 0.1698 0.0868 L 0.28143 -0.05232 " pathEditMode="relative" rAng="0" ptsTypes="FffFF">
                                      <p:cBhvr>
                                        <p:cTn id="85" dur="2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64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9585"/>
                            </p:stCondLst>
                            <p:childTnLst>
                              <p:par>
                                <p:cTn id="8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70585"/>
                            </p:stCondLst>
                            <p:childTnLst>
                              <p:par>
                                <p:cTn id="10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71585"/>
                            </p:stCondLst>
                            <p:childTnLst>
                              <p:par>
                                <p:cTn id="121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-0.07199 L 0.0184 -0.10718 C 0.03368 -0.12315 0.06823 -0.11505 0.08125 -0.0926 L 0.11024 -0.04283 " pathEditMode="relative" rAng="3132363" ptsTypes="FfFF">
                                      <p:cBhvr>
                                        <p:cTn id="122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72085"/>
                            </p:stCondLst>
                            <p:childTnLst>
                              <p:par>
                                <p:cTn id="12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73085"/>
                            </p:stCondLst>
                            <p:childTnLst>
                              <p:par>
                                <p:cTn id="141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-0.07199 L 0.0184 -0.10718 C 0.03368 -0.12315 0.06823 -0.11505 0.08125 -0.0926 L 0.11024 -0.04283 " pathEditMode="relative" rAng="3132363" ptsTypes="FfFF">
                                      <p:cBhvr>
                                        <p:cTn id="14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3585"/>
                            </p:stCondLst>
                            <p:childTnLst>
                              <p:par>
                                <p:cTn id="144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0.00046 L 0.02604 -0.07824 C 0.03819 -0.11319 0.0875 -0.1338 0.11719 -0.1162 L 0.18264 -0.07708 " pathEditMode="relative" rAng="1452706" ptsTypes="FfFF">
                                      <p:cBhvr>
                                        <p:cTn id="145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-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74085"/>
                            </p:stCondLst>
                            <p:childTnLst>
                              <p:par>
                                <p:cTn id="14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81 -0.07731 L 0.32691 -0.07523 " pathEditMode="relative" rAng="0" ptsTypes="AA">
                                      <p:cBhvr>
                                        <p:cTn id="148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74585"/>
                            </p:stCondLst>
                            <p:childTnLst>
                              <p:par>
                                <p:cTn id="150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691 -0.07523 L 0.4165 -0.20231 C 0.45729 -0.26041 0.62743 -0.17453 0.729 -0.04606 L 0.95625 0.23982 " pathEditMode="relative" rAng="2604517" ptsTypes="FfFF">
                                      <p:cBhvr>
                                        <p:cTn id="151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41" y="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75085"/>
                            </p:stCondLst>
                            <p:childTnLst>
                              <p:par>
                                <p:cTn id="1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07 -0.04306 L 0.19219 0.03426 " pathEditMode="relative" rAng="0" ptsTypes="AA">
                                      <p:cBhvr>
                                        <p:cTn id="154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75585"/>
                            </p:stCondLst>
                            <p:childTnLst>
                              <p:par>
                                <p:cTn id="156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57 -0.01783 C 0.08507 0.01458 0.07013 0.06203 0.09948 0.08912 C 0.1401 0.12939 0.21753 -0.00209 0.26666 0.0456 C 0.31059 0.08935 0.22257 0.18379 0.2651 0.22453 C 0.30954 0.26805 0.33264 0.15972 0.38003 0.20601 C 0.42291 0.24745 0.36753 0.2824 0.40538 0.31875 C 0.44184 0.35486 0.44757 0.29259 0.48038 0.325 C 0.49948 0.34328 0.49427 0.35694 0.49079 0.36782 " pathEditMode="relative" rAng="2181646" ptsTypes="ffffffff">
                                      <p:cBhvr>
                                        <p:cTn id="157" dur="2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19421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77585"/>
                            </p:stCondLst>
                            <p:childTnLst>
                              <p:par>
                                <p:cTn id="163" presetID="7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3 0.00278 L -0.91979 0.00278 L -0.91979 -0.43866 L -0.25833 -0.43866 L -0.25833 0.00278 Z " pathEditMode="relative" rAng="10800000" ptsTypes="FFFFF">
                                      <p:cBhvr>
                                        <p:cTn id="164" dur="3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3" y="-2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83585"/>
                            </p:stCondLst>
                            <p:childTnLst>
                              <p:par>
                                <p:cTn id="166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30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30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8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08"/>
                </p:tgtEl>
              </p:cMediaNode>
            </p:audio>
          </p:childTnLst>
        </p:cTn>
      </p:par>
    </p:tnLst>
    <p:bldLst>
      <p:bldP spid="7179" grpId="0" animBg="1"/>
      <p:bldP spid="7179" grpId="1" animBg="1"/>
      <p:bldP spid="7183" grpId="0" animBg="1"/>
      <p:bldP spid="7198" grpId="0" animBg="1"/>
      <p:bldP spid="7198" grpId="1" animBg="1"/>
      <p:bldP spid="7199" grpId="0" animBg="1"/>
      <p:bldP spid="7200" grpId="0" animBg="1"/>
      <p:bldP spid="7200" grpId="1" animBg="1"/>
      <p:bldP spid="7203" grpId="0" animBg="1"/>
      <p:bldP spid="7204" grpId="0" animBg="1"/>
      <p:bldP spid="7205" grpId="0" animBg="1"/>
      <p:bldP spid="7205" grpId="1" animBg="1"/>
      <p:bldP spid="7206" grpId="0" animBg="1"/>
      <p:bldP spid="7207" grpId="0" animBg="1"/>
      <p:bldP spid="7207" grpId="1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B367FF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1196</TotalTime>
  <Words>253</Words>
  <Application>Microsoft Office PowerPoint</Application>
  <PresentationFormat>Экран (4:3)</PresentationFormat>
  <Paragraphs>65</Paragraphs>
  <Slides>34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4" baseType="lpstr">
      <vt:lpstr>Arial</vt:lpstr>
      <vt:lpstr>Arial Black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МУНИЦИПАЛЬНОЕ БЮДЖЕТНОЕ ОБЩЕОБРАЗОВАТЕЛЬНОЕ УЧРЕЖДЕНИЕ «Средняя школа № 16 города Евпатории республики Крым»  Использование Здоровьесберегающих технологий на уроках в начальной школе.</vt:lpstr>
      <vt:lpstr>Презентация PowerPoint</vt:lpstr>
      <vt:lpstr>Здоровье </vt:lpstr>
      <vt:lpstr>Здоровьесберегающие технологии</vt:lpstr>
      <vt:lpstr>Задачи здоровьесбережения: </vt:lpstr>
      <vt:lpstr>Виды здоровьесберегающих педагогических технологий:</vt:lpstr>
      <vt:lpstr>Технологии сохранения и стимулирования здоровья :</vt:lpstr>
      <vt:lpstr>Технологии сохранения и стимулирования здоровья :</vt:lpstr>
      <vt:lpstr>Презентация PowerPoint</vt:lpstr>
      <vt:lpstr>Презентация PowerPoint</vt:lpstr>
      <vt:lpstr>ОРГАНИЗАЦИЯ РАБОТЫ В РЕЖИМЕ СМЕНЫ ПОЗ </vt:lpstr>
      <vt:lpstr>Песочная анимация</vt:lpstr>
      <vt:lpstr>Динамическая пауза</vt:lpstr>
      <vt:lpstr>Релаксация</vt:lpstr>
      <vt:lpstr>Технология воздействия цветом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TauRus</dc:creator>
  <cp:lastModifiedBy>user01</cp:lastModifiedBy>
  <cp:revision>230</cp:revision>
  <dcterms:created xsi:type="dcterms:W3CDTF">2014-11-29T12:29:28Z</dcterms:created>
  <dcterms:modified xsi:type="dcterms:W3CDTF">2021-02-06T10:10:03Z</dcterms:modified>
</cp:coreProperties>
</file>