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6" r:id="rId3"/>
    <p:sldId id="265" r:id="rId4"/>
    <p:sldId id="270" r:id="rId5"/>
    <p:sldId id="271" r:id="rId6"/>
    <p:sldId id="272" r:id="rId7"/>
    <p:sldId id="263" r:id="rId8"/>
    <p:sldId id="273" r:id="rId9"/>
    <p:sldId id="268" r:id="rId10"/>
    <p:sldId id="269" r:id="rId11"/>
    <p:sldId id="264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19.10.2023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linda6035.ucoz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0" y="6642556"/>
            <a:ext cx="11993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srgbClr val="4F81B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  <a:hlinkClick r:id="rId14"/>
              </a:rPr>
              <a:t>http://linda6035.ucoz.ru/</a:t>
            </a:r>
            <a:endParaRPr lang="ru-RU" sz="800" dirty="0">
              <a:solidFill>
                <a:srgbClr val="4F81B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664" y="0"/>
            <a:ext cx="9424358" cy="6858000"/>
          </a:xfrm>
          <a:prstGeom prst="rect">
            <a:avLst/>
          </a:prstGeom>
        </p:spPr>
      </p:pic>
      <p:grpSp>
        <p:nvGrpSpPr>
          <p:cNvPr id="2" name="Группа 6"/>
          <p:cNvGrpSpPr/>
          <p:nvPr/>
        </p:nvGrpSpPr>
        <p:grpSpPr>
          <a:xfrm>
            <a:off x="285720" y="1844824"/>
            <a:ext cx="8572560" cy="3290304"/>
            <a:chOff x="1115616" y="2146448"/>
            <a:chExt cx="7165477" cy="3310314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115616" y="2146448"/>
              <a:ext cx="7165477" cy="10218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187089" y="5085184"/>
              <a:ext cx="5084703" cy="3715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-229493" y="2518017"/>
            <a:ext cx="7704856" cy="167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Малый педагогический совет: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«Адаптация первоклассников </a:t>
            </a:r>
            <a:endParaRPr lang="ru-RU" sz="3200" i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новым условиям школьной жизни».</a:t>
            </a:r>
            <a:endParaRPr lang="ru-RU" sz="3200" i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0567" y="4432371"/>
            <a:ext cx="6624736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Дата проведения: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 октября 2023 года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360393" y="121952"/>
            <a:ext cx="80466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школа № 16 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Героя Советского Союза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Степана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Иванова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Евпатории Республики Крым»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1484784"/>
            <a:ext cx="7848872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484784"/>
            <a:ext cx="8424936" cy="371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2.9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Уделять больше внимания учащимся с низким уровнем эмоциональной адаптации. Проводить с ними индивидуальные беседы для определения причин неудовлетворенности взаимоотношений в классном коллективе, семье, с друзьями.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2.10. Проводить целенаправленную работу с учащимися и их родителями, имеющими серьёзные трудности к школьному обучению (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См. </a:t>
            </a:r>
            <a:r>
              <a:rPr lang="ru-RU" sz="2000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Аналитическую справку  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результатам комплексного психологического обследования учащихся первых </a:t>
            </a:r>
            <a:r>
              <a:rPr lang="ru-RU" sz="2000" i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классов  педагога-психолога </a:t>
            </a:r>
            <a:r>
              <a:rPr lang="ru-RU" sz="2000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Кислой Т.А.)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2.11. Уделять особое внимание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леворуким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детям, учитывая их особенности при обучении письму и чтению. (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См. Рекомендации для работы с </a:t>
            </a:r>
            <a:r>
              <a:rPr lang="ru-RU" sz="2000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леворукими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детьми учителя-логопеда Корнилевич М.П.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781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620688"/>
            <a:ext cx="7848872" cy="6349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ru-RU" sz="12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b="1" i="1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endParaRPr lang="ru-RU" sz="1200" b="1" i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endParaRPr lang="ru-RU" sz="1200" b="1" i="1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endParaRPr lang="ru-RU" sz="1200" b="1" i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ru-RU" sz="20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Педагогу-психологу школы (в течение года):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3.1. Организовать коррекционную работу с учащимися, которые испытывают трудности в адаптации.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3.2. Проводить индивидуальные консультации для родителей по проблемным вопросам воспитания.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3.3. Провести повторное обследование первоклассников, имеющих низкий уровень адаптации к школьной жизни. </a:t>
            </a:r>
            <a: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(Апрель, </a:t>
            </a:r>
            <a:r>
              <a:rPr lang="ru-RU" sz="20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Учителям-логопедам (в течение года):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4.1. Продолжить логопедические занятия с первоклассниками, зачисленными в группы по результатам логопедического обследования.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4.2.  Оказывать консультационную помощь педагогам и родителям в рамках своей компетенции.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2622" y="-1"/>
            <a:ext cx="9157889" cy="68684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3528" y="620688"/>
            <a:ext cx="6624736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5400" b="1" i="1" dirty="0" smtClean="0">
                <a:solidFill>
                  <a:srgbClr val="C00000"/>
                </a:solidFill>
              </a:rPr>
              <a:t>Спасибо за работу!</a:t>
            </a:r>
          </a:p>
          <a:p>
            <a:pPr marL="0" indent="0" algn="ctr">
              <a:buNone/>
            </a:pPr>
            <a:r>
              <a:rPr lang="ru-RU" sz="5400" b="1" i="1" dirty="0" smtClean="0">
                <a:solidFill>
                  <a:srgbClr val="C00000"/>
                </a:solidFill>
              </a:rPr>
              <a:t>Дальнейших успехов!</a:t>
            </a:r>
            <a:endParaRPr lang="ru-RU" sz="5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975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668" y="1600200"/>
            <a:ext cx="6404664" cy="4525963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6" y="0"/>
            <a:ext cx="914399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3688" y="476672"/>
            <a:ext cx="662473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ru-RU" sz="2800" b="1" dirty="0">
                <a:solidFill>
                  <a:srgbClr val="FF0000"/>
                </a:solidFill>
              </a:rPr>
              <a:t>Цель: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определение уровня адаптации первоклассников к школьному обучению. 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2800" b="1" dirty="0">
                <a:solidFill>
                  <a:srgbClr val="FF0000"/>
                </a:solidFill>
              </a:rPr>
              <a:t>Задачи: </a:t>
            </a:r>
            <a:endParaRPr lang="ru-RU" sz="2800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выявить основные проблемы, возникшие у  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первоклассников в адаптационный 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период;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определить направления дальнейшей работы с учащимися 1 классов по формированию позитивной мотивации 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к 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учебной деятельности.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" y="0"/>
            <a:ext cx="9138144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23528" y="299822"/>
            <a:ext cx="77768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уровня адаптации первоклассников к школьному обучению. 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основные проблемы, возникшие у  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первоклассников в адаптационный 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период;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направления дальнейшей работы с учащимися 1 классов по формированию позитивной мотивации </a:t>
            </a:r>
          </a:p>
          <a:p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 деятельности.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9386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0399" y="-7800"/>
            <a:ext cx="9154399" cy="68658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03648" y="404664"/>
            <a:ext cx="7769736" cy="5036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Повестка: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Характеристика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класса,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успехи и проблемы. </a:t>
            </a:r>
            <a:r>
              <a:rPr lang="ru-RU" sz="2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(Классные руководители 1 классов</a:t>
            </a:r>
            <a:r>
              <a:rPr lang="ru-RU" sz="2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Лёгкая А.С., Аносова Л.В., Ибадулаева С.И., Колбина В.С., Можарова И.Н.)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психолого-педагогического обследования учащихся 1-х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классов, мониторинг готовности к обучению. </a:t>
            </a:r>
            <a:r>
              <a:rPr lang="ru-RU" sz="2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(Педагог-психолог </a:t>
            </a:r>
            <a:r>
              <a:rPr lang="ru-RU" sz="2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Кислая Т.А.)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Отчёт о результатах логопедического обследования учащихся 1-х классов. </a:t>
            </a:r>
            <a:endParaRPr lang="ru-RU" sz="2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2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(Учителя-логопеды  Корнилевич М.П</a:t>
            </a:r>
            <a:r>
              <a:rPr lang="ru-RU" sz="2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Чернобиль Ю.Г</a:t>
            </a:r>
            <a:r>
              <a:rPr lang="ru-RU" sz="2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                                        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учебно-воспитательного процесса </a:t>
            </a:r>
            <a:endParaRPr lang="ru-RU" sz="2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классах. </a:t>
            </a:r>
            <a:r>
              <a:rPr lang="ru-RU" sz="2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Зам.директора по УВР Полищук Т.В</a:t>
            </a:r>
            <a:r>
              <a:rPr lang="ru-RU" sz="2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672" y="-780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57460" y="421848"/>
            <a:ext cx="7769736" cy="5760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Повестка: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Характеристика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класса,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успехи и проблемы. </a:t>
            </a:r>
            <a:r>
              <a:rPr lang="ru-RU" sz="2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(Классные руководители 1 классов</a:t>
            </a:r>
            <a:r>
              <a:rPr lang="ru-RU" sz="2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Овчарук И.А., Фёдорова О.А., Козинец Н.В., Шевчук Ю.А., Барановская А.Н., Швец З.В.)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психолого-педагогического обследования учащихся 1-х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классов. </a:t>
            </a:r>
            <a:r>
              <a:rPr lang="ru-RU" sz="2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Педагог-психолог </a:t>
            </a:r>
            <a:r>
              <a:rPr lang="ru-RU" sz="2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Кислая Т.А.)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Итоги мониторинга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готовности к обучению. </a:t>
            </a:r>
            <a:r>
              <a:rPr lang="ru-RU" sz="2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(Зам.директора по УВР Полищук Т.В.)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Отчёт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результатах логопедического обследования учащихся 1-х классов. </a:t>
            </a:r>
            <a:r>
              <a:rPr lang="ru-RU" sz="2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(Учителя-логопеды  Корнилевич М.П</a:t>
            </a:r>
            <a:r>
              <a:rPr lang="ru-RU" sz="2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Чернобиль Ю.Г</a:t>
            </a:r>
            <a:r>
              <a:rPr lang="ru-RU" sz="2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                                        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учебно-воспитательного процесса </a:t>
            </a:r>
            <a:endParaRPr lang="ru-RU" sz="2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классах. </a:t>
            </a:r>
            <a:r>
              <a:rPr lang="ru-RU" sz="2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Зам.директора по УВР Полищук Т.В</a:t>
            </a:r>
            <a:r>
              <a:rPr lang="ru-RU" sz="2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., </a:t>
            </a:r>
            <a:r>
              <a:rPr lang="ru-RU" sz="2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sz="2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Чернобиль </a:t>
            </a:r>
            <a:r>
              <a:rPr lang="ru-RU" sz="2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Ю.Г.)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11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1792" y="416636"/>
            <a:ext cx="2420888" cy="24208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80408" y="416636"/>
            <a:ext cx="2420888" cy="24208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39024" y="444100"/>
            <a:ext cx="2393424" cy="23934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5576" y="3140968"/>
            <a:ext cx="2520280" cy="25202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79912" y="3140968"/>
            <a:ext cx="252028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644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7544" y="188640"/>
            <a:ext cx="2708920" cy="27089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05056" y="188640"/>
            <a:ext cx="2708920" cy="27089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7544" y="3212976"/>
            <a:ext cx="2708920" cy="27089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19872" y="3227792"/>
            <a:ext cx="2694104" cy="26941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89968" y="2564904"/>
            <a:ext cx="2739656" cy="273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78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2448272" cy="24482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8968" y="2791256"/>
            <a:ext cx="2348880" cy="23488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87824" y="4077072"/>
            <a:ext cx="2520280" cy="2520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87824" y="1244744"/>
            <a:ext cx="2547688" cy="25476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83584" y="1916832"/>
            <a:ext cx="2652936" cy="26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58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9392"/>
            <a:ext cx="9144000" cy="685800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5576" y="476672"/>
            <a:ext cx="7776864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ВЫВОДЫ: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Уровень готовности первоклассников к школьному обучению по результатам диагностики оценивается ниже среднего: высокий уровень – 11%, повышенный уровень – 24%, средний – 36%, низкий – 29%.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Период адаптации к школьному обучению у учащихся 1-х классов, в основном, проходит в пределах нормы, у многих – успешно, однако, некоторые первоклассники требуют повышенного педагогического внимания.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Решение МПС: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1.Зам.директора по УВР (в течение года):</a:t>
            </a:r>
            <a:endParaRPr lang="ru-RU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1.1. Создавать условия для четкой организации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учебно-воспитательного  процесса в 1 классах.</a:t>
            </a:r>
            <a:endParaRPr lang="ru-RU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1.2. Осуществлять контроль деятельности классных        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руководителей и  учителей, работающих в 1-х классах, с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учетом  специфики данного  периода и результатов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диагностики.</a:t>
            </a:r>
            <a:endParaRPr lang="ru-RU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6525344"/>
            <a:ext cx="6768752" cy="718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412776"/>
            <a:ext cx="7848872" cy="205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Классным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руководителям, учителям-предметникам                 </a:t>
            </a:r>
            <a:endParaRPr lang="ru-RU" sz="2000" b="1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(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течение года):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2.1. Спланировать работу по осуществлению социально-педагогического сопровождения по результатам диагностических обследований и рекомендаций психолого-педагогического консилиума.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414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620688"/>
            <a:ext cx="7848872" cy="280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ru-RU" sz="12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-4850189"/>
            <a:ext cx="8568952" cy="4373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2.2. Использовать методы и приемы, развивающие познавательные процессы детей, повышающие мотивацию к учебному процессу. 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ru-RU" sz="2000" kern="5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2.3. Развивать кругозор учащихся не только через систему уроков, но и через систему воспитательных мероприятий.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ru-RU" sz="2000" kern="5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2.4. Проводить воспитательные мероприятия по снижению тревожности, повышению уверенности в себе и сплочению коллектива. 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ru-RU" sz="2000" kern="5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2.5. Способствовать созданию доброжелательной, благоприятной атмосферы в классе, формируя позитивное отношение к учению.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ru-RU" sz="2000" kern="5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2.6. Использовать «ситуацию успеха» в учебной деятельности каждого ученика.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ru-RU" sz="2000" kern="5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2.7. Развивать дисциплинированность, терпимость к недостаткам других людей.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909707"/>
            <a:ext cx="8352928" cy="5690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2.2. Использовать методы и приемы, развивающие познавательные процессы детей, повышающие мотивацию к учебному процессу.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2.3. Развивать кругозор учащихся не только через систему уроков, но и через систему воспитательных мероприятий.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2.4. Проводить воспитательные мероприятия по снижению тревожности, повышению уверенности в себе и сплочению коллектива.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2.5. Способствовать созданию доброжелательной, благоприятной атмосферы в классе, формируя позитивное отношение к учению.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2.6. Использовать «ситуацию успеха» в учебной деятельности каждого ученика.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2.7. Развивать дисциплинированность, терпимость к недостаткам других людей</a:t>
            </a:r>
            <a:r>
              <a:rPr lang="ru-RU" sz="2000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2.8. Проводить индивидуальные беседы с первоклассниками, которые показали во время диагностического обследования низкий уровень психофизической адаптации к обучению в школе, а также с их родителями.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605735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36C09"/>
      </a:hlink>
      <a:folHlink>
        <a:srgbClr val="97480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686</Words>
  <Application>Microsoft Office PowerPoint</Application>
  <PresentationFormat>Экран (4:3)</PresentationFormat>
  <Paragraphs>94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SimSun</vt:lpstr>
      <vt:lpstr>Arial</vt:lpstr>
      <vt:lpstr>Calibri</vt:lpstr>
      <vt:lpstr>Mangal</vt:lpstr>
      <vt:lpstr>Monotype Corsiva</vt:lpstr>
      <vt:lpstr>Times New Roman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user01</cp:lastModifiedBy>
  <cp:revision>70</cp:revision>
  <dcterms:created xsi:type="dcterms:W3CDTF">2014-07-06T18:18:01Z</dcterms:created>
  <dcterms:modified xsi:type="dcterms:W3CDTF">2023-10-19T12:24:52Z</dcterms:modified>
</cp:coreProperties>
</file>