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71" r:id="rId13"/>
    <p:sldId id="267" r:id="rId14"/>
    <p:sldId id="268" r:id="rId15"/>
    <p:sldId id="269" r:id="rId16"/>
    <p:sldId id="273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96" autoAdjust="0"/>
  </p:normalViewPr>
  <p:slideViewPr>
    <p:cSldViewPr>
      <p:cViewPr varScale="1">
        <p:scale>
          <a:sx n="84" d="100"/>
          <a:sy n="84" d="100"/>
        </p:scale>
        <p:origin x="-13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36E3-0CB4-48F2-A547-71DCE84C3BC2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FFA09-A6C6-42A5-878F-B35524E93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C603-69FC-4037-B52F-D95B1AFBE24C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BDF61-49EB-4A80-95A4-C91D88644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50FB-F547-43AE-A5FB-47090C09ACBB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4446D-722F-4C4D-A9E7-15293FE67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B330-2DBD-4106-9E13-AEE92BDD612C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AFEC9-14CD-46AF-AB6E-CEA57CD62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34E75-B092-4942-9D5F-2B96AFE0C0BB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1EFE3-4F98-4CD6-8F52-D7F962000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F44FB-9026-4A65-BB3B-4D1CBD6BCCB8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95777-9608-4991-892D-1025C3A08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7C431-6811-42CE-A865-64FA5BD07DDF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9065-C869-4461-ABCE-4541585BA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5A0DA-2012-4E67-88E5-833ECCA658DE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1A682-BDDA-4BA9-B7BB-2CDDB033D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91AFE-27BB-49B7-958A-069A58273914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AFF7-F0E9-44BF-A61E-31E97F0E9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FA3D-2410-4BF2-A044-242B103C51DA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1199C-99DE-4B07-91E8-DB23854C4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79BE-11AE-451F-BBCD-D1AAA3531EF2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BBBD-FCB2-44D2-9CC5-39511DEB3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BC55AC-9AED-41F5-900D-9ACC71FF2FF3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E003C4-33D3-4561-BD32-DE5FE2A15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00113" y="1052513"/>
            <a:ext cx="7092950" cy="38735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39763" algn="ctr" eaLnBrk="1" hangingPunct="1">
              <a:buFont typeface="Georgia" pitchFamily="18" charset="0"/>
              <a:buNone/>
            </a:pPr>
            <a:r>
              <a:rPr lang="ru-RU" sz="8000" smtClean="0">
                <a:solidFill>
                  <a:schemeClr val="tx1"/>
                </a:solidFill>
                <a:effectLst/>
                <a:latin typeface="Times New Roman" pitchFamily="18" charset="0"/>
              </a:rPr>
              <a:t>Читательская грамотность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«Составление кластеров!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984250"/>
            <a:ext cx="6400800" cy="2970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17232"/>
            <a:ext cx="5875055" cy="115212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«</a:t>
            </a:r>
            <a:r>
              <a:rPr lang="ru-RU" dirty="0" err="1" smtClean="0"/>
              <a:t>Синквейн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3554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</p:txBody>
      </p:sp>
      <p:pic>
        <p:nvPicPr>
          <p:cNvPr id="23555" name="Picture 2" descr="C:\Users\Красатуля\Desktop\читат.грам\синквейн_14-06-21\image-19-04-24-02-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76250"/>
            <a:ext cx="354647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Users\Красатуля\Desktop\читат.грам\синквейн_14-06-21\image-19-04-24-02-0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5275"/>
            <a:ext cx="3798888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24578" name="Объект 2"/>
          <p:cNvSpPr>
            <a:spLocks noGrp="1"/>
          </p:cNvSpPr>
          <p:nvPr>
            <p:ph sz="quarter" idx="13"/>
          </p:nvPr>
        </p:nvSpPr>
        <p:spPr>
          <a:xfrm>
            <a:off x="827088" y="731838"/>
            <a:ext cx="7705725" cy="5649912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2400" b="1" smtClean="0"/>
              <a:t>«Синквейн»</a:t>
            </a:r>
            <a:endParaRPr lang="en-US" sz="2400" b="1" smtClean="0"/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400" b="1" smtClean="0"/>
              <a:t>1 строка – </a:t>
            </a:r>
            <a:r>
              <a:rPr lang="ru-RU" sz="2400" b="1" i="1" smtClean="0"/>
              <a:t>одно существительное</a:t>
            </a:r>
            <a:r>
              <a:rPr lang="ru-RU" sz="2400" b="1" smtClean="0"/>
              <a:t>, выражающее главную тему синквейна;</a:t>
            </a:r>
            <a:br>
              <a:rPr lang="ru-RU" sz="2400" b="1" smtClean="0"/>
            </a:br>
            <a:r>
              <a:rPr lang="ru-RU" sz="2400" b="1" smtClean="0"/>
              <a:t>2 строка – </a:t>
            </a:r>
            <a:r>
              <a:rPr lang="ru-RU" sz="2400" b="1" i="1" smtClean="0"/>
              <a:t>два прилагательных</a:t>
            </a:r>
            <a:r>
              <a:rPr lang="ru-RU" sz="2400" b="1" smtClean="0"/>
              <a:t>, выражающих главную мысль;</a:t>
            </a:r>
            <a:br>
              <a:rPr lang="ru-RU" sz="2400" b="1" smtClean="0"/>
            </a:br>
            <a:r>
              <a:rPr lang="ru-RU" sz="2400" b="1" smtClean="0"/>
              <a:t>3 строка – </a:t>
            </a:r>
            <a:r>
              <a:rPr lang="ru-RU" sz="2400" b="1" i="1" smtClean="0"/>
              <a:t>три глагола</a:t>
            </a:r>
            <a:r>
              <a:rPr lang="ru-RU" sz="2400" b="1" smtClean="0"/>
              <a:t>, описывающие действия в рамках темы;</a:t>
            </a:r>
            <a:br>
              <a:rPr lang="ru-RU" sz="2400" b="1" smtClean="0"/>
            </a:br>
            <a:r>
              <a:rPr lang="ru-RU" sz="2400" b="1" smtClean="0"/>
              <a:t>4 строка – </a:t>
            </a:r>
            <a:r>
              <a:rPr lang="ru-RU" sz="2400" b="1" i="1" smtClean="0"/>
              <a:t>фраза</a:t>
            </a:r>
            <a:r>
              <a:rPr lang="ru-RU" sz="2400" b="1" smtClean="0"/>
              <a:t>, несущая определённый смысл;</a:t>
            </a:r>
            <a:br>
              <a:rPr lang="ru-RU" sz="2400" b="1" smtClean="0"/>
            </a:br>
            <a:r>
              <a:rPr lang="ru-RU" sz="2400" b="1" smtClean="0"/>
              <a:t>5 строка – заключение в форме </a:t>
            </a:r>
            <a:r>
              <a:rPr lang="ru-RU" sz="2400" b="1" i="1" smtClean="0"/>
              <a:t>существительного</a:t>
            </a:r>
            <a:r>
              <a:rPr lang="ru-RU" sz="2400" b="1" smtClean="0"/>
              <a:t> (ассоциация с первым словом).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«Мозаика»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096963"/>
            <a:ext cx="7119938" cy="3052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988" y="4335463"/>
            <a:ext cx="6511925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1619250" y="620713"/>
          <a:ext cx="7194550" cy="5795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5627"/>
                <a:gridCol w="4419110"/>
              </a:tblGrid>
              <a:tr h="304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</a:rPr>
                        <a:t>«Тонкие» вопросы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effectLst/>
                        </a:rPr>
                        <a:t>«Толстые» вопросы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91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Кто?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Что?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Когда?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Может…?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Будет…?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Мог ли…?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Как звать…?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Было ли…?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Согласны ли вы…?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Верно ли?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Дайте три объяснения, почему… 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Объясните, почему… 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Почему вы думаете… 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Почему вы считаете… 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В чём различие… 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Предположите, что будет, если… 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Что, если… 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Может… 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Будет… 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Мог ли… 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Согласны ли вы… 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000" dirty="0">
                          <a:effectLst/>
                        </a:rPr>
                        <a:t>Верно ли…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27650" name="Picture 2" descr="D:\Install\12345\Реб с тел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731838"/>
            <a:ext cx="6921500" cy="5757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 bwMode="auto">
          <a:xfrm>
            <a:off x="7931150" y="5876925"/>
            <a:ext cx="1212850" cy="7175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endParaRPr lang="ru-RU" sz="4200" smtClean="0">
              <a:solidFill>
                <a:schemeClr val="tx1"/>
              </a:solidFill>
              <a:effectLst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731838"/>
            <a:ext cx="7559675" cy="5576887"/>
          </a:xfrm>
        </p:spPr>
        <p:txBody>
          <a:bodyPr/>
          <a:lstStyle/>
          <a:p>
            <a:pPr marL="465138" indent="-419100" eaLnBrk="1" hangingPunct="1"/>
            <a:r>
              <a:rPr lang="ru-RU" smtClean="0"/>
              <a:t>Продолжить работу по формированию читательской грамотности  на уроках русского языка и литературы.</a:t>
            </a:r>
          </a:p>
          <a:p>
            <a:pPr marL="465138" indent="-419100" eaLnBrk="1" hangingPunct="1"/>
            <a:r>
              <a:rPr lang="ru-RU" smtClean="0"/>
              <a:t>Систематически проводить работу на совершенствование навыков беглого, осознанного чтения от класса к классу.</a:t>
            </a:r>
          </a:p>
          <a:p>
            <a:pPr marL="465138" indent="-419100" eaLnBrk="1" hangingPunct="1"/>
            <a:r>
              <a:rPr lang="ru-RU" smtClean="0"/>
              <a:t>На уроках русского языка и литературы предлагать учащимся учебные задания, направленные на умение найти и извлечь информацию из текста, интегрировать и интерпретировать прочитанное.</a:t>
            </a:r>
          </a:p>
          <a:p>
            <a:pPr marL="465138" indent="-419100" eaLnBrk="1" hangingPunct="1"/>
            <a:r>
              <a:rPr lang="ru-RU" smtClean="0"/>
              <a:t>Использовать тексты разных стилей и жанров в соответствии с особенностями учащихся.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0188" y="6297613"/>
            <a:ext cx="1285875" cy="573087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29698" name="Объект 2"/>
          <p:cNvSpPr>
            <a:spLocks noGrp="1"/>
          </p:cNvSpPr>
          <p:nvPr>
            <p:ph sz="quarter" idx="13"/>
          </p:nvPr>
        </p:nvSpPr>
        <p:spPr>
          <a:xfrm>
            <a:off x="395288" y="333375"/>
            <a:ext cx="8569325" cy="5688013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endParaRPr lang="ru-RU" sz="4800" b="1" smtClean="0"/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4800" b="1" smtClean="0"/>
              <a:t>«Чтение - это окошко, через которое дети видят и познают мир и самих себя.»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4800" b="1" smtClean="0"/>
              <a:t>	В.А. Сухомлинский.</a:t>
            </a:r>
          </a:p>
          <a:p>
            <a:pPr marL="44450" indent="0" algn="ctr" eaLnBrk="1" hangingPunct="1">
              <a:buFont typeface="Georgia" pitchFamily="18" charset="0"/>
              <a:buNone/>
            </a:pPr>
            <a:endParaRPr lang="ru-RU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30722" name="Объект 2"/>
          <p:cNvSpPr>
            <a:spLocks noGrp="1"/>
          </p:cNvSpPr>
          <p:nvPr>
            <p:ph sz="quarter" idx="13"/>
          </p:nvPr>
        </p:nvSpPr>
        <p:spPr>
          <a:xfrm>
            <a:off x="179388" y="404813"/>
            <a:ext cx="8785225" cy="5472112"/>
          </a:xfrm>
        </p:spPr>
        <p:txBody>
          <a:bodyPr/>
          <a:lstStyle/>
          <a:p>
            <a:pPr marL="44450" indent="0" algn="ctr" eaLnBrk="1" hangingPunct="1">
              <a:buFont typeface="Georgia" pitchFamily="18" charset="0"/>
              <a:buNone/>
            </a:pPr>
            <a:r>
              <a:rPr lang="ru-RU" sz="4000" b="1" smtClean="0"/>
              <a:t>Спасибо за внимание!)</a:t>
            </a:r>
          </a:p>
        </p:txBody>
      </p:sp>
      <p:pic>
        <p:nvPicPr>
          <p:cNvPr id="30723" name="Picture 2" descr="D:\Install\12345\Дети читаю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412875"/>
            <a:ext cx="591978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1500" y="5300663"/>
            <a:ext cx="2654300" cy="214312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450" y="731838"/>
            <a:ext cx="6356350" cy="5434012"/>
          </a:xfrm>
        </p:spPr>
        <p:txBody>
          <a:bodyPr rtlCol="0">
            <a:normAutofit fontScale="55000" lnSpcReduction="20000"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0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</a:t>
            </a:r>
            <a:r>
              <a:rPr lang="ru-RU" sz="10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r>
              <a:rPr lang="ru-RU" sz="10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первая ступень в функциональной грамотности.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588" y="5373688"/>
            <a:ext cx="1573212" cy="141287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00113" y="731838"/>
            <a:ext cx="6643687" cy="5434012"/>
          </a:xfrm>
        </p:spPr>
        <p:txBody>
          <a:bodyPr>
            <a:normAutofit/>
          </a:bodyPr>
          <a:lstStyle/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endParaRPr lang="ru-RU" sz="2000" smtClean="0"/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3200" b="1" smtClean="0"/>
              <a:t>«Уметь читать в широком смысле этого слова – значит </a:t>
            </a:r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3200" b="1" smtClean="0"/>
              <a:t>«… извлечь из мертвой буквы живой смысл…»</a:t>
            </a:r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3200" b="1" smtClean="0"/>
              <a:t>«Читать – это еще ничего не значит, чтО читать и как понимать прочитанное – вот в чем главное».</a:t>
            </a:r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endParaRPr lang="ru-RU" sz="2000" smtClean="0"/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3200" b="1" smtClean="0"/>
              <a:t>			К.Д. Ушинский.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9788" y="6308725"/>
            <a:ext cx="493712" cy="43021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00113" y="731838"/>
            <a:ext cx="7343775" cy="5792787"/>
          </a:xfrm>
        </p:spPr>
        <p:txBody>
          <a:bodyPr>
            <a:normAutofit/>
          </a:bodyPr>
          <a:lstStyle/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endParaRPr lang="ru-RU" smtClean="0"/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endParaRPr lang="ru-RU" smtClean="0"/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3500" b="1" smtClean="0">
                <a:latin typeface="Times New Roman" pitchFamily="18" charset="0"/>
              </a:rPr>
              <a:t>	Чтение </a:t>
            </a:r>
            <a:r>
              <a:rPr lang="ru-RU" sz="3500" smtClean="0">
                <a:latin typeface="Times New Roman" pitchFamily="18" charset="0"/>
              </a:rPr>
              <a:t>– это не только  процесс восприятия и смысловой переработки (понимания) письменной речи. Это и процесс коммуникации с помощью речи. Цель читателя – преобразование содержания прочитанного в смысл «для себя», то есть понимание.</a:t>
            </a:r>
          </a:p>
          <a:p>
            <a:pPr marL="44450" indent="0" eaLnBrk="1" hangingPunct="1">
              <a:lnSpc>
                <a:spcPct val="90000"/>
              </a:lnSpc>
              <a:buFont typeface="Georgia" pitchFamily="18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517232"/>
            <a:ext cx="3949824" cy="1078056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dirty="0" smtClean="0"/>
              <a:t>5-</a:t>
            </a:r>
            <a:r>
              <a:rPr lang="ru-RU" dirty="0" smtClean="0"/>
              <a:t>е классы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755650" y="404813"/>
          <a:ext cx="7704138" cy="5083175"/>
        </p:xfrm>
        <a:graphic>
          <a:graphicData uri="http://schemas.openxmlformats.org/drawingml/2006/table">
            <a:tbl>
              <a:tblPr/>
              <a:tblGrid>
                <a:gridCol w="976313"/>
                <a:gridCol w="865187"/>
                <a:gridCol w="1019175"/>
                <a:gridCol w="976313"/>
                <a:gridCol w="1039812"/>
                <a:gridCol w="1038225"/>
                <a:gridCol w="835025"/>
                <a:gridCol w="835025"/>
                <a:gridCol w="119063"/>
              </a:tblGrid>
              <a:tr h="2825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класс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Всего учащихся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Выполнили работу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уровни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0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недостаточный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низкий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средний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повышенный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высокий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5-А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(81,8%)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5-Б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(40,6%)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5-В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(57,6%)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5-Г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(70%)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5-К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(81,3%)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Всего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160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106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(66,3%)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(11,3%)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26 (24,5%)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(34,9%)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22 (20,8%)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(8,5%)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94" marR="6829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</a:tbl>
          </a:graphicData>
        </a:graphic>
      </p:graphicFrame>
      <p:sp>
        <p:nvSpPr>
          <p:cNvPr id="17497" name="Rectangle 1"/>
          <p:cNvSpPr>
            <a:spLocks noChangeArrowheads="1"/>
          </p:cNvSpPr>
          <p:nvPr/>
        </p:nvSpPr>
        <p:spPr bwMode="auto">
          <a:xfrm>
            <a:off x="1322388" y="723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altLang="ru-RU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Читательская грамотность  </a:t>
            </a:r>
            <a:endParaRPr lang="ru-RU" altLang="ru-RU" sz="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(04.03</a:t>
            </a:r>
            <a:r>
              <a:rPr lang="ru-RU" altLang="ru-RU" sz="120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15.03.2024г)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5589240"/>
            <a:ext cx="3373760" cy="1078056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6-е классы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250825" y="260350"/>
          <a:ext cx="8228013" cy="5260975"/>
        </p:xfrm>
        <a:graphic>
          <a:graphicData uri="http://schemas.openxmlformats.org/drawingml/2006/table">
            <a:tbl>
              <a:tblPr/>
              <a:tblGrid>
                <a:gridCol w="1042988"/>
                <a:gridCol w="923925"/>
                <a:gridCol w="1089025"/>
                <a:gridCol w="1041400"/>
                <a:gridCol w="1109662"/>
                <a:gridCol w="1109663"/>
                <a:gridCol w="892175"/>
                <a:gridCol w="890587"/>
                <a:gridCol w="128588"/>
              </a:tblGrid>
              <a:tr h="3095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класс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Всего учащихся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Выполнили работу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уровни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6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недостаточный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низкий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средний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повышенный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высокий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6-А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26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83,87%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19,2%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9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34,6%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15,5%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11,5%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19,2%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6-Б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13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41,94%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15,4%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7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53,8%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30,8%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6-В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83,33%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8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32%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24%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20%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16%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8%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6-Г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16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57,14%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12,5%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18,7%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8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50%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6,3%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12,5%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6-К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25,0%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20%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20%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60%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всего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85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60,71%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16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18,8%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20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24%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29,4%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11 12,9%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13 15,3%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</a:tbl>
          </a:graphicData>
        </a:graphic>
      </p:graphicFrame>
      <p:sp>
        <p:nvSpPr>
          <p:cNvPr id="18521" name="Rectangle 1"/>
          <p:cNvSpPr>
            <a:spLocks noChangeArrowheads="1"/>
          </p:cNvSpPr>
          <p:nvPr/>
        </p:nvSpPr>
        <p:spPr bwMode="auto">
          <a:xfrm>
            <a:off x="1309688" y="8207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(29.01 </a:t>
            </a:r>
            <a:r>
              <a:rPr lang="ru-RU" altLang="ru-RU" sz="120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09.02.2024г)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5373216"/>
            <a:ext cx="3301752" cy="1078056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7-е классы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395288" y="620713"/>
          <a:ext cx="8208962" cy="4751387"/>
        </p:xfrm>
        <a:graphic>
          <a:graphicData uri="http://schemas.openxmlformats.org/drawingml/2006/table">
            <a:tbl>
              <a:tblPr/>
              <a:tblGrid>
                <a:gridCol w="1023937"/>
                <a:gridCol w="979488"/>
                <a:gridCol w="1087437"/>
                <a:gridCol w="1022350"/>
                <a:gridCol w="1089025"/>
                <a:gridCol w="1087438"/>
                <a:gridCol w="896937"/>
                <a:gridCol w="898525"/>
                <a:gridCol w="123825"/>
              </a:tblGrid>
              <a:tr h="317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класс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Всего учащихся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Выполнили работу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уровни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6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недостаточный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низкий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средний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повышенный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высокий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7-А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8%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32%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46%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7-В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70%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12%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26%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53%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9%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7-Г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100%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7-К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29%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22%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67%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11%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всего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116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40%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11%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28%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48%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13%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19535" name="Rectangle 1"/>
          <p:cNvSpPr>
            <a:spLocks noChangeArrowheads="1"/>
          </p:cNvSpPr>
          <p:nvPr/>
        </p:nvSpPr>
        <p:spPr bwMode="auto">
          <a:xfrm>
            <a:off x="1246188" y="101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altLang="ru-RU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Читательская грамотность</a:t>
            </a:r>
            <a:endParaRPr lang="ru-RU" altLang="ru-RU" sz="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(15.01 </a:t>
            </a:r>
            <a:r>
              <a:rPr lang="ru-RU" altLang="ru-RU" sz="120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26.01.2024г)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5301208"/>
            <a:ext cx="3445768" cy="122207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/>
              <a:t>8</a:t>
            </a:r>
            <a:r>
              <a:rPr lang="ru-RU" dirty="0" smtClean="0"/>
              <a:t>-е классы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539750" y="549275"/>
          <a:ext cx="7777163" cy="4708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6834"/>
                <a:gridCol w="929005"/>
                <a:gridCol w="1075859"/>
                <a:gridCol w="924948"/>
                <a:gridCol w="1034481"/>
                <a:gridCol w="1035293"/>
                <a:gridCol w="1035293"/>
                <a:gridCol w="825151"/>
              </a:tblGrid>
              <a:tr h="362148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учащихся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Выполнили работу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уровни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4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недостаточный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низкий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повышенный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высокий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4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8-А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79%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4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8-Б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4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8-Г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4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8-К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91%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4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89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552" name="Rectangle 1"/>
          <p:cNvSpPr>
            <a:spLocks noChangeArrowheads="1"/>
          </p:cNvSpPr>
          <p:nvPr/>
        </p:nvSpPr>
        <p:spPr bwMode="auto">
          <a:xfrm>
            <a:off x="1349375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Читательская грамотность</a:t>
            </a:r>
            <a:endParaRPr lang="ru-RU" altLang="ru-RU" sz="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(08.11 </a:t>
            </a:r>
            <a:r>
              <a:rPr lang="ru-RU" altLang="ru-RU" sz="120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18.11.2023г)</a:t>
            </a:r>
            <a:endParaRPr lang="ru-RU" altLang="ru-RU" sz="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5229200"/>
            <a:ext cx="3373760" cy="122207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9-е классы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323850" y="333375"/>
          <a:ext cx="8424863" cy="4967288"/>
        </p:xfrm>
        <a:graphic>
          <a:graphicData uri="http://schemas.openxmlformats.org/drawingml/2006/table">
            <a:tbl>
              <a:tblPr/>
              <a:tblGrid>
                <a:gridCol w="1066800"/>
                <a:gridCol w="946150"/>
                <a:gridCol w="1114425"/>
                <a:gridCol w="1068388"/>
                <a:gridCol w="1136650"/>
                <a:gridCol w="1135062"/>
                <a:gridCol w="912813"/>
                <a:gridCol w="914400"/>
                <a:gridCol w="130175"/>
              </a:tblGrid>
              <a:tr h="3317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класс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Всего учащихся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Выполнили работу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уровни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5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недостаточный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низкий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средний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повышенный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высокий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9-А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40%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50%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9-Б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18%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77%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9-В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9%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18%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73%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9-К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50%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всего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99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84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8%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23%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63%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21583" name="Rectangle 1"/>
          <p:cNvSpPr>
            <a:spLocks noChangeArrowheads="1"/>
          </p:cNvSpPr>
          <p:nvPr/>
        </p:nvSpPr>
        <p:spPr bwMode="auto">
          <a:xfrm>
            <a:off x="1309688" y="101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1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Читательская грамотность</a:t>
            </a:r>
            <a:endParaRPr lang="ru-RU" altLang="ru-RU" sz="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(11.12 </a:t>
            </a:r>
            <a:r>
              <a:rPr lang="ru-RU" altLang="ru-RU" sz="120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alt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26.12.2023г)</a:t>
            </a:r>
            <a:endParaRPr lang="ru-RU" altLang="ru-RU" sz="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116</TotalTime>
  <Words>643</Words>
  <Application>Microsoft Office PowerPoint</Application>
  <PresentationFormat>Экран (4:3)</PresentationFormat>
  <Paragraphs>454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Trebuchet MS</vt:lpstr>
      <vt:lpstr>Georgia</vt:lpstr>
      <vt:lpstr>Calibri</vt:lpstr>
      <vt:lpstr>Times New Roman</vt:lpstr>
      <vt:lpstr>Воздушный поток</vt:lpstr>
      <vt:lpstr>Воздушный поток</vt:lpstr>
      <vt:lpstr>Воздушный поток</vt:lpstr>
      <vt:lpstr>Воздушный поток</vt:lpstr>
      <vt:lpstr>Читательская грамотность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Красатуля</dc:creator>
  <cp:lastModifiedBy>АС</cp:lastModifiedBy>
  <cp:revision>12</cp:revision>
  <dcterms:created xsi:type="dcterms:W3CDTF">2024-04-21T10:14:34Z</dcterms:created>
  <dcterms:modified xsi:type="dcterms:W3CDTF">2024-04-23T06:16:13Z</dcterms:modified>
</cp:coreProperties>
</file>