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26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6B57-7DBF-425A-8ACB-FAB8CA0D4F50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165D1-A798-442F-8022-F8DE9924C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2D6E1-A9AB-40FE-AC9A-99985B917F5D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7425-50A3-4F3D-B6D1-731C94E63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C435B-4466-4CC1-841D-FB014D75B650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39B8-4DCF-4303-9389-108F364F2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F94C-1181-479B-8AAC-B731FCD66BA4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5BC9-D302-4B5B-856C-117155C31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05C9-A273-45FD-A9D7-2AC06953FC90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04763-533C-4BE9-B05D-3C568504D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CC12-D05E-4549-BDC4-E62B7355E1CD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3DDF-55F6-407C-8461-F86555EF8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661C-0FD0-4C0B-9D95-A38E3CC986C4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30F5-F2BE-416A-ADDB-C914FE7E8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7185-BC58-41FB-931E-ECF03BC8991A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B7F0-7214-4B23-8F71-C54428642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E868-4E5A-4735-B357-0EF6CEF2ED18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3B40-994F-4A5F-934F-6EFA7F424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4A95-7CB2-4F1C-9496-C029C3DAACB3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AC0A-FAD4-4011-8D36-0C5340C3C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E0D0-5164-4E7B-8A36-69DE2E85BDB9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1D9A-8CB4-4627-8205-3FF1E4862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62C6082-22DE-4221-968F-E6C9BB39732E}" type="datetimeFigureOut">
              <a:rPr lang="ru-RU"/>
              <a:pPr>
                <a:defRPr/>
              </a:pPr>
              <a:t>чт 13.12.18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C01556A-B9C1-48DF-92C1-B97693A44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205038"/>
            <a:ext cx="8569325" cy="879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068961"/>
            <a:ext cx="7036643" cy="7920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Режим труда  и отдыха, хороший сон – составляющие здорового образа жизни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3888" y="6350000"/>
            <a:ext cx="576262" cy="3921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33375"/>
            <a:ext cx="193357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539750" y="3789040"/>
            <a:ext cx="7993063" cy="223224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10 класс Урок №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26 </a:t>
            </a:r>
          </a:p>
          <a:p>
            <a:pPr algn="ctr"/>
            <a:r>
              <a:rPr lang="ru-RU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Разработал :Учитель </a:t>
            </a:r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ОБЖ Зубков Н.А.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692150"/>
            <a:ext cx="8135938" cy="3673475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sz="1800" dirty="0" smtClean="0"/>
              <a:t>В данный момент многие люди употребляют вредные вещества (курят сигареты, пьют алкоголь, употребляют наркотики и т.д.), все это очень плохо сказывается на их организме, т.к. из-за никотина в сигаретах страдают легкие, из-за алкоголя страдают почки, и все это приводит к большим последствиям, которые могут привести к летальному исходу.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692150"/>
            <a:ext cx="8569325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Употребление вредных веществ.</a:t>
            </a:r>
            <a:endParaRPr lang="ru-RU" dirty="0"/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284538"/>
            <a:ext cx="60674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850" y="6092825"/>
            <a:ext cx="431800" cy="3603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135938" cy="6102350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323850" y="6135688"/>
            <a:ext cx="431800" cy="3603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836613"/>
            <a:ext cx="7993063" cy="2887662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>
                <a:effectLst/>
              </a:rPr>
              <a:t>Закаливание — испытанное средство укрепления </a:t>
            </a:r>
            <a:r>
              <a:rPr lang="ru-RU" dirty="0" smtClean="0">
                <a:effectLst/>
              </a:rPr>
              <a:t>здоровья. </a:t>
            </a:r>
            <a:r>
              <a:rPr lang="ru-RU" dirty="0">
                <a:effectLst/>
              </a:rPr>
              <a:t>В основе закаливающих процедур лежит многократное воздействие тепла, охлаждения и солнечных лучей. При этом у человека постепенно вырабатывается адаптация к внешней среде.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Закаливание организма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924175"/>
            <a:ext cx="496252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850" y="6092825"/>
            <a:ext cx="431800" cy="3603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1484313"/>
            <a:ext cx="4608513" cy="4968875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/>
              <a:t>Спорт является, достаточно мощным, безлекарственным средством профилактики заболеваний человека, оказывающий огромное влияние на его здоровье. Оно, здоровье, являясь бесценным достоянием любого человека и в целом всего общества, способствует выполнению основных жизненных задач и планов, помогает преодолевать трудности и обеспечивает людям долгую, активную и радостную жизнь.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8" y="40481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Занятие спортом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910138"/>
            <a:ext cx="194786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0895">
            <a:off x="7318375" y="263525"/>
            <a:ext cx="132873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268413"/>
            <a:ext cx="6096000" cy="3657600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sz="2400" b="1" dirty="0">
                <a:effectLst/>
              </a:rPr>
              <a:t>Здоровый образ жизни – это…</a:t>
            </a:r>
            <a:endParaRPr lang="ru-RU" sz="2400" dirty="0">
              <a:effectLst/>
            </a:endParaRP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     а</a:t>
            </a:r>
            <a:r>
              <a:rPr lang="ru-RU" sz="1600" dirty="0">
                <a:effectLst/>
              </a:rPr>
              <a:t>) мировоззрение человека, которое складывается из знаний о здоровье;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     б</a:t>
            </a:r>
            <a:r>
              <a:rPr lang="ru-RU" sz="1600" dirty="0">
                <a:effectLst/>
              </a:rPr>
              <a:t>) индивидуальная система поведения человека, направленная на сохранение </a:t>
            </a:r>
            <a:r>
              <a:rPr lang="ru-RU" sz="1600" dirty="0" smtClean="0">
                <a:effectLst/>
              </a:rPr>
              <a:t>и </a:t>
            </a:r>
            <a:r>
              <a:rPr lang="ru-RU" sz="1600" dirty="0">
                <a:effectLst/>
              </a:rPr>
              <a:t>укрепление здоровья;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     в</a:t>
            </a:r>
            <a:r>
              <a:rPr lang="ru-RU" sz="1600" dirty="0">
                <a:effectLst/>
              </a:rPr>
              <a:t>) система жизнедеятельности человека, в </a:t>
            </a:r>
            <a:r>
              <a:rPr lang="ru-RU" sz="1600" dirty="0" smtClean="0">
                <a:effectLst/>
              </a:rPr>
              <a:t>которой главным </a:t>
            </a:r>
            <a:r>
              <a:rPr lang="ru-RU" sz="1600" dirty="0">
                <a:effectLst/>
              </a:rPr>
              <a:t>является диетическое </a:t>
            </a:r>
            <a:r>
              <a:rPr lang="ru-RU" sz="1600" dirty="0" smtClean="0">
                <a:effectLst/>
              </a:rPr>
              <a:t>питание</a:t>
            </a:r>
            <a:r>
              <a:rPr lang="ru-RU" sz="1600" dirty="0">
                <a:effectLst/>
              </a:rPr>
              <a:t>, отказ от курения и алкоголя;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effectLst/>
              </a:rPr>
              <a:t>     г</a:t>
            </a:r>
            <a:r>
              <a:rPr lang="ru-RU" sz="1600" dirty="0">
                <a:effectLst/>
              </a:rPr>
              <a:t>) систематическое выполнение физических упражнений.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395288" y="2205038"/>
            <a:ext cx="215900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rId2" action="ppaction://hlinksldjump" highlightClick="1"/>
          </p:cNvPr>
          <p:cNvSpPr/>
          <p:nvPr/>
        </p:nvSpPr>
        <p:spPr>
          <a:xfrm>
            <a:off x="395288" y="3452813"/>
            <a:ext cx="215900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395288" y="4149725"/>
            <a:ext cx="215900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395288" y="2781300"/>
            <a:ext cx="215900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1989138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ПРАВИЛЬНО</a:t>
            </a:r>
            <a:endParaRPr lang="ru-RU" dirty="0"/>
          </a:p>
        </p:txBody>
      </p:sp>
      <p:pic>
        <p:nvPicPr>
          <p:cNvPr id="2765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716338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54588" y="6450013"/>
            <a:ext cx="3700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Palatino Linotype" pitchFamily="18" charset="0"/>
              </a:rPr>
              <a:t>Перейти к следующему вопросу</a:t>
            </a: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643938" y="6465888"/>
            <a:ext cx="322262" cy="369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3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21163"/>
            <a:ext cx="12668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НЕ ПРАВИЛЬНО</a:t>
            </a:r>
            <a:endParaRPr lang="ru-RU" dirty="0"/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4149725"/>
            <a:ext cx="193357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747713" y="6381750"/>
            <a:ext cx="2451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Palatino Linotype" pitchFamily="18" charset="0"/>
              </a:rPr>
              <a:t>Вернуться к вопросу </a:t>
            </a:r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323850" y="6381750"/>
            <a:ext cx="423863" cy="3683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813" y="1196975"/>
            <a:ext cx="6096000" cy="3657600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а</a:t>
            </a:r>
            <a:r>
              <a:rPr lang="ru-RU" dirty="0">
                <a:effectLst/>
              </a:rPr>
              <a:t>) улучшаются умственные способности;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б) повышается работоспособность;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в) замедляется процесс старения;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г) развивается слабость сердечной мышцы.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40481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effectLst/>
              </a:rPr>
              <a:t>При малоподвижном образе жизни…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258888" y="2349500"/>
            <a:ext cx="217487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258888" y="2717800"/>
            <a:ext cx="217487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258888" y="3141663"/>
            <a:ext cx="217487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258888" y="3573463"/>
            <a:ext cx="217487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1989138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ПРАВИЛЬНО</a:t>
            </a:r>
            <a:endParaRPr lang="ru-RU" dirty="0"/>
          </a:p>
        </p:txBody>
      </p:sp>
      <p:pic>
        <p:nvPicPr>
          <p:cNvPr id="3072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716338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54588" y="6450013"/>
            <a:ext cx="3700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Palatino Linotype" pitchFamily="18" charset="0"/>
              </a:rPr>
              <a:t>Перейти к следующему вопросу</a:t>
            </a:r>
          </a:p>
        </p:txBody>
      </p:sp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604250" y="6450013"/>
            <a:ext cx="431800" cy="2921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5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221163"/>
            <a:ext cx="12668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2275" y="1557338"/>
            <a:ext cx="6096000" cy="3657600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а</a:t>
            </a:r>
            <a:r>
              <a:rPr lang="ru-RU" dirty="0">
                <a:effectLst/>
              </a:rPr>
              <a:t>) желающий бросить курить;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б) выкуривающий одну сигарету натощак;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в) выкуривающий две сигареты в день;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г) находящийся в одном помещении с курящим.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550" y="1844675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effectLst/>
              </a:rPr>
              <a:t>Пассивный курильщик – это человек…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1368425" y="2565400"/>
            <a:ext cx="215900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1354138" y="2914650"/>
            <a:ext cx="215900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363663" y="3316288"/>
            <a:ext cx="215900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368425" y="3789363"/>
            <a:ext cx="215900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341438"/>
            <a:ext cx="5616575" cy="3095625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effectLst/>
              </a:rPr>
              <a:t>   Здоровый </a:t>
            </a:r>
            <a:r>
              <a:rPr lang="ru-RU" b="1" dirty="0">
                <a:effectLst/>
              </a:rPr>
              <a:t>образ жизни</a:t>
            </a:r>
            <a:r>
              <a:rPr lang="ru-RU" dirty="0">
                <a:effectLst/>
              </a:rPr>
              <a:t> — образ </a:t>
            </a:r>
            <a:r>
              <a:rPr lang="ru-RU" dirty="0" smtClean="0">
                <a:effectLst/>
              </a:rPr>
              <a:t>жизни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человека</a:t>
            </a:r>
            <a:r>
              <a:rPr lang="ru-RU" dirty="0">
                <a:effectLst/>
              </a:rPr>
              <a:t>, направленный на профилактику болезней и укрепление здоровья.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115888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Здоровый образ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413125"/>
            <a:ext cx="54022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3888" y="6350000"/>
            <a:ext cx="576262" cy="3921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1989138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ПРАВИЛЬНО</a:t>
            </a:r>
            <a:endParaRPr lang="ru-RU" dirty="0"/>
          </a:p>
        </p:txBody>
      </p:sp>
      <p:pic>
        <p:nvPicPr>
          <p:cNvPr id="3277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716338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54588" y="6450013"/>
            <a:ext cx="3700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Palatino Linotype" pitchFamily="18" charset="0"/>
              </a:rPr>
              <a:t>Перейти к следующему вопросу</a:t>
            </a:r>
          </a:p>
        </p:txBody>
      </p:sp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8604250" y="6450013"/>
            <a:ext cx="431800" cy="2921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3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221163"/>
            <a:ext cx="12668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412875"/>
            <a:ext cx="8496300" cy="3657600"/>
          </a:xfrm>
        </p:spPr>
        <p:txBody>
          <a:bodyPr/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а</a:t>
            </a:r>
            <a:r>
              <a:rPr lang="ru-RU" dirty="0">
                <a:effectLst/>
              </a:rPr>
              <a:t>) купание в холодной воде и хождение босиком;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б) обтирание снегом по утрам;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в) укрепление здоровья посредством купания в проруби;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г) постепенное повышение устойчивости (адаптация) организма человека </a:t>
            </a:r>
            <a:r>
              <a:rPr lang="ru-RU" dirty="0" smtClean="0">
                <a:effectLst/>
              </a:rPr>
              <a:t>к </a:t>
            </a:r>
            <a:r>
              <a:rPr lang="ru-RU" dirty="0">
                <a:effectLst/>
              </a:rPr>
              <a:t>воздействию различных неблагоприятных факторов внешней среды;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д) сочетание солнечных и воздушных ванн с подвижными играми.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350" y="476250"/>
            <a:ext cx="6459538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effectLst/>
              </a:rPr>
              <a:t>Что такое закаливание?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323850" y="2060575"/>
            <a:ext cx="215900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319088" y="2452688"/>
            <a:ext cx="215900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319088" y="2924175"/>
            <a:ext cx="215900" cy="2174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323850" y="4221163"/>
            <a:ext cx="215900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323850" y="3284538"/>
            <a:ext cx="211138" cy="2159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1989138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ПРАВИЛЬНО</a:t>
            </a:r>
            <a:endParaRPr lang="ru-RU" dirty="0"/>
          </a:p>
        </p:txBody>
      </p:sp>
      <p:pic>
        <p:nvPicPr>
          <p:cNvPr id="3481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716338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221163"/>
            <a:ext cx="12668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05038"/>
            <a:ext cx="91440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ВЕДИТЕ ЗДОРОВЫЙ ОБРАЗ ЖИЗНИ!!!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700213"/>
            <a:ext cx="5040312" cy="2016125"/>
          </a:xfrm>
        </p:spPr>
        <p:txBody>
          <a:bodyPr/>
          <a:lstStyle/>
          <a:p>
            <a:pPr marL="475488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Умственная и физическая нагрузка</a:t>
            </a:r>
          </a:p>
          <a:p>
            <a:pPr marL="475488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Активный отдых</a:t>
            </a:r>
          </a:p>
          <a:p>
            <a:pPr marL="475488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Сон</a:t>
            </a:r>
          </a:p>
          <a:p>
            <a:pPr marL="475488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Питание и др.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-100013"/>
            <a:ext cx="8208962" cy="136842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Основные элементы жизнедеятельности человека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25" y="3716338"/>
            <a:ext cx="388302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3888" y="6350000"/>
            <a:ext cx="576262" cy="3921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3155">
            <a:off x="777875" y="4365625"/>
            <a:ext cx="19605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1288" y="1989138"/>
            <a:ext cx="9001125" cy="647700"/>
          </a:xfrm>
        </p:spPr>
        <p:txBody>
          <a:bodyPr>
            <a:normAutofit fontScale="92500" lnSpcReduction="10000"/>
          </a:bodyPr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Умственная нагрузка(труд) – это деятельность человеческого мозга (Читанее книг, учеба в школе, решение задач).</a:t>
            </a:r>
            <a:endParaRPr lang="ru-RU" dirty="0"/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620713"/>
            <a:ext cx="8640763" cy="914400"/>
          </a:xfrm>
        </p:spPr>
        <p:txBody>
          <a:bodyPr/>
          <a:lstStyle/>
          <a:p>
            <a:pPr marL="18288" algn="ctr" fontAlgn="auto">
              <a:spcAft>
                <a:spcPts val="0"/>
              </a:spcAft>
              <a:defRPr/>
            </a:pPr>
            <a:r>
              <a:rPr lang="ru-RU" sz="4000" dirty="0"/>
              <a:t>Умственная и физическая нагрузка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250" y="2565400"/>
            <a:ext cx="88138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Palatino Linotype" pitchFamily="18" charset="0"/>
              </a:rPr>
              <a:t>   Физическая нагрузка – это деятельность человека, которая совершается при участии мышц, которые, сокращаясь, совершают работу в физиологическом смысле слова. </a:t>
            </a:r>
          </a:p>
          <a:p>
            <a:r>
              <a:rPr lang="ru-RU">
                <a:latin typeface="Palatino Linotype" pitchFamily="18" charset="0"/>
              </a:rPr>
              <a:t>Физические нагрузки делятся на три типа: </a:t>
            </a:r>
          </a:p>
          <a:p>
            <a:pPr marL="800100" lvl="1" indent="-342900">
              <a:buFont typeface="Palatino Linotype" pitchFamily="18" charset="0"/>
              <a:buAutoNum type="arabicPeriod"/>
            </a:pPr>
            <a:r>
              <a:rPr lang="ru-RU" u="sng">
                <a:latin typeface="Palatino Linotype" pitchFamily="18" charset="0"/>
                <a:hlinkClick r:id="rId2" action="ppaction://hlinksldjump"/>
              </a:rPr>
              <a:t>Легкие</a:t>
            </a:r>
            <a:r>
              <a:rPr lang="ru-RU">
                <a:latin typeface="Palatino Linotype" pitchFamily="18" charset="0"/>
                <a:hlinkClick r:id="rId2" action="ppaction://hlinksldjump"/>
              </a:rPr>
              <a:t> </a:t>
            </a:r>
            <a:endParaRPr lang="ru-RU">
              <a:latin typeface="Palatino Linotype" pitchFamily="18" charset="0"/>
            </a:endParaRPr>
          </a:p>
          <a:p>
            <a:pPr marL="800100" lvl="1" indent="-342900">
              <a:buFont typeface="Palatino Linotype" pitchFamily="18" charset="0"/>
              <a:buAutoNum type="arabicPeriod"/>
            </a:pPr>
            <a:r>
              <a:rPr lang="ru-RU" u="sng">
                <a:latin typeface="Palatino Linotype" pitchFamily="18" charset="0"/>
                <a:hlinkClick r:id="rId3" action="ppaction://hlinksldjump"/>
              </a:rPr>
              <a:t>Средней тяжести </a:t>
            </a:r>
            <a:endParaRPr lang="ru-RU" u="sng">
              <a:latin typeface="Palatino Linotype" pitchFamily="18" charset="0"/>
            </a:endParaRPr>
          </a:p>
          <a:p>
            <a:pPr marL="800100" lvl="1" indent="-342900">
              <a:buFont typeface="Palatino Linotype" pitchFamily="18" charset="0"/>
              <a:buAutoNum type="arabicPeriod"/>
            </a:pPr>
            <a:r>
              <a:rPr lang="ru-RU" u="sng">
                <a:latin typeface="Palatino Linotype" pitchFamily="18" charset="0"/>
                <a:hlinkClick r:id="rId4" action="ppaction://hlinksldjump"/>
              </a:rPr>
              <a:t>Тяжелые</a:t>
            </a:r>
            <a:endParaRPr lang="ru-RU" sz="1400">
              <a:latin typeface="Palatino Linotype" pitchFamily="18" charset="0"/>
            </a:endParaRPr>
          </a:p>
        </p:txBody>
      </p:sp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8172450" y="6165850"/>
            <a:ext cx="720725" cy="50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5392738"/>
            <a:ext cx="321627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1628775"/>
            <a:ext cx="8497887" cy="2160588"/>
          </a:xfrm>
        </p:spPr>
        <p:txBody>
          <a:bodyPr/>
          <a:lstStyle/>
          <a:p>
            <a:pPr marL="274320" lvl="1" indent="-256032" fontAlgn="auto">
              <a:spcAft>
                <a:spcPts val="0"/>
              </a:spcAft>
              <a:buFont typeface="Wingdings" pitchFamily="2" charset="2"/>
              <a:buChar char=""/>
              <a:defRPr/>
            </a:pPr>
            <a:r>
              <a:rPr lang="ru-RU" dirty="0" smtClean="0"/>
              <a:t>Это работы</a:t>
            </a:r>
            <a:r>
              <a:rPr lang="ru-RU" dirty="0"/>
              <a:t>, выполняемые без поднятия и переноса тяжестей. </a:t>
            </a:r>
            <a:r>
              <a:rPr lang="ru-RU" sz="1400" dirty="0"/>
              <a:t>Это работы в швейном производстве, в точном приборостроении и машиностроении, в полиграфии, в связи и т.д.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0113" y="260350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Легкие физические нагрузки</a:t>
            </a:r>
            <a:endParaRPr lang="ru-RU" sz="40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79388" y="6165850"/>
            <a:ext cx="576262" cy="5032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763" y="3357563"/>
            <a:ext cx="4125912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412875"/>
            <a:ext cx="8856663" cy="2303463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/>
              <a:t>Это работы</a:t>
            </a:r>
            <a:r>
              <a:rPr lang="ru-RU" dirty="0"/>
              <a:t>, связанные с постоянной ходьбой и переноской небольших (до 10 кг) тяжестей. </a:t>
            </a:r>
            <a:r>
              <a:rPr lang="ru-RU" sz="1600" dirty="0"/>
              <a:t>Это работа в механосборочных цехах, в механизированных мартеновских, прокатных, литейных, кузнечных, термических цехах и т.д.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0113" y="476250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Физические нагрузки средней тяжести</a:t>
            </a:r>
            <a:endParaRPr lang="ru-RU" sz="3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79388" y="6165850"/>
            <a:ext cx="576262" cy="5032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068638"/>
            <a:ext cx="55086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628775"/>
            <a:ext cx="8928100" cy="2016125"/>
          </a:xfrm>
        </p:spPr>
        <p:txBody>
          <a:bodyPr/>
          <a:lstStyle/>
          <a:p>
            <a:pPr marL="274320" lvl="1" indent="-256032" fontAlgn="auto">
              <a:spcAft>
                <a:spcPts val="0"/>
              </a:spcAft>
              <a:buFont typeface="Wingdings" pitchFamily="2" charset="2"/>
              <a:buChar char=""/>
              <a:defRPr/>
            </a:pPr>
            <a:r>
              <a:rPr lang="ru-RU" dirty="0" smtClean="0"/>
              <a:t>Это работы</a:t>
            </a:r>
            <a:r>
              <a:rPr lang="ru-RU" dirty="0"/>
              <a:t>, связанные с постоянным передвижением и переноской значительных (более 10 кг) тяжестей. </a:t>
            </a:r>
            <a:r>
              <a:rPr lang="ru-RU" sz="1400" dirty="0"/>
              <a:t>Это кузнечные работы с ручной ковкой, литейные с ручной набивкой и заливкой опок и т.д.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333375"/>
            <a:ext cx="8642350" cy="9350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Тяжелые физические </a:t>
            </a:r>
            <a:r>
              <a:rPr lang="ru-RU" sz="4000" dirty="0"/>
              <a:t>нагрузки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79388" y="6165850"/>
            <a:ext cx="576262" cy="5032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028950"/>
            <a:ext cx="53276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341438"/>
            <a:ext cx="8135938" cy="3671887"/>
          </a:xfrm>
        </p:spPr>
        <p:txBody>
          <a:bodyPr>
            <a:normAutofit fontScale="77500" lnSpcReduction="20000"/>
          </a:bodyPr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>
                <a:effectLst/>
                <a:hlinkClick r:id="rId2" action="ppaction://hlinksldjump"/>
              </a:rPr>
              <a:t>воспитывать </a:t>
            </a:r>
            <a:r>
              <a:rPr lang="ru-RU" dirty="0">
                <a:effectLst/>
                <a:hlinkClick r:id="rId2" action="ppaction://hlinksldjump"/>
              </a:rPr>
              <a:t>с раннего детства </a:t>
            </a:r>
            <a:r>
              <a:rPr lang="ru-RU" dirty="0" smtClean="0">
                <a:effectLst/>
                <a:hlinkClick r:id="rId2" action="ppaction://hlinksldjump"/>
              </a:rPr>
              <a:t>здоровые привычки </a:t>
            </a:r>
            <a:r>
              <a:rPr lang="ru-RU" dirty="0">
                <a:effectLst/>
                <a:hlinkClick r:id="rId2" action="ppaction://hlinksldjump"/>
              </a:rPr>
              <a:t>и </a:t>
            </a:r>
            <a:r>
              <a:rPr lang="ru-RU" dirty="0" smtClean="0">
                <a:effectLst/>
                <a:hlinkClick r:id="rId2" action="ppaction://hlinksldjump"/>
              </a:rPr>
              <a:t>навыки;*</a:t>
            </a:r>
            <a:endParaRPr lang="ru-RU" dirty="0" smtClean="0">
              <a:effectLst/>
            </a:endParaRPr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>
              <a:effectLst/>
            </a:endParaRP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>
                <a:effectLst/>
              </a:rPr>
              <a:t>п</a:t>
            </a:r>
            <a:r>
              <a:rPr lang="ru-RU" dirty="0" smtClean="0">
                <a:effectLst/>
              </a:rPr>
              <a:t>роживать в безопасная </a:t>
            </a:r>
            <a:r>
              <a:rPr lang="ru-RU" dirty="0">
                <a:effectLst/>
              </a:rPr>
              <a:t>и благоприятная для </a:t>
            </a:r>
            <a:r>
              <a:rPr lang="ru-RU" dirty="0" smtClean="0">
                <a:effectLst/>
              </a:rPr>
              <a:t>обитания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окружающей среде, знать </a:t>
            </a:r>
            <a:r>
              <a:rPr lang="ru-RU" dirty="0">
                <a:effectLst/>
              </a:rPr>
              <a:t>о влиянии неблагоприятных факторов окружающей среды на </a:t>
            </a:r>
            <a:r>
              <a:rPr lang="ru-RU" dirty="0" smtClean="0">
                <a:effectLst/>
              </a:rPr>
              <a:t>здоровье;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>
              <a:effectLst/>
            </a:endParaRP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отказаться </a:t>
            </a:r>
            <a:r>
              <a:rPr lang="ru-RU" dirty="0">
                <a:effectLst/>
              </a:rPr>
              <a:t>от курения, употребления наркотиков, употребления алкоголя</a:t>
            </a:r>
            <a:r>
              <a:rPr lang="ru-RU" dirty="0" smtClean="0">
                <a:effectLst/>
              </a:rPr>
              <a:t>.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>
              <a:effectLst/>
            </a:endParaRP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>
                <a:effectLst/>
              </a:rPr>
              <a:t>и</a:t>
            </a:r>
            <a:r>
              <a:rPr lang="ru-RU" dirty="0" smtClean="0">
                <a:effectLst/>
              </a:rPr>
              <a:t>меть здоровое</a:t>
            </a:r>
            <a:r>
              <a:rPr lang="ru-RU" dirty="0">
                <a:effectLst/>
              </a:rPr>
              <a:t> питание: умеренное, соответствующее физиологическим особенностям конкретного человека, информированность о качестве употребляемых продуктов</a:t>
            </a:r>
            <a:r>
              <a:rPr lang="ru-RU" dirty="0" smtClean="0">
                <a:effectLst/>
              </a:rPr>
              <a:t>;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>
              <a:effectLst/>
            </a:endParaRP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Соблюдать личную </a:t>
            </a:r>
            <a:r>
              <a:rPr lang="ru-RU" dirty="0">
                <a:effectLst/>
              </a:rPr>
              <a:t>и </a:t>
            </a:r>
            <a:r>
              <a:rPr lang="ru-RU" dirty="0" smtClean="0">
                <a:effectLst/>
              </a:rPr>
              <a:t>общественную гигиену: </a:t>
            </a:r>
            <a:r>
              <a:rPr lang="ru-RU" dirty="0">
                <a:effectLst/>
              </a:rPr>
              <a:t>совокупность гигиенических правил, соблюдение и выполнение которых способствует сохранению и укреплению здоровья, владение навыками первой помощи.</a:t>
            </a:r>
          </a:p>
          <a:p>
            <a:pPr marL="274320" indent="-256032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950" y="260350"/>
            <a:ext cx="8856663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Что нужно делать, чтобы иметь здоровый образ жизни?</a:t>
            </a:r>
            <a:endParaRPr lang="ru-RU" sz="2800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027988" y="6092825"/>
            <a:ext cx="504825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69350" cy="12239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Здоровые привычки и навыки</a:t>
            </a:r>
            <a:endParaRPr lang="ru-RU" dirty="0"/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50825" y="1685925"/>
            <a:ext cx="5834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Palatino Linotype" pitchFamily="18" charset="0"/>
              <a:buAutoNum type="arabicPeriod"/>
            </a:pPr>
            <a:r>
              <a:rPr lang="ru-RU">
                <a:latin typeface="Palatino Linotype" pitchFamily="18" charset="0"/>
                <a:hlinkClick r:id="rId2" action="ppaction://hlinksldjump"/>
              </a:rPr>
              <a:t>Не употреблять вредные вещества.</a:t>
            </a:r>
            <a:endParaRPr lang="ru-RU">
              <a:latin typeface="Palatino Linotype" pitchFamily="18" charset="0"/>
            </a:endParaRPr>
          </a:p>
          <a:p>
            <a:pPr marL="342900" indent="-342900">
              <a:buFont typeface="Palatino Linotype" pitchFamily="18" charset="0"/>
              <a:buAutoNum type="arabicPeriod"/>
            </a:pPr>
            <a:r>
              <a:rPr lang="ru-RU">
                <a:latin typeface="Palatino Linotype" pitchFamily="18" charset="0"/>
                <a:hlinkClick r:id="rId3" action="ppaction://hlinksldjump"/>
              </a:rPr>
              <a:t>Соблюдение гигиены.</a:t>
            </a:r>
            <a:endParaRPr lang="ru-RU">
              <a:latin typeface="Palatino Linotype" pitchFamily="18" charset="0"/>
            </a:endParaRPr>
          </a:p>
          <a:p>
            <a:pPr marL="342900" indent="-342900">
              <a:buFont typeface="Palatino Linotype" pitchFamily="18" charset="0"/>
              <a:buAutoNum type="arabicPeriod"/>
            </a:pPr>
            <a:r>
              <a:rPr lang="ru-RU">
                <a:latin typeface="Palatino Linotype" pitchFamily="18" charset="0"/>
                <a:hlinkClick r:id="rId4" action="ppaction://hlinksldjump"/>
              </a:rPr>
              <a:t>Закаливание организма.</a:t>
            </a:r>
            <a:endParaRPr lang="ru-RU">
              <a:latin typeface="Palatino Linotype" pitchFamily="18" charset="0"/>
            </a:endParaRPr>
          </a:p>
          <a:p>
            <a:pPr marL="342900" indent="-342900">
              <a:buFont typeface="Palatino Linotype" pitchFamily="18" charset="0"/>
              <a:buAutoNum type="arabicPeriod"/>
            </a:pPr>
            <a:r>
              <a:rPr lang="ru-RU">
                <a:latin typeface="Palatino Linotype" pitchFamily="18" charset="0"/>
                <a:hlinkClick r:id="rId5" action="ppaction://hlinksldjump"/>
              </a:rPr>
              <a:t>Занятие спортом.</a:t>
            </a:r>
            <a:endParaRPr lang="ru-RU">
              <a:latin typeface="Palatino Linotype" pitchFamily="18" charset="0"/>
            </a:endParaRPr>
          </a:p>
        </p:txBody>
      </p:sp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250825" y="6165850"/>
            <a:ext cx="649288" cy="5762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8" name="Рисунок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146300"/>
            <a:ext cx="44577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114</TotalTime>
  <Words>616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Базовая</vt:lpstr>
      <vt:lpstr>Здоровый образ жизни</vt:lpstr>
      <vt:lpstr>Здоровый образ жизни</vt:lpstr>
      <vt:lpstr>Основные элементы жизнедеятельности человека</vt:lpstr>
      <vt:lpstr>Умственная и физическая нагрузка</vt:lpstr>
      <vt:lpstr>Легкие физические нагрузки</vt:lpstr>
      <vt:lpstr>Физические нагрузки средней тяжести</vt:lpstr>
      <vt:lpstr>Тяжелые физические нагрузки</vt:lpstr>
      <vt:lpstr>Что нужно делать, чтобы иметь здоровый образ жизни?</vt:lpstr>
      <vt:lpstr>Здоровые привычки и навыки</vt:lpstr>
      <vt:lpstr>Употребление вредных веществ.</vt:lpstr>
      <vt:lpstr>Слайд 11</vt:lpstr>
      <vt:lpstr>Закаливание организма.</vt:lpstr>
      <vt:lpstr>Занятие спортом</vt:lpstr>
      <vt:lpstr>Тесты</vt:lpstr>
      <vt:lpstr>ПРАВИЛЬНО</vt:lpstr>
      <vt:lpstr>НЕ ПРАВИЛЬНО</vt:lpstr>
      <vt:lpstr>При малоподвижном образе жизни… </vt:lpstr>
      <vt:lpstr>ПРАВИЛЬНО</vt:lpstr>
      <vt:lpstr>Пассивный курильщик – это человек… </vt:lpstr>
      <vt:lpstr>ПРАВИЛЬНО</vt:lpstr>
      <vt:lpstr>Что такое закаливание? </vt:lpstr>
      <vt:lpstr>ПРАВИЛЬНО</vt:lpstr>
      <vt:lpstr>ВЕДИТЕ ЗДОРОВЫЙ ОБРАЗ ЖИЗНИ!!!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Олег</dc:creator>
  <cp:lastModifiedBy>Пользователь</cp:lastModifiedBy>
  <cp:revision>14</cp:revision>
  <dcterms:created xsi:type="dcterms:W3CDTF">2014-01-26T20:32:21Z</dcterms:created>
  <dcterms:modified xsi:type="dcterms:W3CDTF">2018-12-13T09:41:25Z</dcterms:modified>
</cp:coreProperties>
</file>