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7" r:id="rId4"/>
    <p:sldId id="258" r:id="rId5"/>
    <p:sldId id="260" r:id="rId6"/>
    <p:sldId id="264" r:id="rId7"/>
    <p:sldId id="263" r:id="rId8"/>
    <p:sldId id="265" r:id="rId9"/>
    <p:sldId id="269" r:id="rId10"/>
    <p:sldId id="272" r:id="rId11"/>
    <p:sldId id="273" r:id="rId12"/>
    <p:sldId id="274" r:id="rId13"/>
    <p:sldId id="270" r:id="rId14"/>
    <p:sldId id="283" r:id="rId15"/>
    <p:sldId id="284" r:id="rId16"/>
    <p:sldId id="285" r:id="rId17"/>
    <p:sldId id="286" r:id="rId18"/>
    <p:sldId id="289" r:id="rId19"/>
    <p:sldId id="290" r:id="rId20"/>
    <p:sldId id="291" r:id="rId21"/>
    <p:sldId id="292" r:id="rId22"/>
    <p:sldId id="293" r:id="rId23"/>
    <p:sldId id="287" r:id="rId24"/>
    <p:sldId id="28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3F05D-75FF-458C-94AE-39C681F232F1}" type="datetimeFigureOut">
              <a:rPr lang="ru-RU" smtClean="0"/>
              <a:pPr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29DE5-6E69-47DB-98C4-3418A74DC3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6.jpeg"/><Relationship Id="rId7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tudlance.ru/zakaz/template/assets/images/og/tipovoy-rasche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36904" cy="1800200"/>
          </a:xfrm>
          <a:blipFill>
            <a:blip r:embed="rId4" cstate="print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Круглый стол по обмену опытом реализации содержания и форм активизации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межпредметных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связей для формирования функциональной грамотности 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132856"/>
            <a:ext cx="8208912" cy="2448272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</a:p>
          <a:p>
            <a:pPr algn="ctr"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математической грамотности </a:t>
            </a:r>
          </a:p>
          <a:p>
            <a:pPr algn="ctr"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учащихся</a:t>
            </a:r>
            <a:endParaRPr lang="ru-RU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5796136" y="5445224"/>
            <a:ext cx="3231976" cy="128776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vert="horz" lIns="91440" tIns="45720" rIns="91440" bIns="45720" rtlCol="0">
            <a:noAutofit/>
          </a:bodyPr>
          <a:lstStyle/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  <a:b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учитель математики</a:t>
            </a:r>
          </a:p>
          <a:p>
            <a:pPr marR="0" lvl="0" indent="-342900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Хорошева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Е.Я. 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54075F2-B27F-4F45-A973-3C41BEEF80A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36712"/>
            <a:ext cx="9144000" cy="1728192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07504" y="2132856"/>
            <a:ext cx="8856984" cy="4725144"/>
          </a:xfrm>
        </p:spPr>
        <p:txBody>
          <a:bodyPr>
            <a:normAutofit fontScale="92500" lnSpcReduction="20000"/>
          </a:bodyPr>
          <a:lstStyle/>
          <a:p>
            <a:pPr marL="0" lv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Times New Roman" panose="02020603050405020304" pitchFamily="18" charset="0"/>
              <a:buChar char="-"/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распознавать проблемы, которые возникают в окружающей действительности и могут быть решены средствами математики;</a:t>
            </a:r>
          </a:p>
          <a:p>
            <a:pPr marL="0" lv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Times New Roman" panose="02020603050405020304" pitchFamily="18" charset="0"/>
              <a:buChar char="-"/>
            </a:pPr>
            <a:endParaRPr lang="ru-RU" b="1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Times New Roman" panose="02020603050405020304" pitchFamily="18" charset="0"/>
              <a:buChar char="-"/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формулировать эти проблемы на языке математики;</a:t>
            </a:r>
          </a:p>
          <a:p>
            <a:pPr marL="0" lv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Times New Roman" panose="02020603050405020304" pitchFamily="18" charset="0"/>
              <a:buChar char="-"/>
            </a:pPr>
            <a:endParaRPr lang="ru-RU" b="1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Times New Roman" panose="02020603050405020304" pitchFamily="18" charset="0"/>
              <a:buChar char="-"/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решать проблемы, используя математические факты и методы;</a:t>
            </a:r>
            <a:endParaRPr lang="ru-RU" b="1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54075F2-B27F-4F45-A973-3C41BEEF80A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36712"/>
            <a:ext cx="9144000" cy="1728192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79512" y="2060848"/>
            <a:ext cx="8589640" cy="4597971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buSzPts val="1400"/>
              <a:buFont typeface="Times New Roman" panose="02020603050405020304" pitchFamily="18" charset="0"/>
              <a:buChar char="-"/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анализировать использованные методы решения;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buSzPts val="1400"/>
              <a:buFont typeface="Times New Roman" panose="02020603050405020304" pitchFamily="18" charset="0"/>
              <a:buChar char="-"/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интерпретировать полученные результаты с учетом поставленной проблемы;</a:t>
            </a:r>
          </a:p>
          <a:p>
            <a:pPr lvl="0">
              <a:lnSpc>
                <a:spcPct val="150000"/>
              </a:lnSpc>
              <a:buClr>
                <a:srgbClr val="000000"/>
              </a:buClr>
              <a:buSzPts val="1400"/>
              <a:buFont typeface="Times New Roman" panose="02020603050405020304" pitchFamily="18" charset="0"/>
              <a:buChar char="-"/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формулировать и записывать результаты решения.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F41561-F09C-4F74-B78A-06A3EC280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650D2F0-75F3-4E8D-B69A-C7FF50268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catherineasquithgallery.com/uploads/posts/2021-02/thumbs/1613657687_49-p-fon-dlya-prezentatsii-po-matematike-dlya-d-53.jpg">
            <a:extLst>
              <a:ext uri="{FF2B5EF4-FFF2-40B4-BE49-F238E27FC236}">
                <a16:creationId xmlns="" xmlns:a16="http://schemas.microsoft.com/office/drawing/2014/main" id="{FC56B480-3627-4F6C-9DB1-BCA8297E0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"/>
            <a:ext cx="9144000" cy="6831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627407CF-D6E3-4F66-A1FF-7271756F3838}"/>
              </a:ext>
            </a:extLst>
          </p:cNvPr>
          <p:cNvSpPr/>
          <p:nvPr/>
        </p:nvSpPr>
        <p:spPr>
          <a:xfrm>
            <a:off x="2627784" y="2132856"/>
            <a:ext cx="4093654" cy="2801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3C4216C-9A81-4AB8-925B-59A96FD99E01}"/>
              </a:ext>
            </a:extLst>
          </p:cNvPr>
          <p:cNvSpPr/>
          <p:nvPr/>
        </p:nvSpPr>
        <p:spPr>
          <a:xfrm>
            <a:off x="2267744" y="2348880"/>
            <a:ext cx="4896544" cy="2376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Приёмы </a:t>
            </a:r>
            <a:endParaRPr lang="ru-RU" sz="2400" b="1" dirty="0" smtClean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формирования </a:t>
            </a:r>
            <a:endParaRPr lang="ru-RU" sz="2400" b="1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математической грамотности </a:t>
            </a:r>
          </a:p>
          <a:p>
            <a:pPr algn="ctr"/>
            <a:r>
              <a:rPr lang="ru-RU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рамках современных педагогических </a:t>
            </a:r>
            <a:endParaRPr lang="ru-RU" sz="2400" b="1" dirty="0" smtClean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технологий</a:t>
            </a:r>
            <a:endParaRPr lang="ru-RU" sz="24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4824AFFB-33C7-4A24-8F17-D231574483B5}"/>
              </a:ext>
            </a:extLst>
          </p:cNvPr>
          <p:cNvSpPr/>
          <p:nvPr/>
        </p:nvSpPr>
        <p:spPr>
          <a:xfrm>
            <a:off x="5796136" y="4653136"/>
            <a:ext cx="3168352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Личностно-ориентированная технология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23C16237-CD5D-4444-B0E7-E1A3EB91263A}"/>
              </a:ext>
            </a:extLst>
          </p:cNvPr>
          <p:cNvSpPr/>
          <p:nvPr/>
        </p:nvSpPr>
        <p:spPr>
          <a:xfrm>
            <a:off x="107504" y="2564904"/>
            <a:ext cx="2448272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Здоровье-сберегающая технология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820B70FC-7018-44BE-82F6-49488852E068}"/>
              </a:ext>
            </a:extLst>
          </p:cNvPr>
          <p:cNvSpPr/>
          <p:nvPr/>
        </p:nvSpPr>
        <p:spPr>
          <a:xfrm>
            <a:off x="683568" y="4797152"/>
            <a:ext cx="3624663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Информационно-коммуникационная технологи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A4FA79D2-1237-4DA6-BBC1-CA1384362F28}"/>
              </a:ext>
            </a:extLst>
          </p:cNvPr>
          <p:cNvSpPr/>
          <p:nvPr/>
        </p:nvSpPr>
        <p:spPr>
          <a:xfrm>
            <a:off x="6444208" y="908720"/>
            <a:ext cx="2351402" cy="14949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проблемного обучения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646AE787-84DB-413C-A487-FB3CF3FC758E}"/>
              </a:ext>
            </a:extLst>
          </p:cNvPr>
          <p:cNvSpPr/>
          <p:nvPr/>
        </p:nvSpPr>
        <p:spPr>
          <a:xfrm>
            <a:off x="6876256" y="2619558"/>
            <a:ext cx="2160240" cy="16735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/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технология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19FEF45C-EDA9-4F66-A133-AACBDBF40D5F}"/>
              </a:ext>
            </a:extLst>
          </p:cNvPr>
          <p:cNvSpPr/>
          <p:nvPr/>
        </p:nvSpPr>
        <p:spPr>
          <a:xfrm>
            <a:off x="395536" y="476672"/>
            <a:ext cx="2592288" cy="14169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 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41FAB32F-5D80-4AFE-8A28-D4F5D7847DEF}"/>
              </a:ext>
            </a:extLst>
          </p:cNvPr>
          <p:cNvSpPr/>
          <p:nvPr/>
        </p:nvSpPr>
        <p:spPr>
          <a:xfrm>
            <a:off x="3419872" y="332656"/>
            <a:ext cx="2592288" cy="16957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критического мышления</a:t>
            </a:r>
            <a:r>
              <a:rPr lang="ru-RU" sz="2000" b="1" dirty="0"/>
              <a:t> </a:t>
            </a:r>
            <a:endParaRPr lang="ru-RU" sz="2000" dirty="0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067435F0-7ADC-4EB1-90CF-28E3D94031DC}"/>
              </a:ext>
            </a:extLst>
          </p:cNvPr>
          <p:cNvCxnSpPr/>
          <p:nvPr/>
        </p:nvCxnSpPr>
        <p:spPr>
          <a:xfrm flipV="1">
            <a:off x="6119447" y="1846263"/>
            <a:ext cx="378069" cy="342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08E1D253-17C4-4BBE-9009-A3E820C3BA87}"/>
              </a:ext>
            </a:extLst>
          </p:cNvPr>
          <p:cNvCxnSpPr>
            <a:endCxn id="17" idx="2"/>
          </p:cNvCxnSpPr>
          <p:nvPr/>
        </p:nvCxnSpPr>
        <p:spPr>
          <a:xfrm>
            <a:off x="6864331" y="3429536"/>
            <a:ext cx="11925" cy="26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="" xmlns:a16="http://schemas.microsoft.com/office/drawing/2014/main" id="{1CF56136-E548-468D-81A2-19B0F0B90B7A}"/>
              </a:ext>
            </a:extLst>
          </p:cNvPr>
          <p:cNvCxnSpPr/>
          <p:nvPr/>
        </p:nvCxnSpPr>
        <p:spPr>
          <a:xfrm flipH="1" flipV="1">
            <a:off x="3019059" y="1837151"/>
            <a:ext cx="295642" cy="255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CC2EF9C5-DFF9-4CCB-85DE-45D696FCB453}"/>
              </a:ext>
            </a:extLst>
          </p:cNvPr>
          <p:cNvCxnSpPr>
            <a:endCxn id="19" idx="4"/>
          </p:cNvCxnSpPr>
          <p:nvPr/>
        </p:nvCxnSpPr>
        <p:spPr>
          <a:xfrm flipH="1">
            <a:off x="4716016" y="1891339"/>
            <a:ext cx="21800" cy="137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="" xmlns:a16="http://schemas.microsoft.com/office/drawing/2014/main" id="{25B24976-C7FE-403A-A4ED-A1F11AE7D2BF}"/>
              </a:ext>
            </a:extLst>
          </p:cNvPr>
          <p:cNvCxnSpPr/>
          <p:nvPr/>
        </p:nvCxnSpPr>
        <p:spPr>
          <a:xfrm>
            <a:off x="5754566" y="4911970"/>
            <a:ext cx="171450" cy="2906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="" xmlns:a16="http://schemas.microsoft.com/office/drawing/2014/main" id="{840D1D30-98F3-4A48-84AC-4FE3AE5EF136}"/>
              </a:ext>
            </a:extLst>
          </p:cNvPr>
          <p:cNvCxnSpPr/>
          <p:nvPr/>
        </p:nvCxnSpPr>
        <p:spPr>
          <a:xfrm flipH="1">
            <a:off x="3648808" y="4911970"/>
            <a:ext cx="149469" cy="375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" name="Прямая со стрелкой 3072">
            <a:extLst>
              <a:ext uri="{FF2B5EF4-FFF2-40B4-BE49-F238E27FC236}">
                <a16:creationId xmlns="" xmlns:a16="http://schemas.microsoft.com/office/drawing/2014/main" id="{FFA1F1A8-FE59-42D3-975F-C3E728A4575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062854" y="3533524"/>
            <a:ext cx="564930" cy="66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266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F05E47B-2524-439B-82FB-4EAA48765E3E}"/>
              </a:ext>
            </a:extLst>
          </p:cNvPr>
          <p:cNvSpPr/>
          <p:nvPr/>
        </p:nvSpPr>
        <p:spPr>
          <a:xfrm>
            <a:off x="0" y="836712"/>
            <a:ext cx="8886092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Технология критического мышления 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6B880EC-29FF-40F3-B552-4692060FB2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700808"/>
            <a:ext cx="8784976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052736"/>
            <a:ext cx="8435280" cy="79208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Реальная математика на уроках</a:t>
            </a:r>
            <a:endParaRPr lang="ru-RU" sz="5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35184"/>
            <a:ext cx="3672408" cy="492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1700808"/>
            <a:ext cx="50387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4653136"/>
            <a:ext cx="3960440" cy="206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052736"/>
            <a:ext cx="8435280" cy="79208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Реальная математика на уроках</a:t>
            </a:r>
            <a:endParaRPr lang="ru-RU" sz="5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28676" name="Picture 4" descr="https://avatars.dzeninfra.ru/get-zen_doc/3523766/pub_5fccaeb98f8c7853ed1caee0_5fccafbf702d845a131eb3d5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700808"/>
            <a:ext cx="4572000" cy="3510390"/>
          </a:xfrm>
          <a:prstGeom prst="rect">
            <a:avLst/>
          </a:prstGeom>
          <a:noFill/>
        </p:spPr>
      </p:pic>
      <p:pic>
        <p:nvPicPr>
          <p:cNvPr id="28678" name="Picture 6" descr="https://avatars.mds.yandex.net/i?id=c82e25c1a602da58ca71ce702480ec292f1a7e2c-12421362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429000"/>
            <a:ext cx="4194051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124744"/>
            <a:ext cx="8435280" cy="79208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Реальная математика на уроках</a:t>
            </a:r>
            <a:endParaRPr lang="ru-RU" sz="5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27650" name="Picture 2" descr="https://ru-static.z-dn.net/files/df4/aeef725d362094f372bc1e8f62177fb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916832"/>
            <a:ext cx="3744416" cy="4536504"/>
          </a:xfrm>
          <a:prstGeom prst="rect">
            <a:avLst/>
          </a:prstGeom>
          <a:noFill/>
        </p:spPr>
      </p:pic>
      <p:pic>
        <p:nvPicPr>
          <p:cNvPr id="27652" name="Picture 4" descr="https://mathembox.xyz/wp-content/uploads/2020/01/banya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916831"/>
            <a:ext cx="5040560" cy="2998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052736"/>
            <a:ext cx="8435280" cy="79208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Реальная математика на уроках</a:t>
            </a:r>
            <a:endParaRPr lang="ru-RU" sz="5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79512" y="1772816"/>
            <a:ext cx="878497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1.  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Аня купила проездной билет на месяц и сделала за месяц 41 поездку. Сколько рублей она сэкономила, если проездной билет стоит 580 рублей, а разовая поездка  — 20 рублей?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2.  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Таксист за месяц проехал 6000 км. Стоимость 1 литра бензина  — 20 рублей. Средний расход бензина на 100 км составляет 9 литров. Сколько рублей потратил таксист на бензин за этот месяц?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3.  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Летом килограмм клубники стоит 80 рублей. Мама купила 1 кг 200 г клубники. Сколько рублей сдачи она получит с 500 рублей?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4.  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cs typeface="Arial" charset="0"/>
              </a:rPr>
              <a:t>Павел Иванович купил американский автомобиль, спидометр которого показывает скорость в милях в час. Американская миля равна 1609 м. Какова скорость автомобиля в километрах в час, если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спидометр показывает 65 миль в час? Ответ округлите до целого числа.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5.  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 счету Машиного мобильного телефона было 53 рубля, а после разговора с Леной осталось 8 рублей. Сколько минут длился разговор с Леной, если одна минута разговора стоит 2 рубля 50 копеек?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0" y="1268760"/>
            <a:ext cx="8435280" cy="7920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Неделя математики</a:t>
            </a:r>
            <a:endParaRPr lang="ru-RU" sz="5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20482" name="Picture 2" descr="C:\Users\G780\Desktop\фг\0-02-0a-b8d3b95a8b31285163e1255f5e8b845c17697df78d82ffbecd1a4026f0dfe3b2_c6743be21ca63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88640"/>
            <a:ext cx="2688455" cy="3912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G780\Desktop\фг\0-02-05-10b77fd5add59f3be752524a395c5e2bf9cd604aa034d5757fb633b053915054_15d6b788e6a12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916832"/>
            <a:ext cx="2592288" cy="3689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Users\G780\Desktop\фг\0-02-05-b32a365d816f8e848732de7ef826ed95c55b67f41949a61d9dc73ba2b0fdc8d5_2e7a124598374cc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1988840"/>
            <a:ext cx="2985795" cy="4077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C:\Users\G780\Desktop\фг\IMG_20231024_094433_2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3627" y="4149080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0" y="1268760"/>
            <a:ext cx="8435280" cy="7920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Неделя математики</a:t>
            </a:r>
            <a:endParaRPr lang="ru-RU" sz="5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21506" name="Picture 2" descr="C:\Users\G780\Desktop\фг\IMG_20221115_152922_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372200" y="-99392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Users\G780\Desktop\фг\photo_2024-04-21_20-35-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564904"/>
            <a:ext cx="3078342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C:\Users\G780\Desktop\фг\photo_2024-04-21_20-36-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276872"/>
            <a:ext cx="2736304" cy="384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5" descr="C:\Users\G780\Desktop\фг\Рисунок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060848"/>
            <a:ext cx="2787189" cy="3846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03EB6DE-D0C5-4A11-92DF-6B5732CB5E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024" y="836712"/>
            <a:ext cx="8784976" cy="6021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6288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1026" name="Picture 2" descr="https://code.ascon.ru/images/tild3434-3838-4264-b133-323265663933__regnum_picture_151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743" y="1628800"/>
            <a:ext cx="3965241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0" y="1052736"/>
            <a:ext cx="8435280" cy="7920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Неделя математики</a:t>
            </a:r>
            <a:endParaRPr lang="ru-RU" sz="5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22530" name="Picture 2" descr="C:\Users\G780\Desktop\фг\Рисуно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3" y="1700808"/>
            <a:ext cx="5436383" cy="251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G780\Desktop\фг\0-04-05-444198b1370f2cd04217a6b862f1d7aac6310074ccd9ef59dd1a5e39469e05ff_c18a669a3081f0b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293096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C:\Users\G780\Desktop\фг\0-04-05-67c8dcd092babb06dd3dd5570a90793a961dd07a24149b59a60a0a50d0d775fa_66deb0e5a4d6a3b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4624"/>
            <a:ext cx="3113076" cy="415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C:\Users\G780\Desktop\фг\IMG_20231025_102038_6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4185084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0" y="1268760"/>
            <a:ext cx="8435280" cy="7920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Неделя математики</a:t>
            </a:r>
            <a:endParaRPr lang="ru-RU" sz="5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23554" name="Picture 2" descr="C:\Users\G780\Desktop\фг\0-04-05-0e343c616ff4ccee765c96b0a0fc4dba6b88928233bda9358fb03686d3de472c_39f33b554b67d4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780928"/>
            <a:ext cx="432048" cy="324036"/>
          </a:xfrm>
          <a:prstGeom prst="rect">
            <a:avLst/>
          </a:prstGeom>
          <a:noFill/>
        </p:spPr>
      </p:pic>
      <p:pic>
        <p:nvPicPr>
          <p:cNvPr id="23555" name="Picture 3" descr="C:\Users\G780\Desktop\фг\0-04-05-4cc1cbe1bc3d316fa763f1aee73b82332c6ac3ee0f567bd2c9e45d4974ceb90f_f120781e0fbf0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844824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G780\Desktop\фг\0-04-05-0e343c616ff4ccee765c96b0a0fc4dba6b88928233bda9358fb03686d3de472c_39f33b554b67d4b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708920"/>
            <a:ext cx="624069" cy="468052"/>
          </a:xfrm>
          <a:prstGeom prst="rect">
            <a:avLst/>
          </a:prstGeom>
          <a:noFill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844824"/>
            <a:ext cx="3667125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C:\Users\G780\Desktop\фг\0-04-05-9d5f4c918033db94e573ce8c5d0373130c4a9e5c90673194ed5945a1aafe322c_64a7fba3769452e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5301208"/>
            <a:ext cx="432048" cy="324036"/>
          </a:xfrm>
          <a:prstGeom prst="rect">
            <a:avLst/>
          </a:prstGeom>
          <a:noFill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4215128"/>
            <a:ext cx="4608512" cy="252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0" y="1268760"/>
            <a:ext cx="8435280" cy="7920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Неделя математики</a:t>
            </a:r>
            <a:endParaRPr lang="ru-RU" sz="5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916832"/>
            <a:ext cx="3312368" cy="4700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16632"/>
            <a:ext cx="201622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573015"/>
            <a:ext cx="2016224" cy="311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2132856"/>
            <a:ext cx="3246078" cy="402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9" name="Picture 4" descr="Карточка по русскому языку на тему &amp;quot;Буквы А/О в корнях -КАС-/-КОС-&amp;quo...">
            <a:extLst>
              <a:ext uri="{FF2B5EF4-FFF2-40B4-BE49-F238E27FC236}">
                <a16:creationId xmlns="" xmlns:a16="http://schemas.microsoft.com/office/drawing/2014/main" id="{7E1AD7B2-98DA-4DAD-A574-AEFD53A9E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2627784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446423F4-C5AA-45B5-9105-785FEC2FDF8F}"/>
              </a:ext>
            </a:extLst>
          </p:cNvPr>
          <p:cNvSpPr/>
          <p:nvPr/>
        </p:nvSpPr>
        <p:spPr>
          <a:xfrm>
            <a:off x="2699792" y="1340768"/>
            <a:ext cx="64442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«Математическое образование – это благо, на которое имеет право каждый, и государство должно это право обеспечить» 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4DF99CC1-FEAC-4C78-B90C-EA146876C731}"/>
              </a:ext>
            </a:extLst>
          </p:cNvPr>
          <p:cNvSpPr/>
          <p:nvPr/>
        </p:nvSpPr>
        <p:spPr>
          <a:xfrm>
            <a:off x="3419872" y="5589240"/>
            <a:ext cx="54499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(Концепции математического образования)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pic>
        <p:nvPicPr>
          <p:cNvPr id="38914" name="Picture 2" descr="C:\Users\G780\Desktop\фг\0-02-0a-59297d09bd54b62012425b9e2f405597ff4f2df778c573dab30af160c68e12b5_4db88149739292c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620688"/>
            <a:ext cx="8064896" cy="6116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DF99CC1-FEAC-4C78-B90C-EA146876C731}"/>
              </a:ext>
            </a:extLst>
          </p:cNvPr>
          <p:cNvSpPr/>
          <p:nvPr/>
        </p:nvSpPr>
        <p:spPr>
          <a:xfrm>
            <a:off x="539552" y="692696"/>
            <a:ext cx="410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412776"/>
            <a:ext cx="8435280" cy="6480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4000" b="1" u="sng" dirty="0" smtClean="0">
                <a:solidFill>
                  <a:srgbClr val="0070C0"/>
                </a:solidFill>
                <a:latin typeface="Georgia" panose="02040502050405020303" pitchFamily="18" charset="0"/>
              </a:rPr>
              <a:t>Математическая грамотность </a:t>
            </a:r>
            <a:endParaRPr lang="ru-RU" sz="4000" dirty="0" smtClean="0"/>
          </a:p>
          <a:p>
            <a:pPr>
              <a:buNone/>
            </a:pP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8259A101-2378-4D6C-AF59-EB0E243F7667}"/>
              </a:ext>
            </a:extLst>
          </p:cNvPr>
          <p:cNvSpPr/>
          <p:nvPr/>
        </p:nvSpPr>
        <p:spPr>
          <a:xfrm>
            <a:off x="251520" y="2060848"/>
            <a:ext cx="8892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Georgia" panose="02040502050405020303" pitchFamily="18" charset="0"/>
              </a:rPr>
              <a:t>– это способность человека определять и понимать роль математики в мире, в котором он живёт, высказывать обоснованные математические суждения и использовать математику так, чтобы удовлетворять в настоящем и будущем потребности, присущие созидательному, заинтересованному и мыслящему гражданину.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628800"/>
            <a:ext cx="843528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внутришкольной</a:t>
            </a:r>
            <a:r>
              <a:rPr lang="ru-RU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диагностики по формированию математической грамотности</a:t>
            </a:r>
          </a:p>
          <a:p>
            <a:pPr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2023-2024 учебный год</a:t>
            </a:r>
            <a:endParaRPr lang="ru-RU" sz="5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6288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4" y="1700808"/>
          <a:ext cx="8856984" cy="4897721"/>
        </p:xfrm>
        <a:graphic>
          <a:graphicData uri="http://schemas.openxmlformats.org/drawingml/2006/table">
            <a:tbl>
              <a:tblPr/>
              <a:tblGrid>
                <a:gridCol w="893142"/>
                <a:gridCol w="1224060"/>
                <a:gridCol w="1171451"/>
                <a:gridCol w="1391867"/>
                <a:gridCol w="1080120"/>
                <a:gridCol w="1038997"/>
                <a:gridCol w="960068"/>
                <a:gridCol w="1003299"/>
                <a:gridCol w="93980"/>
              </a:tblGrid>
              <a:tr h="310535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Всего учащихся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Выполнили работу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уровни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75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0797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недостаточный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повышенный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6210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6-А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24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(77,4%)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6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10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6-Б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14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(45,1%)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6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10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6-В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25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(83,3%)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14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10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6-Г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16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(57,1%)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0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10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6-К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(10%)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 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0 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 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0 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10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140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81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(57,9%)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23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(28,4%)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33 (40,7%)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17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(21,1%)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5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(6,1%)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 3 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(3,7%)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6288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4" y="1484784"/>
          <a:ext cx="8928993" cy="4994671"/>
        </p:xfrm>
        <a:graphic>
          <a:graphicData uri="http://schemas.openxmlformats.org/drawingml/2006/table">
            <a:tbl>
              <a:tblPr/>
              <a:tblGrid>
                <a:gridCol w="936104"/>
                <a:gridCol w="1198312"/>
                <a:gridCol w="1180975"/>
                <a:gridCol w="1131732"/>
                <a:gridCol w="1025485"/>
                <a:gridCol w="1152128"/>
                <a:gridCol w="1080120"/>
                <a:gridCol w="1085813"/>
                <a:gridCol w="138324"/>
              </a:tblGrid>
              <a:tr h="375471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Всего учащихся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Выполнили работу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уровни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06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07975"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недостаточный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повышенный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509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7-А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62%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33%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61%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09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7-В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70%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9%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13%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22%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39%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09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7-Г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09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7-К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58%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6%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56%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32%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7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118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52%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8%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Calibri"/>
                          <a:ea typeface="Calibri"/>
                          <a:cs typeface="Times New Roman"/>
                        </a:rPr>
                        <a:t>36%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8%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/>
                          <a:ea typeface="Calibri"/>
                          <a:cs typeface="Times New Roman"/>
                        </a:rPr>
                        <a:t>43%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6288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4" y="1484784"/>
          <a:ext cx="8928992" cy="5256587"/>
        </p:xfrm>
        <a:graphic>
          <a:graphicData uri="http://schemas.openxmlformats.org/drawingml/2006/table">
            <a:tbl>
              <a:tblPr/>
              <a:tblGrid>
                <a:gridCol w="864096"/>
                <a:gridCol w="1255200"/>
                <a:gridCol w="1235247"/>
                <a:gridCol w="1061977"/>
                <a:gridCol w="1056088"/>
                <a:gridCol w="1080120"/>
                <a:gridCol w="1296144"/>
                <a:gridCol w="1080120"/>
              </a:tblGrid>
              <a:tr h="37790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Всего учащихся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Выполнили работу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уровни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58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недостаточный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повышенный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8-А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73%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12%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21%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17%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42%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8-Б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35%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67%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8-Г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66%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75%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8-К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81%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12%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19%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65%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45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131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83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63%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7%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4%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12%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16%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61%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6288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4" y="1476084"/>
          <a:ext cx="8964488" cy="4833236"/>
        </p:xfrm>
        <a:graphic>
          <a:graphicData uri="http://schemas.openxmlformats.org/drawingml/2006/table">
            <a:tbl>
              <a:tblPr/>
              <a:tblGrid>
                <a:gridCol w="936104"/>
                <a:gridCol w="1206796"/>
                <a:gridCol w="1185671"/>
                <a:gridCol w="1136231"/>
                <a:gridCol w="1079814"/>
                <a:gridCol w="1080120"/>
                <a:gridCol w="1152128"/>
                <a:gridCol w="1093644"/>
                <a:gridCol w="93980"/>
              </a:tblGrid>
              <a:tr h="35043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Всего учащихся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Выполнили работу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уровни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6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079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недостаточный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повышенный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700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9-А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88%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79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9%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9%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9%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73%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0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9-Б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88%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79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18%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18%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36%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28%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0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9-В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74%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79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0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9-К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38%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79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37,5%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37,5%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00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74%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79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12%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23%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49%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8"/>
          <p:cNvSpPr>
            <a:spLocks noGrp="1"/>
          </p:cNvSpPr>
          <p:nvPr>
            <p:ph idx="1"/>
          </p:nvPr>
        </p:nvSpPr>
        <p:spPr>
          <a:xfrm>
            <a:off x="179512" y="1628800"/>
            <a:ext cx="843528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Анализ проведенных открытых уроков и мероприятий для </a:t>
            </a:r>
            <a:r>
              <a:rPr lang="ru-RU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формирования математической грамотности</a:t>
            </a:r>
          </a:p>
          <a:p>
            <a:pPr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рамках проведения Недели математики</a:t>
            </a:r>
            <a:endParaRPr lang="ru-RU" sz="5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pravoslavnayashkola.ru/upload/iblock/6b2/6b2f56f99175f06e81c3e88255d7fa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96752"/>
          </a:xfrm>
          <a:prstGeom prst="rect">
            <a:avLst/>
          </a:prstGeom>
          <a:noFill/>
        </p:spPr>
      </p:pic>
      <p:pic>
        <p:nvPicPr>
          <p:cNvPr id="6" name="Picture 4" descr="https://static.chance.ru/sites/default/files/styles/big_photo_gallery/public/images/matematika_7.jpg?itok=BKd0zk5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392488" cy="1196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623</Words>
  <Application>Microsoft Office PowerPoint</Application>
  <PresentationFormat>Экран (4:3)</PresentationFormat>
  <Paragraphs>362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Круглый стол по обмену опытом реализации содержания и форм активизации межпредметных связей для формирования функциональной грамотности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Круглый стол по обмену опытом реализации содержания и форм активизации межпредметных связей для формирования функциональной грамотности</dc:title>
  <dc:creator>G780</dc:creator>
  <cp:lastModifiedBy>G780</cp:lastModifiedBy>
  <cp:revision>59</cp:revision>
  <dcterms:created xsi:type="dcterms:W3CDTF">2024-04-21T17:45:21Z</dcterms:created>
  <dcterms:modified xsi:type="dcterms:W3CDTF">2024-04-22T21:11:44Z</dcterms:modified>
</cp:coreProperties>
</file>