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71" r:id="rId6"/>
    <p:sldId id="261" r:id="rId7"/>
    <p:sldId id="272" r:id="rId8"/>
    <p:sldId id="263" r:id="rId9"/>
    <p:sldId id="264" r:id="rId10"/>
    <p:sldId id="266" r:id="rId11"/>
    <p:sldId id="268" r:id="rId12"/>
    <p:sldId id="267" r:id="rId13"/>
    <p:sldId id="274" r:id="rId14"/>
    <p:sldId id="276" r:id="rId15"/>
    <p:sldId id="265" r:id="rId16"/>
    <p:sldId id="275" r:id="rId17"/>
    <p:sldId id="277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1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4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1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1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E0BE-B8EB-440B-A49D-82FD4E632D7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509"/>
          </a:xfrm>
        </p:spPr>
        <p:txBody>
          <a:bodyPr>
            <a:noAutofit/>
          </a:bodyPr>
          <a:lstStyle/>
          <a:p>
            <a:pPr lvl="0" indent="28892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18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altLang="ru-RU" sz="18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школа№16 имени Героя Советского Союза Степана Иванова </a:t>
            </a:r>
            <a:r>
              <a:rPr lang="ru-RU" altLang="ru-RU" sz="1800" b="1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altLang="ru-RU" sz="1800" b="1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Евпатория Республики Крым»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" y="816749"/>
            <a:ext cx="9144000" cy="3742551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семинара-практикума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Allegretto Script One" panose="03000605070000090002" pitchFamily="66" charset="-52"/>
                <a:cs typeface="Times New Roman" panose="02020603050405020304" pitchFamily="18" charset="0"/>
              </a:rPr>
              <a:t>«Функциональная грамотность </a:t>
            </a:r>
            <a:endParaRPr lang="ru-RU" sz="3500" b="1" dirty="0" smtClean="0">
              <a:latin typeface="Allegretto Script One" panose="03000605070000090002" pitchFamily="66" charset="-52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Allegretto Script One" panose="03000605070000090002" pitchFamily="66" charset="-52"/>
                <a:cs typeface="Times New Roman" panose="02020603050405020304" pitchFamily="18" charset="0"/>
              </a:rPr>
              <a:t>на </a:t>
            </a:r>
            <a:r>
              <a:rPr lang="ru-RU" sz="3500" b="1" dirty="0" smtClean="0">
                <a:latin typeface="Allegretto Script One" panose="03000605070000090002" pitchFamily="66" charset="-52"/>
                <a:cs typeface="Times New Roman" panose="02020603050405020304" pitchFamily="18" charset="0"/>
              </a:rPr>
              <a:t>уроках </a:t>
            </a:r>
          </a:p>
          <a:p>
            <a:r>
              <a:rPr lang="ru-RU" sz="3500" b="1" dirty="0" smtClean="0">
                <a:latin typeface="Allegretto Script One" panose="03000605070000090002" pitchFamily="66" charset="-52"/>
                <a:cs typeface="Times New Roman" panose="02020603050405020304" pitchFamily="18" charset="0"/>
              </a:rPr>
              <a:t>в начальной школе».</a:t>
            </a:r>
            <a:endParaRPr lang="ru-RU" sz="3500" dirty="0">
              <a:latin typeface="Allegretto Script One" panose="03000605070000090002" pitchFamily="66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0104" y="3427984"/>
            <a:ext cx="370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cs typeface="Times New Roman" panose="02020603050405020304" pitchFamily="18" charset="0"/>
              </a:rPr>
              <a:t>Подготовила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b="1" i="1" dirty="0" smtClean="0">
                <a:cs typeface="Times New Roman" panose="02020603050405020304" pitchFamily="18" charset="0"/>
              </a:rPr>
              <a:t>заместитель директора по УВР, </a:t>
            </a:r>
          </a:p>
          <a:p>
            <a:r>
              <a:rPr lang="ru-RU" b="1" i="1" dirty="0" smtClean="0">
                <a:cs typeface="Times New Roman" panose="02020603050405020304" pitchFamily="18" charset="0"/>
              </a:rPr>
              <a:t>учитель начальных классов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b="1" i="1" dirty="0" smtClean="0">
                <a:cs typeface="Times New Roman" panose="02020603050405020304" pitchFamily="18" charset="0"/>
              </a:rPr>
              <a:t>Полищук Татьяна Васильевна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2519" y="5667494"/>
            <a:ext cx="223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г. Евпатория – 2022г.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4" y="233563"/>
            <a:ext cx="4305292" cy="3044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0" y="242708"/>
            <a:ext cx="4292361" cy="3035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9" y="3521223"/>
            <a:ext cx="4480511" cy="31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s://image.mel.fm/i/l/lFlVhCeQYY/59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3" y="317119"/>
            <a:ext cx="5620385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age.mel.fm/i/t/twJvIvGq33/59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82" y="2212848"/>
            <a:ext cx="5620385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age.mel.fm/i/9/9OE7n1chll/59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75" y="4008056"/>
            <a:ext cx="5620385" cy="2475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9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904" y="255996"/>
            <a:ext cx="11475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РФ «Развитие образования» (2018-2025 годы) от 26 декабря 2017 г.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еждународное исследование качества чтения и понимания текстов (PIRLS) </a:t>
            </a:r>
          </a:p>
          <a:p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Международное исследование качества математического и естественнонаучного образования (TIMSS)</a:t>
            </a:r>
          </a:p>
          <a:p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Международная программа по оценке образовательных достижений учащихся (PISA) </a:t>
            </a:r>
            <a:endParaRPr lang="ru-RU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44" y="1647604"/>
            <a:ext cx="10822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указа Президента России от 7 мая 2018 года: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образования».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3450935"/>
            <a:ext cx="3098900" cy="214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7" y="2717073"/>
            <a:ext cx="6984903" cy="38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87" y="1214603"/>
            <a:ext cx="9466704" cy="47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" y="1968065"/>
            <a:ext cx="5529406" cy="2985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968065"/>
            <a:ext cx="4749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402896"/>
            <a:ext cx="6382512" cy="597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" y="402896"/>
            <a:ext cx="4643967" cy="25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79" y="332670"/>
            <a:ext cx="4128441" cy="3096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" y="1079864"/>
            <a:ext cx="7266376" cy="51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160" y="0"/>
            <a:ext cx="10552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городского семинара-практикума для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 начальных классов</a:t>
            </a:r>
            <a:endParaRPr lang="ru-RU" sz="1600" kern="1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«Функциональная грамотность на уроках в начальной школе»</a:t>
            </a:r>
            <a:endParaRPr lang="ru-RU" sz="1600" kern="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84681"/>
              </p:ext>
            </p:extLst>
          </p:nvPr>
        </p:nvGraphicFramePr>
        <p:xfrm>
          <a:off x="277793" y="729207"/>
          <a:ext cx="11702004" cy="601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435"/>
                <a:gridCol w="798653"/>
                <a:gridCol w="6331352"/>
                <a:gridCol w="4039564"/>
              </a:tblGrid>
              <a:tr h="57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14.00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14.05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Открытие семинара</a:t>
                      </a:r>
                      <a:r>
                        <a:rPr lang="ru-RU" sz="1600" b="1" kern="150" dirty="0" smtClean="0">
                          <a:effectLst/>
                        </a:rPr>
                        <a:t>. Актуальность </a:t>
                      </a:r>
                      <a:r>
                        <a:rPr lang="ru-RU" sz="1600" b="1" kern="150" dirty="0">
                          <a:effectLst/>
                        </a:rPr>
                        <a:t>выбранной темы.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Полищук Т.В</a:t>
                      </a:r>
                      <a:r>
                        <a:rPr lang="ru-RU" sz="1600" b="1" kern="150" dirty="0" smtClean="0">
                          <a:effectLst/>
                        </a:rPr>
                        <a:t>.,</a:t>
                      </a:r>
                      <a:r>
                        <a:rPr lang="ru-RU" sz="1600" b="1" kern="150" baseline="0" dirty="0" smtClean="0">
                          <a:effectLst/>
                        </a:rPr>
                        <a:t> </a:t>
                      </a:r>
                      <a:r>
                        <a:rPr lang="ru-RU" sz="1400" kern="150" dirty="0" smtClean="0">
                          <a:effectLst/>
                        </a:rPr>
                        <a:t>зам</a:t>
                      </a:r>
                      <a:r>
                        <a:rPr lang="ru-RU" sz="1400" kern="150" dirty="0">
                          <a:effectLst/>
                        </a:rPr>
                        <a:t>. директора по УВР, </a:t>
                      </a:r>
                      <a:endParaRPr lang="ru-RU" sz="1400" kern="1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14.05 - 14.15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«Формирование функциональной грамотности на уроках в начальной школе»».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Кибало Н.Г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классов, </a:t>
                      </a:r>
                      <a:endParaRPr lang="ru-RU" sz="1400" kern="1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руководитель </a:t>
                      </a:r>
                      <a:r>
                        <a:rPr lang="ru-RU" sz="1400" kern="150" dirty="0">
                          <a:effectLst/>
                        </a:rPr>
                        <a:t>ШМО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14.15 - 14.25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«Компетенции учителя по формированию функциональной грамотности учеников».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Гавронова Н.В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14.25 - 14.35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«Работа </a:t>
                      </a:r>
                      <a:r>
                        <a:rPr lang="ru-RU" sz="1600" b="1" kern="150">
                          <a:effectLst/>
                        </a:rPr>
                        <a:t>с </a:t>
                      </a:r>
                      <a:r>
                        <a:rPr lang="ru-RU" sz="1600" b="1" kern="150" smtClean="0">
                          <a:effectLst/>
                        </a:rPr>
                        <a:t>информацией - основа </a:t>
                      </a:r>
                      <a:r>
                        <a:rPr lang="ru-RU" sz="1600" b="1" kern="150" dirty="0">
                          <a:effectLst/>
                        </a:rPr>
                        <a:t>функционального чтения в начальных классах».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Кибальникова В.С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14.35 -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14.45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«Развитие функциональной грамотности на уроках русского языка».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Повитницкая М.Л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14.45 -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14.55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«Развитие функциональной грамотности на уроках математики».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Дороненкова А.А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14.55 -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15.05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«Естественнонаучная грамотность как компонент функциональной грамотности».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Фёдорова О.А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</a:t>
                      </a:r>
                      <a:r>
                        <a:rPr lang="ru-RU" sz="1400" kern="150" dirty="0" smtClean="0">
                          <a:effectLst/>
                        </a:rPr>
                        <a:t>классов</a:t>
                      </a: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15.05 -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15.15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«Формирование функциональной грамотности на уроках технологии».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Щербакова Е.Ю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</a:t>
                      </a:r>
                      <a:endParaRPr lang="ru-RU" sz="14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15.15 -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15.25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«Финансовая грамотность как неотъемлемая составляющая функциональной грамотности».</a:t>
                      </a:r>
                      <a:endParaRPr lang="ru-RU" sz="1600" b="1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Козинец Н.В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</a:t>
                      </a:r>
                      <a:r>
                        <a:rPr lang="ru-RU" sz="1400" kern="150" dirty="0" smtClean="0">
                          <a:effectLst/>
                        </a:rPr>
                        <a:t>классов</a:t>
                      </a: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16810" marR="16810" marT="16810" marB="16810"/>
                </a:tc>
              </a:tr>
              <a:tr h="6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</a:rPr>
                        <a:t>10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15.25-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15.35</a:t>
                      </a:r>
                      <a:endParaRPr lang="ru-RU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Рефлексия. Подведение итогов семинара-практикума.</a:t>
                      </a:r>
                      <a:endParaRPr lang="ru-RU" sz="1600" b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0" algn="l"/>
                        </a:tabLst>
                      </a:pPr>
                      <a:r>
                        <a:rPr lang="ru-RU" sz="1600" b="1" kern="150" dirty="0">
                          <a:effectLst/>
                        </a:rPr>
                        <a:t>Кибало Н.Г</a:t>
                      </a:r>
                      <a:r>
                        <a:rPr lang="ru-RU" sz="1600" b="1" kern="150" dirty="0" smtClean="0">
                          <a:effectLst/>
                        </a:rPr>
                        <a:t>., </a:t>
                      </a:r>
                      <a:r>
                        <a:rPr lang="ru-RU" sz="1400" kern="150" dirty="0" smtClean="0">
                          <a:effectLst/>
                        </a:rPr>
                        <a:t>учитель </a:t>
                      </a:r>
                      <a:r>
                        <a:rPr lang="ru-RU" sz="1400" kern="150" dirty="0">
                          <a:effectLst/>
                        </a:rPr>
                        <a:t>начальных классов, руководитель ШМО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810" marR="16810" marT="16810" marB="168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02" y="-1"/>
            <a:ext cx="12318002" cy="6930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49" y="210001"/>
            <a:ext cx="8142818" cy="4097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7" y="3213001"/>
            <a:ext cx="3193091" cy="3178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5" y="210001"/>
            <a:ext cx="2542902" cy="1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0" y="603062"/>
            <a:ext cx="6941404" cy="36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872" y="246088"/>
            <a:ext cx="65440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1965 год, Тегеран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Всемирный конгресс 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министров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smtClean="0"/>
              <a:t>«…совокупность умений читать и писать для использования в повседневной жизни и решения житейских проблем».</a:t>
            </a:r>
            <a:endParaRPr lang="ru-RU" sz="27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6" y="282962"/>
            <a:ext cx="3108480" cy="21572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336" y="2768262"/>
            <a:ext cx="310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1978 год, ЮНЕСКО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6" y="3229927"/>
            <a:ext cx="4265089" cy="23825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9744" y="3143302"/>
            <a:ext cx="7395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 год - 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год грамотности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5168" y="38181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2002 – 2012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годы, ООН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</a:t>
            </a: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Десятилетие грамотности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28600"/>
            <a:ext cx="6272784" cy="3748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57" y="2644793"/>
            <a:ext cx="6507200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0"/>
            <a:ext cx="12225528" cy="68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4" y="230403"/>
            <a:ext cx="6732563" cy="49198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2753" y="2690336"/>
            <a:ext cx="4980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международных исследований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(ФИОКО).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" y="795754"/>
            <a:ext cx="6027420" cy="43172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0689" y="272534"/>
            <a:ext cx="2678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2000–2015 годы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07" y="2538602"/>
            <a:ext cx="5269436" cy="3952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09" y="172105"/>
            <a:ext cx="3002904" cy="21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1808211"/>
            <a:ext cx="7715222" cy="4467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0" y="357051"/>
            <a:ext cx="3563240" cy="26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6" y="2441448"/>
            <a:ext cx="7120903" cy="3767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338328"/>
            <a:ext cx="4364736" cy="3273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0304" y="13767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2015 году по финансовой грамотности Россия стала 4-й в мире.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121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316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SimSun</vt:lpstr>
      <vt:lpstr>Allegretto Script One</vt:lpstr>
      <vt:lpstr>Arial</vt:lpstr>
      <vt:lpstr>Calibri</vt:lpstr>
      <vt:lpstr>Calibri Light</vt:lpstr>
      <vt:lpstr>Tahoma</vt:lpstr>
      <vt:lpstr>Times New Roman</vt:lpstr>
      <vt:lpstr>Тема Office</vt:lpstr>
      <vt:lpstr>Муниципальное бюджетное общеобразовательное учреждение  «Средняя школа№16 имени Героя Советского Союза Степана Иванова  города Евпатория Республики Крым»</vt:lpstr>
      <vt:lpstr>Презентация PowerPoint</vt:lpstr>
      <vt:lpstr> 1965 год, Тегеран - Всемирный конгресс министров просвещения  «…совокупность умений читать и писать для использования в повседневной жизни и решения житейских проблем».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User03</cp:lastModifiedBy>
  <cp:revision>108</cp:revision>
  <dcterms:created xsi:type="dcterms:W3CDTF">2022-11-30T04:58:21Z</dcterms:created>
  <dcterms:modified xsi:type="dcterms:W3CDTF">2022-12-01T08:52:20Z</dcterms:modified>
</cp:coreProperties>
</file>