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9" r:id="rId5"/>
    <p:sldId id="270" r:id="rId6"/>
    <p:sldId id="271" r:id="rId7"/>
    <p:sldId id="272" r:id="rId8"/>
    <p:sldId id="258" r:id="rId9"/>
    <p:sldId id="259" r:id="rId10"/>
    <p:sldId id="264" r:id="rId11"/>
    <p:sldId id="263" r:id="rId12"/>
    <p:sldId id="262" r:id="rId13"/>
    <p:sldId id="261" r:id="rId14"/>
    <p:sldId id="260" r:id="rId15"/>
    <p:sldId id="273" r:id="rId16"/>
    <p:sldId id="274" r:id="rId17"/>
    <p:sldId id="266" r:id="rId18"/>
    <p:sldId id="26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F99ED-A990-4A2D-8E0C-CB4320B59EDB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027FD-F141-4994-AA8C-32B2E47149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753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33221-21ED-4D54-9BA4-C9D4380FBF77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F4FAE-8890-44A5-9A99-D0DEFDB843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131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753E9-7EE7-4DE5-B24F-BE3D0E0AA310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E80C1-F173-4C3E-AA80-2AF9D65186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830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7423-A326-4430-B08D-5664FAEA840C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9E6F2-26EA-4149-816A-FEF773C36F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58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745D-68C5-49C1-A9B5-E1E49C019F8A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0D961-2113-4F50-A1DB-6157BE96EC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892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6633-03EE-4A2B-85CE-1AEC78896D8E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882E0-CDF6-4DC7-B86E-0CC5C80F10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466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E3EC4-8867-4E0A-B3DE-78BDB7AB51BF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0E849-B1AB-4CA6-960F-20F78DBD99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592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5F74F-064A-4E08-8418-001151E120CC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18109-8CFB-4AC5-B9C3-732775D6A5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029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F5A79-8DDA-4853-A8B5-9A852D02CDE3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CDFBB-B2C7-45C2-B3CB-E403B8FDE9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632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470B-43F9-4C7E-BAC8-B38F979C0036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3A8B4-DE89-4C7D-B8DB-D94ABA4738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915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ABFC9-588A-4C19-A585-B3A05332A83C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F5F0F-EA80-421B-9D42-FC5EB3CC4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299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53000">
              <a:srgbClr val="D4DEFF"/>
            </a:gs>
            <a:gs pos="83000">
              <a:srgbClr val="FFFF00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EB51AA-BAC3-4818-98E5-CBFF658FB8DC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583849B-D6A5-44FB-AC36-858C9FD0AE9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405" y="0"/>
            <a:ext cx="8606067" cy="41549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семьи в </a:t>
            </a:r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предупреждении и </a:t>
            </a:r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</a:t>
            </a:r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несовершеннолетних</a:t>
            </a:r>
          </a:p>
        </p:txBody>
      </p:sp>
      <p:pic>
        <p:nvPicPr>
          <p:cNvPr id="3075" name="Picture 3" descr="C:\Users\user 1-4\Desktop\картинки\семья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57688"/>
            <a:ext cx="3484562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84248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любовь и внимание родителей </a:t>
            </a:r>
            <a:endParaRPr lang="ru-RU" altLang="ru-RU" sz="4000" b="1">
              <a:solidFill>
                <a:srgbClr val="FF0000"/>
              </a:solidFill>
            </a:endParaRP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539750" y="3105150"/>
            <a:ext cx="79930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AutoShape 6" descr="https://s3.amazonaws.com/GoKids-Images/June+2014+Photos/june+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3" name="AutoShape 8" descr="https://s3.amazonaws.com/GoKids-Images/June+2014+Photos/june+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4" name="AutoShape 10" descr="https://s3.amazonaws.com/GoKids-Images/June+2014+Photos/june+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2295" name="Picture 11" descr="C:\Users\HP1\Desktop\нелюбов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768475"/>
            <a:ext cx="6924675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684213" y="260350"/>
            <a:ext cx="806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Гиперопека</a:t>
            </a:r>
            <a:endParaRPr lang="ru-RU" altLang="ru-RU" sz="4000" b="1">
              <a:solidFill>
                <a:srgbClr val="FF0000"/>
              </a:solidFill>
            </a:endParaRPr>
          </a:p>
        </p:txBody>
      </p:sp>
      <p:pic>
        <p:nvPicPr>
          <p:cNvPr id="13315" name="Picture 6" descr="http://ic.pics.livejournal.com/familyr_psy/44838771/10255/10255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0"/>
            <a:ext cx="32099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http://mtdata.ru/u24/photo1519/20774404186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143000"/>
            <a:ext cx="3900488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10" descr="https://healthy-kids.ru/wp-content/uploads/2016/10/shutterstock_2235735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8" name="AutoShape 12" descr="https://healthy-kids.ru/wp-content/uploads/2016/10/shutterstock_2235735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9" name="AutoShape 14" descr="https://healthy-kids.ru/wp-content/uploads/2016/10/shutterstock_2235735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20" name="Picture 15" descr="C:\Users\HP1\Desktop\шнур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357688"/>
            <a:ext cx="2676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611188" y="333375"/>
            <a:ext cx="79930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Чрезмерное удовлетворение потребностей ребёнка</a:t>
            </a:r>
            <a:endParaRPr lang="ru-RU" altLang="ru-RU" sz="4000" b="1">
              <a:solidFill>
                <a:srgbClr val="FF0000"/>
              </a:solidFill>
            </a:endParaRPr>
          </a:p>
        </p:txBody>
      </p:sp>
      <p:sp>
        <p:nvSpPr>
          <p:cNvPr id="14339" name="AutoShape 6" descr="https://img03.rl0.ru/pgc/563x1000/54f437f7-9071-3483-9071-348c4adcdf8a.photo.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4340" name="Picture 7" descr="C:\Users\HP1\Desktop\чрезм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286000"/>
            <a:ext cx="53625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755650" y="188913"/>
            <a:ext cx="8137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Чрезмерная требовательность и авторитарность родителей </a:t>
            </a:r>
            <a:endParaRPr lang="ru-RU" altLang="ru-RU" sz="4000" b="1">
              <a:solidFill>
                <a:srgbClr val="FF0000"/>
              </a:solidFill>
            </a:endParaRP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468313" y="3573463"/>
            <a:ext cx="79914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6" descr="http://intelligentka.gorod.tomsk.ru/posts-files/73/464/i/slepaya_lyubov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928813"/>
            <a:ext cx="73183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07950" y="0"/>
            <a:ext cx="871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конструктивного взаимодействия семьи с ребёнком </a:t>
            </a: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323850" y="461963"/>
            <a:ext cx="8135938" cy="593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Сохраняйте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спокойствие и достоинство : криками и угрозами вы ничего не добьётесь.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Разберитесь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в ситуации. Не делайте категоричных выводов.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Сохраните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доверие ребёнка к себе. 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Вполне возможно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что ребёнок ведёт себя вызывающе, чтобы самоутвердиться, пережить жизненную драму.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Узнайте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как можно больше о том, что происходит с вашим ребёнком. Не верьте ему полностью – правда лежит где-то посередине.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Измените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своё отношение к ребёнку, признав, что он уже взрослый и сам может отвечать за свои поступки.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позволяйте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собою манипулировать.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исправляйте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 ребёнка его ошибки.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говорите, </a:t>
            </a: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делайте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восстановить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взаимопонимание с ребёнком. </a:t>
            </a:r>
            <a:endParaRPr lang="ru-RU" alt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разумные границы контроля.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Помогайте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изменить жизнь к лучшему.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://img.happy-giraffe.ru/v2/thumbs/e26e4ffdce15f4bc6711c767ffa68dac/d3/26/03b730e516ad2d717d79b366ac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7188"/>
            <a:ext cx="8174038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www.harmoniewoman.ru/wp-content/uploads/2012/12/baboch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8435" name="Picture 3" descr="C:\Users\HP1\Desktop\притч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667750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395288" y="1557338"/>
            <a:ext cx="78486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 поступки дети не совершали - это наши дети. И наши дети-это  большое счастье. В наших руках сделать их счастливыми, ведь каждый ребенок рождается для счастья.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827088" y="620713"/>
            <a:ext cx="60309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Помните:</a:t>
            </a:r>
          </a:p>
        </p:txBody>
      </p:sp>
      <p:pic>
        <p:nvPicPr>
          <p:cNvPr id="19460" name="Picture 4" descr="C:\Users\user 1-4\Desktop\картинки\2mybta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127500"/>
            <a:ext cx="34671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C:\Users\user 1-4\Desktop\картинки\2ceaa58a3b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351837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468313" y="0"/>
            <a:ext cx="85677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и причины возникновения правонарушений</a:t>
            </a:r>
            <a:endParaRPr lang="ru-RU" altLang="ru-RU" sz="4800" b="1">
              <a:solidFill>
                <a:srgbClr val="FF0000"/>
              </a:solidFill>
            </a:endParaRPr>
          </a:p>
        </p:txBody>
      </p:sp>
      <p:pic>
        <p:nvPicPr>
          <p:cNvPr id="4099" name="Picture 5" descr="C:\Users\user 1-4\Desktop\картинки\a8effbc70e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489200"/>
            <a:ext cx="6049963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2"/>
          <p:cNvSpPr>
            <a:spLocks noChangeArrowheads="1"/>
          </p:cNvSpPr>
          <p:nvPr/>
        </p:nvSpPr>
        <p:spPr bwMode="auto">
          <a:xfrm>
            <a:off x="1979613" y="214313"/>
            <a:ext cx="3960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факторы</a:t>
            </a:r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5123" name="Прямоугольник 6"/>
          <p:cNvSpPr>
            <a:spLocks noChangeArrowheads="1"/>
          </p:cNvSpPr>
          <p:nvPr/>
        </p:nvSpPr>
        <p:spPr bwMode="auto">
          <a:xfrm>
            <a:off x="395288" y="1216025"/>
            <a:ext cx="75612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Неодобряемое поведение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поведение, эпизодически наблюдаемое у большинства детей, связанное с шалостями, озорством, непослушанием, непоседливостью, упрямством</a:t>
            </a:r>
            <a:endParaRPr lang="ru-RU" altLang="ru-RU" sz="2800"/>
          </a:p>
        </p:txBody>
      </p:sp>
      <p:pic>
        <p:nvPicPr>
          <p:cNvPr id="5124" name="Picture 10" descr="http://detytko.ru/wp-content/uploads/2017/03/137915_html_m1ab90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071813"/>
            <a:ext cx="52387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85750" y="357188"/>
            <a:ext cx="83581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Порицаемое поведение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поведение, вызывающее более или менее резкое осуждение окружающих, педагогов, родителей (эпизодические нарушения дисциплины, случаи драчливости, грубости, дерзости, нечестности).</a:t>
            </a:r>
            <a:endParaRPr lang="ru-RU" altLang="ru-RU" sz="2800"/>
          </a:p>
        </p:txBody>
      </p:sp>
      <p:sp>
        <p:nvSpPr>
          <p:cNvPr id="6147" name="AutoShape 2" descr="https://i.warosu.org/data/tg/img/0416/73/1438745503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48" name="AutoShape 4" descr="https://i.warosu.org/data/tg/img/0416/73/1438745503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49" name="AutoShape 6" descr="https://i.warosu.org/data/tg/img/0416/73/1438745503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150" name="Picture 7" descr="C:\Users\HP1\Desktop\дра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714625"/>
            <a:ext cx="5715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5010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Девиантное поведение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нравственно отрицательные действия и поступки (лживость, притворство, лицемерие, эгоизм, конфликтность, агрессивность, воровство).</a:t>
            </a:r>
            <a:endParaRPr lang="ru-RU" altLang="ru-RU" sz="2800"/>
          </a:p>
        </p:txBody>
      </p:sp>
      <p:pic>
        <p:nvPicPr>
          <p:cNvPr id="7171" name="Picture 2" descr="http://gubernyan.ru/wp-content/uploads/2015/09/9cedb9af6a1e1913eeb25136b60534a9.jpg92a5de5bf1ee690a7360048f5dd981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28813"/>
            <a:ext cx="6443663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15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Предпреступное поведение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поведение, несущее в себе зачатки криминального и деструктивного поведения</a:t>
            </a:r>
            <a:endParaRPr lang="ru-RU" altLang="ru-RU" sz="2800"/>
          </a:p>
        </p:txBody>
      </p:sp>
      <p:pic>
        <p:nvPicPr>
          <p:cNvPr id="8195" name="Picture 1" descr="C:\Users\HP1\Desktop\дра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857375"/>
            <a:ext cx="5929312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85750" y="285750"/>
            <a:ext cx="84296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Противоправное или преступное поведение </a:t>
            </a:r>
            <a:r>
              <a:rPr lang="ru-RU" altLang="ru-RU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поведение, связанное с различными правонарушениями и преступлениями. </a:t>
            </a:r>
          </a:p>
          <a:p>
            <a:endParaRPr lang="ru-RU" altLang="ru-RU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2" descr="http://centrgerda.ru/wp-content/uploads/2016/11/15/vnimanie-v-seme-neupravlyaemyj/Popalsya-melkij-voris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071688"/>
            <a:ext cx="67627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468313" y="188913"/>
            <a:ext cx="79914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личности растущего человека </a:t>
            </a:r>
            <a:endParaRPr lang="ru-RU" altLang="ru-RU" sz="4000" b="1">
              <a:solidFill>
                <a:srgbClr val="FF0000"/>
              </a:solidFill>
            </a:endParaRP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900113" y="2060575"/>
            <a:ext cx="73437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зачастую является следствием нарушений взаимосвязей с микросредой, в которой он живёт. </a:t>
            </a:r>
            <a:endParaRPr lang="ru-RU" alt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539750" y="0"/>
            <a:ext cx="8208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Неблагоприятные условия семейного воспитания </a:t>
            </a:r>
            <a:endParaRPr lang="ru-RU" altLang="ru-RU" sz="4000" b="1">
              <a:solidFill>
                <a:srgbClr val="002060"/>
              </a:solidFill>
            </a:endParaRP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539750" y="1844675"/>
            <a:ext cx="7777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Асоциальное поведение родителей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/>
          </a:p>
        </p:txBody>
      </p:sp>
      <p:pic>
        <p:nvPicPr>
          <p:cNvPr id="11268" name="Picture 5" descr="C:\Users\user 1-4\Desktop\картинки\семь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09600"/>
            <a:ext cx="185896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http://www.kidzblog.ru/wp-content/uploads/2017/01/2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714625"/>
            <a:ext cx="68341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320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ASUS</cp:lastModifiedBy>
  <cp:revision>23</cp:revision>
  <dcterms:created xsi:type="dcterms:W3CDTF">2012-04-18T16:59:53Z</dcterms:created>
  <dcterms:modified xsi:type="dcterms:W3CDTF">2023-10-26T15:02:27Z</dcterms:modified>
</cp:coreProperties>
</file>